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912" r:id="rId2"/>
    <p:sldMasterId id="2147483948" r:id="rId3"/>
  </p:sldMasterIdLst>
  <p:notesMasterIdLst>
    <p:notesMasterId r:id="rId20"/>
  </p:notesMasterIdLst>
  <p:sldIdLst>
    <p:sldId id="256" r:id="rId4"/>
    <p:sldId id="257" r:id="rId5"/>
    <p:sldId id="258" r:id="rId6"/>
    <p:sldId id="263" r:id="rId7"/>
    <p:sldId id="264" r:id="rId8"/>
    <p:sldId id="265" r:id="rId9"/>
    <p:sldId id="266" r:id="rId10"/>
    <p:sldId id="259" r:id="rId11"/>
    <p:sldId id="260" r:id="rId12"/>
    <p:sldId id="261" r:id="rId13"/>
    <p:sldId id="262" r:id="rId14"/>
    <p:sldId id="267" r:id="rId15"/>
    <p:sldId id="268" r:id="rId16"/>
    <p:sldId id="271" r:id="rId17"/>
    <p:sldId id="270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64B"/>
    <a:srgbClr val="E377C2"/>
    <a:srgbClr val="7F7F7F"/>
    <a:srgbClr val="9467BD"/>
    <a:srgbClr val="D62728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22.04.2015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2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22.04.2015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22.04.2015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22.04.2015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3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5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6132C5-4EF7-44E9-8AC0-543A9CBD21A3}" type="datetime1">
              <a:rPr lang="ru-RU" smtClean="0"/>
              <a:t>22.04.2015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632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22.04.2015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2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22.04.2015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74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22.04.2015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26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21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22.04.2015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22.04.2015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22.04.2015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22.04.2015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22.04.2015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7768" y="362030"/>
            <a:ext cx="7920717" cy="4290719"/>
          </a:xfrm>
        </p:spPr>
        <p:txBody>
          <a:bodyPr>
            <a:noAutofit/>
          </a:bodyPr>
          <a:lstStyle/>
          <a:p>
            <a:r>
              <a:rPr lang="ru-RU" sz="4400" dirty="0"/>
              <a:t>ИНТЕЛЛЕКТУАЛЬНАЯ СИСТЕМА МОНИТОРИНГА И ПРОДВИЖЕНИЯ ВЕБ-САЙТОВ В ПОИСКОВЫХ СИСТЕМАХ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081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Кандидат ф.-м. наук,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i="1" dirty="0" smtClean="0"/>
              <a:t>доцент </a:t>
            </a:r>
            <a:r>
              <a:rPr lang="ru-RU" i="1" dirty="0" smtClean="0"/>
              <a:t>каф. СП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Г. И. Радченко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99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Автор: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студент группы</a:t>
            </a:r>
            <a:r>
              <a:rPr lang="en-US" i="1" dirty="0" smtClean="0"/>
              <a:t> </a:t>
            </a:r>
            <a:r>
              <a:rPr lang="ru-RU" i="1" dirty="0" smtClean="0"/>
              <a:t>ВМИ</a:t>
            </a:r>
            <a:r>
              <a:rPr lang="en-US" i="1" dirty="0" smtClean="0"/>
              <a:t>-</a:t>
            </a:r>
            <a:r>
              <a:rPr lang="ru-RU" i="1" dirty="0" smtClean="0"/>
              <a:t>411,</a:t>
            </a:r>
            <a:r>
              <a:rPr lang="en-US" i="1" dirty="0" smtClean="0"/>
              <a:t> </a:t>
            </a:r>
            <a:r>
              <a:rPr lang="ru-RU" i="1" dirty="0" err="1" smtClean="0"/>
              <a:t>ЮУрГУ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Е. А. Неповинных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18364"/>
            <a:ext cx="7228605" cy="681388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 descr="C:\Users\Екатерина\Downloads\Comnponents - New Page (7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2" y="1433016"/>
            <a:ext cx="7399737" cy="5076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7420"/>
            <a:ext cx="7242253" cy="735979"/>
          </a:xfrm>
        </p:spPr>
        <p:txBody>
          <a:bodyPr/>
          <a:lstStyle/>
          <a:p>
            <a:r>
              <a:rPr lang="ru-RU" dirty="0" smtClean="0"/>
              <a:t>Архитектура хранилищ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 descr="C:\Users\Екатерина\Downloads\Competitors - New P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209601"/>
            <a:ext cx="5822886" cy="2647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46404" y="3977050"/>
            <a:ext cx="58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позициях</a:t>
            </a:r>
          </a:p>
        </p:txBody>
      </p:sp>
      <p:pic>
        <p:nvPicPr>
          <p:cNvPr id="7" name="Объект 6" descr="C:\Users\Екатерина\Downloads\warehouse - New Page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4515607"/>
            <a:ext cx="5822886" cy="15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46404" y="6172201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кластерах</a:t>
            </a:r>
          </a:p>
        </p:txBody>
      </p:sp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267" y="147396"/>
            <a:ext cx="726948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6" y="1939568"/>
            <a:ext cx="7535677" cy="371060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915" y="337185"/>
            <a:ext cx="7269480" cy="1325562"/>
          </a:xfrm>
        </p:spPr>
        <p:txBody>
          <a:bodyPr/>
          <a:lstStyle/>
          <a:p>
            <a:r>
              <a:rPr lang="ru-RU" dirty="0" smtClean="0"/>
              <a:t>Веб-интерфейс</a:t>
            </a:r>
            <a:r>
              <a:rPr lang="en-US" dirty="0" smtClean="0"/>
              <a:t>: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 descr="https://pp.vk.me/c625831/v625831882/10a16/3L0pFSSXa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" y="2252968"/>
            <a:ext cx="7212861" cy="3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925" y="165735"/>
            <a:ext cx="7269480" cy="1325562"/>
          </a:xfrm>
        </p:spPr>
        <p:txBody>
          <a:bodyPr/>
          <a:lstStyle/>
          <a:p>
            <a:r>
              <a:rPr lang="ru-RU" dirty="0"/>
              <a:t>Веб-интерфейс</a:t>
            </a:r>
            <a:r>
              <a:rPr lang="en-US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конкурентов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925" y="1820864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 работы системы для поиска конкурентов веб-сайта </a:t>
            </a:r>
            <a:r>
              <a:rPr lang="en-US" sz="2400" dirty="0" smtClean="0"/>
              <a:t>redsolution.ru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 descr="https://pp.vk.me/c625831/v625831882/10a1d/iiQOr75_W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160368"/>
            <a:ext cx="3716438" cy="28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vk.me/c625831/v625831882/10a24/7y5GRQhNA6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63" y="3055924"/>
            <a:ext cx="3798787" cy="293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84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-198436"/>
            <a:ext cx="7269480" cy="1325562"/>
          </a:xfrm>
        </p:spPr>
        <p:txBody>
          <a:bodyPr/>
          <a:lstStyle/>
          <a:p>
            <a:r>
              <a:rPr lang="ru-RU" dirty="0" smtClean="0"/>
              <a:t>Эксперименты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14975" y="2236787"/>
            <a:ext cx="457200" cy="300038"/>
          </a:xfrm>
          <a:prstGeom prst="rect">
            <a:avLst/>
          </a:prstGeom>
          <a:solidFill>
            <a:srgbClr val="1F7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14975" y="2695578"/>
            <a:ext cx="457200" cy="300038"/>
          </a:xfrm>
          <a:prstGeom prst="rect">
            <a:avLst/>
          </a:prstGeom>
          <a:solidFill>
            <a:srgbClr val="D627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514975" y="3176590"/>
            <a:ext cx="457200" cy="300038"/>
          </a:xfrm>
          <a:prstGeom prst="rect">
            <a:avLst/>
          </a:prstGeom>
          <a:solidFill>
            <a:srgbClr val="94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14975" y="3657602"/>
            <a:ext cx="457200" cy="300038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514975" y="4191001"/>
            <a:ext cx="457200" cy="300038"/>
          </a:xfrm>
          <a:prstGeom prst="rect">
            <a:avLst/>
          </a:prstGeom>
          <a:solidFill>
            <a:srgbClr val="E377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514975" y="4672013"/>
            <a:ext cx="457200" cy="300038"/>
          </a:xfrm>
          <a:prstGeom prst="rect">
            <a:avLst/>
          </a:prstGeom>
          <a:solidFill>
            <a:srgbClr val="8C5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86475" y="217014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vk.com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086474" y="2644259"/>
            <a:ext cx="12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ucheba.ru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086474" y="3118369"/>
            <a:ext cx="22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professorrating.ru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086475" y="362295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gigamark.com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086474" y="41408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thg.ru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086475" y="459524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vite.ru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3" y="1710154"/>
            <a:ext cx="4616771" cy="41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28612"/>
            <a:ext cx="7269480" cy="73405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500188"/>
            <a:ext cx="6768846" cy="49006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кластеризации </a:t>
            </a:r>
            <a:r>
              <a:rPr lang="ru-RU" sz="2000" dirty="0" smtClean="0"/>
              <a:t>данных на основе алгоритма четкой кластеризации </a:t>
            </a:r>
            <a:r>
              <a:rPr lang="en-US" sz="2000" i="1" dirty="0"/>
              <a:t>k</a:t>
            </a:r>
            <a:r>
              <a:rPr lang="en-US" sz="2000" dirty="0" smtClean="0"/>
              <a:t>-</a:t>
            </a:r>
            <a:r>
              <a:rPr lang="ru-RU" sz="2000" dirty="0" smtClean="0"/>
              <a:t>средних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рекомендаций для продвижения </a:t>
            </a:r>
            <a:r>
              <a:rPr lang="ru-RU" sz="2000" dirty="0" smtClean="0"/>
              <a:t>веб-сайта, включающий подбор семантического ядра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Разработана архитектура </a:t>
            </a:r>
            <a:r>
              <a:rPr lang="ru-RU" sz="2000" dirty="0"/>
              <a:t>хранилищ </a:t>
            </a:r>
            <a:r>
              <a:rPr lang="ru-RU" sz="2000" dirty="0" smtClean="0"/>
              <a:t>данных о позициях и о кластерах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пользовательский интерфейс </a:t>
            </a:r>
            <a:r>
              <a:rPr lang="ru-RU" sz="2000" dirty="0"/>
              <a:t>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1449"/>
            <a:ext cx="7226046" cy="748347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3" y="1200151"/>
            <a:ext cx="7026021" cy="5272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данной работы является разработка интеллектуальной системы анализа данных для мониторинга </a:t>
            </a:r>
            <a:r>
              <a:rPr lang="ru-RU" sz="2000" dirty="0" smtClean="0"/>
              <a:t>и </a:t>
            </a:r>
            <a:r>
              <a:rPr lang="ru-RU" sz="2000" dirty="0" err="1" smtClean="0"/>
              <a:t>продвиженя</a:t>
            </a:r>
            <a:r>
              <a:rPr lang="ru-RU" sz="2000" dirty="0" smtClean="0"/>
              <a:t> веб-сайтов </a:t>
            </a:r>
            <a:r>
              <a:rPr lang="ru-RU" sz="2000" dirty="0"/>
              <a:t>по запросам в </a:t>
            </a:r>
            <a:r>
              <a:rPr lang="ru-RU" sz="2000" dirty="0" smtClean="0"/>
              <a:t>поисковых системах Яндекс и </a:t>
            </a:r>
            <a:r>
              <a:rPr lang="en-US" sz="2000" dirty="0" smtClean="0"/>
              <a:t>Google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В рамках проекта должны быть решены следующие задачи: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кластеризации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рекомендаций для продвижения веб-сайта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архитектуры хранилищ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пользовательского интерфейса системы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405744"/>
            <a:ext cx="7146718" cy="3207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Сравнительный анализ конкурентов по временным и другим параметрам позволяет выявить динамику изменений маркетинговой стратегии, провести оценку наиболее эффективных ходов лидера рынка, обеспечивающих наилучшие результаты.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Результаты </a:t>
            </a:r>
            <a:r>
              <a:rPr lang="ru-RU" dirty="0"/>
              <a:t>оценки дают возможность оперативно реагировать на изменения предпочтений потребителей и принимать меры по устранению недостатков стратегий позиционирования и продвижения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://tvoymarketing.ru/wp-content/uploads/2014/04/konkure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" y="4460636"/>
            <a:ext cx="3825574" cy="200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8728" y="4258101"/>
            <a:ext cx="3084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Наиболее эффективным методом анализа текущего состояния конкурентов компании является интеллектуальный анализ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2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Сборщик позиций производит постоянный мониторинг позиций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ru-RU" dirty="0"/>
                  <a:t> ресурсов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результатах поиска по заданному набору запросов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день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. Основной характеристикой отслеживания является максимальная глубина поиска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, определяющая максимальное количество позиций, анализируемых сборщиком.</a:t>
                </a:r>
              </a:p>
              <a:p>
                <a:pPr marL="0" indent="0" algn="just">
                  <a:buNone/>
                </a:pPr>
                <a:r>
                  <a:rPr lang="ru-RU" dirty="0"/>
                  <a:t>Исходной информацией для алгоритма кластеризации </a:t>
                </a:r>
                <a:r>
                  <a:rPr lang="ru-RU" dirty="0" smtClean="0"/>
                  <a:t>в является </a:t>
                </a: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каждая строка которой представляет собой поисковый запрос, а столбец представляет определенный анализируемый веб-сайт.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заполнения ячейки матрицы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с номером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отвечающей за усредненную позицию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-того сайта по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-тому запросу за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дней, воспользуемся следующей метрикой: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если 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присутствует в выдаче по запрсу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 если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отсутствует в выдаче по запросу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  <a:blipFill rotWithShape="0">
                <a:blip r:embed="rId2"/>
                <a:stretch>
                  <a:fillRect l="-532" t="-510" r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00" y="147396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sz="2100" dirty="0" smtClean="0"/>
                  <a:t>1. Случайным </a:t>
                </a:r>
                <a:r>
                  <a:rPr lang="ru-RU" sz="2100" dirty="0"/>
                  <a:t>образом инициализировать </a:t>
                </a:r>
                <a:r>
                  <a:rPr lang="ru-RU" sz="2100" dirty="0" err="1"/>
                  <a:t>центроиды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100" dirty="0"/>
                  <a:t> кластеров запросами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100" dirty="0"/>
                  <a:t> так, что количество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100" dirty="0"/>
                  <a:t> совпадает со значением оптимального количества кластеров, вычисленным ранее.</a:t>
                </a:r>
              </a:p>
              <a:p>
                <a:pPr marL="0" indent="0">
                  <a:buNone/>
                </a:pPr>
                <a:r>
                  <a:rPr lang="ru-RU" sz="2100" dirty="0" smtClean="0"/>
                  <a:t>2. Для </a:t>
                </a:r>
                <a:r>
                  <a:rPr lang="ru-RU" sz="2100" dirty="0"/>
                  <a:t>каждого </a:t>
                </a:r>
                <a:r>
                  <a:rPr lang="ru-RU" sz="2100" dirty="0" err="1"/>
                  <a:t>центроида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вычислить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100" dirty="0"/>
                  <a:t> до всех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3. Сформировать </a:t>
                </a:r>
                <a:r>
                  <a:rPr lang="ru-RU" sz="2100" dirty="0"/>
                  <a:t>кластеры. Для каждого </a:t>
                </a:r>
                <a:r>
                  <a:rPr lang="ru-RU" sz="2100" dirty="0" err="1"/>
                  <a:t>центроида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из множества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100" dirty="0"/>
                  <a:t> отобрать подмножество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с минимальным расстоянием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1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4. Вычислить </a:t>
                </a:r>
                <a:r>
                  <a:rPr lang="ru-RU" sz="2100" dirty="0"/>
                  <a:t>новые </a:t>
                </a:r>
                <a:r>
                  <a:rPr lang="ru-RU" sz="2100" dirty="0" err="1"/>
                  <a:t>центроиды</a:t>
                </a:r>
                <a:r>
                  <a:rPr lang="ru-RU" sz="2100" dirty="0"/>
                  <a:t> как среднее всех точек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100" i="1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−количество точек в кластере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5. Сравнить </a:t>
                </a:r>
                <a:r>
                  <a:rPr lang="ru-RU" sz="21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с полученными на предыдущей итерации. В случае нахождения хотя бы одного несовпадения перейти к шагу 2.</a:t>
                </a:r>
              </a:p>
              <a:p>
                <a:pPr marL="0" indent="0">
                  <a:buNone/>
                </a:pPr>
                <a:r>
                  <a:rPr lang="ru-RU" sz="2100" dirty="0" smtClean="0"/>
                  <a:t>6. Конец </a:t>
                </a:r>
                <a:r>
                  <a:rPr lang="ru-RU" sz="2100" dirty="0"/>
                  <a:t>алгоритма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  <a:blipFill rotWithShape="0">
                <a:blip r:embed="rId2"/>
                <a:stretch>
                  <a:fillRect l="-483" t="-1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59308"/>
            <a:ext cx="7105775" cy="776922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 descr="C:\Users\Екатерина\Downloads\Basic State Diagram - UML State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1261269"/>
            <a:ext cx="3657600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2" y="157161"/>
            <a:ext cx="6930009" cy="748347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9879"/>
              </p:ext>
            </p:extLst>
          </p:nvPr>
        </p:nvGraphicFramePr>
        <p:xfrm>
          <a:off x="1141696" y="4540885"/>
          <a:ext cx="6446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/>
                <a:gridCol w="1714500"/>
                <a:gridCol w="1466455"/>
                <a:gridCol w="1611710"/>
              </a:tblGrid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robokubik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mosigra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d-dveri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детские игрушки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развивающие игры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настольные игры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железные двери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5" y="1314450"/>
            <a:ext cx="4515042" cy="293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00037"/>
            <a:ext cx="7001446" cy="734059"/>
          </a:xfrm>
        </p:spPr>
        <p:txBody>
          <a:bodyPr/>
          <a:lstStyle/>
          <a:p>
            <a:r>
              <a:rPr lang="ru-RU" dirty="0" smtClean="0"/>
              <a:t>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263651"/>
            <a:ext cx="7001446" cy="49085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 </a:t>
            </a:r>
            <a:r>
              <a:rPr lang="ru-RU" dirty="0"/>
              <a:t>Расширение системы мониторинга позиций сайтов в поисковых </a:t>
            </a:r>
            <a:r>
              <a:rPr lang="ru-RU" dirty="0" smtClean="0"/>
              <a:t>системах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ru-RU" dirty="0"/>
              <a:t>Н</a:t>
            </a:r>
            <a:r>
              <a:rPr lang="ru-RU" dirty="0" smtClean="0"/>
              <a:t>аправлена </a:t>
            </a:r>
            <a:r>
              <a:rPr lang="ru-RU" dirty="0"/>
              <a:t>на ускорение и оптимизацию процесса продвижения </a:t>
            </a:r>
            <a:r>
              <a:rPr lang="ru-RU" dirty="0" smtClean="0"/>
              <a:t>веб-ресурса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 smtClean="0"/>
              <a:t>Отображает состояние веб-ресурса на фоне конкурентов;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 </a:t>
            </a:r>
            <a:r>
              <a:rPr lang="ru-RU" dirty="0" smtClean="0"/>
              <a:t>Интеллектуальный анализ данных о сборе позиций по запросам интересующего веб-сайта за любой период времени (от одного дня)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 smtClean="0"/>
              <a:t>Получение списка запросов, по которым успешно продвигается каждый конкурент;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 </a:t>
            </a:r>
            <a:r>
              <a:rPr lang="ru-RU" dirty="0" smtClean="0"/>
              <a:t>Формирование новых запросов для продвижения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 Разработана на веб-платформе </a:t>
            </a:r>
            <a:r>
              <a:rPr lang="en-US" dirty="0" smtClean="0"/>
              <a:t>Django </a:t>
            </a:r>
            <a:r>
              <a:rPr lang="ru-RU" dirty="0" smtClean="0"/>
              <a:t>на основе паттерна </a:t>
            </a:r>
            <a:r>
              <a:rPr lang="en-US" dirty="0" smtClean="0"/>
              <a:t>MVC.</a:t>
            </a:r>
            <a:endParaRPr lang="ru-RU" dirty="0" smtClean="0"/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5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543" y="122830"/>
            <a:ext cx="7268033" cy="73870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Актеры и варианты использования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8" y="997719"/>
            <a:ext cx="6109442" cy="5768207"/>
          </a:xfrm>
        </p:spPr>
      </p:pic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 (Грань)]]</Template>
  <TotalTime>253</TotalTime>
  <Words>412</Words>
  <Application>Microsoft Office PowerPoint</Application>
  <PresentationFormat>Экран (4:3)</PresentationFormat>
  <Paragraphs>102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Schoolbook</vt:lpstr>
      <vt:lpstr>Times New Roman</vt:lpstr>
      <vt:lpstr>Wingdings</vt:lpstr>
      <vt:lpstr>Wingdings 2</vt:lpstr>
      <vt:lpstr>HDOfficeLightV0</vt:lpstr>
      <vt:lpstr>1_HDOfficeLightV0</vt:lpstr>
      <vt:lpstr>View</vt:lpstr>
      <vt:lpstr>ИНТЕЛЛЕКТУАЛЬНАЯ СИСТЕМА МОНИТОРИНГА И ПРОДВИЖЕНИЯ ВЕБ-САЙТОВ В ПОИСКОВЫХ СИСТЕМАХ </vt:lpstr>
      <vt:lpstr>Цели и задачи</vt:lpstr>
      <vt:lpstr>Описание проблемы</vt:lpstr>
      <vt:lpstr>Применение алгоритма кластеризации для запросов</vt:lpstr>
      <vt:lpstr>Применение алгоритма кластеризации для запросов</vt:lpstr>
      <vt:lpstr>Диаграмма деятельности</vt:lpstr>
      <vt:lpstr>Пример</vt:lpstr>
      <vt:lpstr>Требования к системе</vt:lpstr>
      <vt:lpstr>Актеры и варианты использования</vt:lpstr>
      <vt:lpstr>Архитектура системы</vt:lpstr>
      <vt:lpstr>Архитектура хранилищ</vt:lpstr>
      <vt:lpstr>Реализация</vt:lpstr>
      <vt:lpstr>Веб-интерфейс: рекомендации</vt:lpstr>
      <vt:lpstr>Веб-интерфейс:  поиск конкурентов</vt:lpstr>
      <vt:lpstr>Эксперименты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Екатерина Неповинных</cp:lastModifiedBy>
  <cp:revision>20</cp:revision>
  <dcterms:created xsi:type="dcterms:W3CDTF">2015-04-15T05:59:50Z</dcterms:created>
  <dcterms:modified xsi:type="dcterms:W3CDTF">2015-04-21T23:01:29Z</dcterms:modified>
</cp:coreProperties>
</file>