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7"/>
  </p:normalViewPr>
  <p:slideViewPr>
    <p:cSldViewPr snapToGrid="0" snapToObjects="1">
      <p:cViewPr varScale="1">
        <p:scale>
          <a:sx n="90" d="100"/>
          <a:sy n="90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7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448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4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1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8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5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061F-71B9-1B43-892E-801ADB745D04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5BDA-9E51-3048-B5AB-560D4CDF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79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0AF87-EECA-5346-9CCA-8518168E5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5600" b="1"/>
              <a:t>Blueprint To The Call of Duty Big League</a:t>
            </a:r>
            <a:br>
              <a:rPr lang="en-US" sz="5600" b="0">
                <a:effectLst/>
              </a:rPr>
            </a:br>
            <a:br>
              <a:rPr lang="en-US" sz="5600"/>
            </a:b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BA18-054E-334B-9364-4A9BFB45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By:Kwadwo Kyei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NLP: Text Mining</a:t>
            </a:r>
          </a:p>
        </p:txBody>
      </p:sp>
    </p:spTree>
    <p:extLst>
      <p:ext uri="{BB962C8B-B14F-4D97-AF65-F5344CB8AC3E}">
        <p14:creationId xmlns:p14="http://schemas.microsoft.com/office/powerpoint/2010/main" val="66399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C319-ECAD-B845-918D-E4FC5CF1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8" y="704088"/>
            <a:ext cx="4804011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Team Sentiments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DD8F47-CB19-924C-8BEF-E708E04FB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817428"/>
              </p:ext>
            </p:extLst>
          </p:nvPr>
        </p:nvGraphicFramePr>
        <p:xfrm>
          <a:off x="6328005" y="2766972"/>
          <a:ext cx="5281971" cy="33954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96324">
                  <a:extLst>
                    <a:ext uri="{9D8B030D-6E8A-4147-A177-3AD203B41FA5}">
                      <a16:colId xmlns:a16="http://schemas.microsoft.com/office/drawing/2014/main" val="524808786"/>
                    </a:ext>
                  </a:extLst>
                </a:gridCol>
                <a:gridCol w="1171411">
                  <a:extLst>
                    <a:ext uri="{9D8B030D-6E8A-4147-A177-3AD203B41FA5}">
                      <a16:colId xmlns:a16="http://schemas.microsoft.com/office/drawing/2014/main" val="415147394"/>
                    </a:ext>
                  </a:extLst>
                </a:gridCol>
                <a:gridCol w="1280054">
                  <a:extLst>
                    <a:ext uri="{9D8B030D-6E8A-4147-A177-3AD203B41FA5}">
                      <a16:colId xmlns:a16="http://schemas.microsoft.com/office/drawing/2014/main" val="840018858"/>
                    </a:ext>
                  </a:extLst>
                </a:gridCol>
                <a:gridCol w="1234182">
                  <a:extLst>
                    <a:ext uri="{9D8B030D-6E8A-4147-A177-3AD203B41FA5}">
                      <a16:colId xmlns:a16="http://schemas.microsoft.com/office/drawing/2014/main" val="611386438"/>
                    </a:ext>
                  </a:extLst>
                </a:gridCol>
              </a:tblGrid>
              <a:tr h="8552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Sentiments</a:t>
                      </a:r>
                      <a:endParaRPr lang="en-US" sz="3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chemeClr val="tx1"/>
                          </a:solidFill>
                          <a:effectLst/>
                        </a:rPr>
                        <a:t>Atlanta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chemeClr val="tx1"/>
                          </a:solidFill>
                          <a:effectLst/>
                        </a:rPr>
                        <a:t>Los Angeles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u="none" strike="noStrike">
                          <a:solidFill>
                            <a:schemeClr val="tx1"/>
                          </a:solidFill>
                          <a:effectLst/>
                        </a:rPr>
                        <a:t>London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extLst>
                  <a:ext uri="{0D108BD9-81ED-4DB2-BD59-A6C34878D82A}">
                    <a16:rowId xmlns:a16="http://schemas.microsoft.com/office/drawing/2014/main" val="4139916475"/>
                  </a:ext>
                </a:extLst>
              </a:tr>
              <a:tr h="5771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Positive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898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527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1453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extLst>
                  <a:ext uri="{0D108BD9-81ED-4DB2-BD59-A6C34878D82A}">
                    <a16:rowId xmlns:a16="http://schemas.microsoft.com/office/drawing/2014/main" val="1718890397"/>
                  </a:ext>
                </a:extLst>
              </a:tr>
              <a:tr h="5771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Negative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264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662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extLst>
                  <a:ext uri="{0D108BD9-81ED-4DB2-BD59-A6C34878D82A}">
                    <a16:rowId xmlns:a16="http://schemas.microsoft.com/office/drawing/2014/main" val="4224337367"/>
                  </a:ext>
                </a:extLst>
              </a:tr>
              <a:tr h="57711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Difference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568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263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791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extLst>
                  <a:ext uri="{0D108BD9-81ED-4DB2-BD59-A6C34878D82A}">
                    <a16:rowId xmlns:a16="http://schemas.microsoft.com/office/drawing/2014/main" val="394419774"/>
                  </a:ext>
                </a:extLst>
              </a:tr>
              <a:tr h="8088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% of Word Positivity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73%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solidFill>
                            <a:schemeClr val="tx1"/>
                          </a:solidFill>
                          <a:effectLst/>
                        </a:rPr>
                        <a:t>67%</a:t>
                      </a:r>
                      <a:endParaRPr lang="en-US" sz="35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67%</a:t>
                      </a:r>
                      <a:endParaRPr lang="en-US" sz="35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4857" marR="144857" marT="144857" marB="144857"/>
                </a:tc>
                <a:extLst>
                  <a:ext uri="{0D108BD9-81ED-4DB2-BD59-A6C34878D82A}">
                    <a16:rowId xmlns:a16="http://schemas.microsoft.com/office/drawing/2014/main" val="1721593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4D314F-3C0D-8F44-8D59-F4E2B33D2069}"/>
              </a:ext>
            </a:extLst>
          </p:cNvPr>
          <p:cNvSpPr txBox="1"/>
          <p:nvPr/>
        </p:nvSpPr>
        <p:spPr>
          <a:xfrm>
            <a:off x="839338" y="2066544"/>
            <a:ext cx="4804011" cy="378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Sentiments analyzes the </a:t>
            </a:r>
            <a:r>
              <a:rPr lang="en-US" sz="2200" b="1" dirty="0"/>
              <a:t>text</a:t>
            </a:r>
            <a:r>
              <a:rPr lang="en-US" sz="2200" dirty="0"/>
              <a:t> of the writer (positive, negative, neutral)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44B4B8C0-A173-0048-B998-5A5B7461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222" y="657789"/>
            <a:ext cx="2606040" cy="16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2DF71EAF-E246-A24A-A1F9-81F8DF466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8718" y="1211573"/>
            <a:ext cx="2606040" cy="5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379E82B-4D47-6B40-A84D-9786D5982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2" y="-1914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89F7-9D55-ED48-BFF0-2AB293CE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 Comparison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FA255-0F48-B54A-859E-E9A7EFF0DD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1576632"/>
            <a:ext cx="1076325" cy="138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F90D3-F7D7-724B-8315-8B881B7FEF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9515" y="1570282"/>
            <a:ext cx="1086485" cy="139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167EC-13A4-2542-93DE-B3B67812FAE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77947" y="1570282"/>
            <a:ext cx="1066800" cy="137160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9D1210D7-ECB3-6B49-A219-5F04FDA20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8257"/>
            <a:ext cx="4805745" cy="316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B6D865F5-3339-144B-B29A-3732BCBD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06" y="3328257"/>
            <a:ext cx="3963988" cy="316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82EEBD96-A51A-A448-B90D-4943E464E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328256"/>
            <a:ext cx="4610100" cy="316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5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FDBF-FEE6-8B49-93C0-671ED06E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Comparison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DA2D6-DAED-DB49-8F6F-5345CCA37B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3450" y="1576632"/>
            <a:ext cx="1076325" cy="138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B3CAFF-E79D-BC45-BAE1-23191B0823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9515" y="1570282"/>
            <a:ext cx="1086485" cy="139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D6DD3-9516-2E4B-A803-C49E246008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977947" y="1570282"/>
            <a:ext cx="1066800" cy="13716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C57CCBEB-F249-1646-986D-F44A2920E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3" y="3671888"/>
            <a:ext cx="415824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DD86A17D-E3FE-314E-8060-784C3125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23" y="3671888"/>
            <a:ext cx="3447072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48153FB-111F-494A-9463-A492DDD03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795" y="3671888"/>
            <a:ext cx="3554697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BB30-CDB2-5144-9AEF-6A806B89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4222620" cy="3343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Follower’s EmoChart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2CB2A9-C2B2-DA41-8E4A-0244F42BE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0375" y="177919"/>
            <a:ext cx="2042578" cy="2615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03431F-52CD-F64F-89ED-198FB3B499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67647" y="177919"/>
            <a:ext cx="2042578" cy="2615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30C904-66A5-E141-87AC-5A15AD2D63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05835" y="177919"/>
            <a:ext cx="2042578" cy="2615184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FBA6181E-D772-934A-A937-F3967F96B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0225" y="3093137"/>
            <a:ext cx="2120766" cy="19723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2B9EFD-AB4C-7640-AC79-ED758A2EC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9102" y="3093136"/>
            <a:ext cx="2120766" cy="1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D123B8-A9D7-7840-92DA-2E4CDA9B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9438" y="3093137"/>
            <a:ext cx="2649664" cy="1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8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7A27-EDE6-AA4A-8BEC-47493E4A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1CB2-F8CE-8B44-99B2-9E8EB02C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4"/>
            <a:ext cx="9905999" cy="3942555"/>
          </a:xfrm>
        </p:spPr>
        <p:txBody>
          <a:bodyPr>
            <a:normAutofit/>
          </a:bodyPr>
          <a:lstStyle/>
          <a:p>
            <a:r>
              <a:rPr lang="en-US" dirty="0"/>
              <a:t>An       in a team’s polarity       trust and anticipation from its followers</a:t>
            </a:r>
          </a:p>
          <a:p>
            <a:endParaRPr lang="en-US" dirty="0"/>
          </a:p>
          <a:p>
            <a:r>
              <a:rPr lang="en-US" dirty="0"/>
              <a:t> A       in a team’s polarity       anger and sadness from its followers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B7C6CB2-4018-2F41-9260-14D0793D514E}"/>
              </a:ext>
            </a:extLst>
          </p:cNvPr>
          <p:cNvSpPr/>
          <p:nvPr/>
        </p:nvSpPr>
        <p:spPr>
          <a:xfrm>
            <a:off x="1878805" y="1688400"/>
            <a:ext cx="385763" cy="55721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B74141B-FF0D-F440-AAB2-8538DE89E3E4}"/>
              </a:ext>
            </a:extLst>
          </p:cNvPr>
          <p:cNvSpPr/>
          <p:nvPr/>
        </p:nvSpPr>
        <p:spPr>
          <a:xfrm>
            <a:off x="4833936" y="1688400"/>
            <a:ext cx="385763" cy="55721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88E41CD-7D21-424D-AC64-084A65E16867}"/>
              </a:ext>
            </a:extLst>
          </p:cNvPr>
          <p:cNvSpPr/>
          <p:nvPr/>
        </p:nvSpPr>
        <p:spPr>
          <a:xfrm>
            <a:off x="1835941" y="2736760"/>
            <a:ext cx="385763" cy="557213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4C36C1A8-C3DC-7A47-A597-4987E4545D4B}"/>
              </a:ext>
            </a:extLst>
          </p:cNvPr>
          <p:cNvSpPr/>
          <p:nvPr/>
        </p:nvSpPr>
        <p:spPr>
          <a:xfrm>
            <a:off x="4833936" y="2719389"/>
            <a:ext cx="385763" cy="55721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8EA7-D581-3044-90F9-E9E2276B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F6C6-530C-D64A-B964-3DA9CD84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regard to my findings, I would recommend every new COD e-sport team looking to make a positive social impact on twitter to post their tweets in a positive manner as it shows that positive tweets result in a positive attitude from followers.</a:t>
            </a:r>
          </a:p>
        </p:txBody>
      </p:sp>
    </p:spTree>
    <p:extLst>
      <p:ext uri="{BB962C8B-B14F-4D97-AF65-F5344CB8AC3E}">
        <p14:creationId xmlns:p14="http://schemas.microsoft.com/office/powerpoint/2010/main" val="65081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A883-08C2-A347-9B65-572A057E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E2D3-36C2-0A49-97B2-CB67D803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Case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Methodology</a:t>
            </a:r>
          </a:p>
          <a:p>
            <a:pPr lvl="1"/>
            <a:r>
              <a:rPr lang="en-US" sz="2000"/>
              <a:t>Word Cloud</a:t>
            </a:r>
          </a:p>
          <a:p>
            <a:pPr lvl="1"/>
            <a:r>
              <a:rPr lang="en-US" sz="2000"/>
              <a:t>Sentiments</a:t>
            </a:r>
          </a:p>
          <a:p>
            <a:pPr lvl="1"/>
            <a:r>
              <a:rPr lang="en-US" sz="2000"/>
              <a:t>Polarity</a:t>
            </a:r>
          </a:p>
          <a:p>
            <a:pPr lvl="1"/>
            <a:r>
              <a:rPr lang="en-US" sz="2000"/>
              <a:t>Emotional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Data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Recommendation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54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0FA0-084C-AC48-8DA7-4E958B3A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C3D5-BB92-9542-93FA-1D271B56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Background: Call of Duty is an e-sports first person shooting video game published by  Activision. It currently has over 70 million players worldwide and according to load out , an e-sport magazine, Call of Duty generates over $1.1 billion in revenue and organizes yearly tournaments worth a total prize pot of  $4.6 million.</a:t>
            </a:r>
          </a:p>
          <a:p>
            <a:r>
              <a:rPr lang="en-US" dirty="0"/>
              <a:t>Call of Duty currently has an e-league with 9 city-based teams under individual ownership each with their own player rosters.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CA427-28DC-F042-8A72-C16ED16835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7613" y="4376982"/>
            <a:ext cx="1076325" cy="138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428B-8427-EA4D-9C7C-43CF330309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3938" y="4376982"/>
            <a:ext cx="1076325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43B26-9573-1044-B0E2-31FD04E65D4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80263" y="4376982"/>
            <a:ext cx="1076325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01D4A-D421-7342-9C5A-17C8874450D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56588" y="4370632"/>
            <a:ext cx="1086485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66763-752C-DF46-A32F-D70F61C12A0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443073" y="4370632"/>
            <a:ext cx="10668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49C0A-F02F-EB4F-AEC7-2DB6AF4BA4A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509238" y="4370632"/>
            <a:ext cx="1076325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82F76D-03D5-D94E-AAAE-72EE249278B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7555718" y="4364282"/>
            <a:ext cx="1096010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E4428-53D6-0543-B28F-8EC8DB1A7CA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622518" y="4364282"/>
            <a:ext cx="1076325" cy="1383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8824-F29E-0F48-9052-00213EAFF78E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9718528" y="4357932"/>
            <a:ext cx="1086485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9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1" name="Rectangle 10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849482-6BD1-C345-A4F8-5B3B0D1C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Problem Statement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E2E41B6-E22F-4DB4-90A2-40BD40DE7A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67" r="2" b="2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13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991C45-94E9-5F41-B3F3-7E273FE83B9B}"/>
              </a:ext>
            </a:extLst>
          </p:cNvPr>
          <p:cNvSpPr txBox="1"/>
          <p:nvPr/>
        </p:nvSpPr>
        <p:spPr>
          <a:xfrm>
            <a:off x="4968958" y="2249487"/>
            <a:ext cx="60784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E-League teams struggle with creating and maintaining a huge online presence in the social media scene. A huge and active online presence not only transcribes to more revenue from advertisements but it is also instrumental in poaching and maintaining quality e-sport players.</a:t>
            </a:r>
            <a:endParaRPr lang="en-US" b="0" dirty="0">
              <a:effectLst/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8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3F86-0C11-6940-A728-E336EE06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6B67-2C69-C54F-8BE8-B6B1CC92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7613"/>
          </a:xfrm>
        </p:spPr>
        <p:txBody>
          <a:bodyPr/>
          <a:lstStyle/>
          <a:p>
            <a:r>
              <a:rPr lang="en-US" dirty="0"/>
              <a:t>The purpose of this text mining analysis is to analyze the tweet sentiments of call of duty e-sports teams and how their tweets reflects on their follower’s tweets.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281F2F-046B-384C-A632-FBE09A68AD9C}"/>
              </a:ext>
            </a:extLst>
          </p:cNvPr>
          <p:cNvSpPr txBox="1">
            <a:spLocks/>
          </p:cNvSpPr>
          <p:nvPr/>
        </p:nvSpPr>
        <p:spPr>
          <a:xfrm>
            <a:off x="838200" y="2820193"/>
            <a:ext cx="10515600" cy="60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would be using three e-sport teams as our case study.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618AF67-094D-2B47-A1C0-5EDE725E8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183003"/>
              </p:ext>
            </p:extLst>
          </p:nvPr>
        </p:nvGraphicFramePr>
        <p:xfrm>
          <a:off x="1489075" y="3867308"/>
          <a:ext cx="60960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13380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7303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39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Follower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5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Atlanta Faze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Atlanta, U.S.A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49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London Royal Ravens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London, U.K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1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 Angeles Guerrillas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LA, U.S.A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65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1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04B08F-A1DF-914B-8D40-DF135DFB5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052513"/>
            <a:ext cx="3259138" cy="46291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9AC93-88BB-3548-BDD4-2D17F3249E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77188" y="1052513"/>
            <a:ext cx="3587750" cy="4629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65F50-E208-D345-B273-165851EA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Word Cloud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E0651-D6B3-B647-BFBB-2369429DD132}"/>
              </a:ext>
            </a:extLst>
          </p:cNvPr>
          <p:cNvSpPr txBox="1"/>
          <p:nvPr/>
        </p:nvSpPr>
        <p:spPr>
          <a:xfrm>
            <a:off x="717423" y="3152814"/>
            <a:ext cx="3342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 </a:t>
            </a:r>
            <a:r>
              <a:rPr lang="en-US" b="1" dirty="0"/>
              <a:t>word cloud</a:t>
            </a:r>
            <a:r>
              <a:rPr lang="en-US" dirty="0"/>
              <a:t> is an image composed of </a:t>
            </a:r>
            <a:r>
              <a:rPr lang="en-US" b="1" dirty="0"/>
              <a:t>words</a:t>
            </a:r>
            <a:r>
              <a:rPr lang="en-US" dirty="0"/>
              <a:t> used in a particular text or subject, in which the size of each </a:t>
            </a:r>
            <a:r>
              <a:rPr lang="en-US" b="1" dirty="0"/>
              <a:t>word</a:t>
            </a:r>
            <a:r>
              <a:rPr lang="en-US" dirty="0"/>
              <a:t> indicates its frequency or importance.</a:t>
            </a:r>
          </a:p>
        </p:txBody>
      </p:sp>
    </p:spTree>
    <p:extLst>
      <p:ext uri="{BB962C8B-B14F-4D97-AF65-F5344CB8AC3E}">
        <p14:creationId xmlns:p14="http://schemas.microsoft.com/office/powerpoint/2010/main" val="149061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A754F5F-657F-BC47-A097-B24DF8738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516063"/>
            <a:ext cx="3987800" cy="3702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038164-B0CB-4449-A132-3F9288FB47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96325" y="1516063"/>
            <a:ext cx="2867025" cy="3702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65F50-E208-D345-B273-165851EA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Word Cloud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0750B-1DF5-A649-9F36-08D8956B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2" y="3236891"/>
            <a:ext cx="4590046" cy="15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0CCA8213-BD34-3748-A057-9261E2FA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516063"/>
            <a:ext cx="3987800" cy="3702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D1B9A5-9050-724E-9D7D-17255C4F87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96325" y="1516063"/>
            <a:ext cx="2867025" cy="3702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65F50-E208-D345-B273-165851EA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64216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A7FF-F999-DE47-8D8A-EAB3525F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Polarity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AAD785-C527-3E4C-B346-9B596573F3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104826"/>
              </p:ext>
            </p:extLst>
          </p:nvPr>
        </p:nvGraphicFramePr>
        <p:xfrm>
          <a:off x="2176462" y="3620293"/>
          <a:ext cx="7353300" cy="2390775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1655023693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78934539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3260933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86391940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Polarity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Atlanta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Los Angeles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London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63718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 Sentences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1579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980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3200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0989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 Words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14376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7339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20660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64759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Ave Polarity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0.1099577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0.09298064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0.09090142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3887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07D3AF1-8BAC-7A4F-8F22-BF501997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ABE80A-E383-8E4E-A4F6-CAE8D11F1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35781"/>
              </p:ext>
            </p:extLst>
          </p:nvPr>
        </p:nvGraphicFramePr>
        <p:xfrm>
          <a:off x="9372600" y="159"/>
          <a:ext cx="2819400" cy="229362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14213490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47913277"/>
                    </a:ext>
                  </a:extLst>
                </a:gridCol>
              </a:tblGrid>
              <a:tr h="257175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Polarity Scoring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255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Context Cluster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Assigned Values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11874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Neutral Words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858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Positive “good”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996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Amplifiers “very”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3555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de-Amplifiers “hardly”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-0.8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1769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Negators “not”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1976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C4D2F4A-25C0-4145-8DD0-C3C5EA43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1EE0A-D546-FC49-9FD2-F313CEF565A0}"/>
              </a:ext>
            </a:extLst>
          </p:cNvPr>
          <p:cNvSpPr txBox="1"/>
          <p:nvPr/>
        </p:nvSpPr>
        <p:spPr>
          <a:xfrm>
            <a:off x="942975" y="1690688"/>
            <a:ext cx="431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Polarity </a:t>
            </a:r>
            <a:r>
              <a:rPr lang="en-US" dirty="0"/>
              <a:t>is the emotion expressed in a sentence. It can be positive, negative or neutral. </a:t>
            </a:r>
          </a:p>
        </p:txBody>
      </p:sp>
    </p:spTree>
    <p:extLst>
      <p:ext uri="{BB962C8B-B14F-4D97-AF65-F5344CB8AC3E}">
        <p14:creationId xmlns:p14="http://schemas.microsoft.com/office/powerpoint/2010/main" val="322219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{927D4CD8-08B1-A149-8C66-F5467890BADA}tf10001122</Template>
  <TotalTime>5950</TotalTime>
  <Words>471</Words>
  <Application>Microsoft Macintosh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Blueprint To The Call of Duty Big League  </vt:lpstr>
      <vt:lpstr>Agenda</vt:lpstr>
      <vt:lpstr>Introduction</vt:lpstr>
      <vt:lpstr>Problem Statement</vt:lpstr>
      <vt:lpstr>Purpose</vt:lpstr>
      <vt:lpstr>Word Cloud</vt:lpstr>
      <vt:lpstr>Word Cloud</vt:lpstr>
      <vt:lpstr>Word Cloud</vt:lpstr>
      <vt:lpstr>Team Polarity</vt:lpstr>
      <vt:lpstr>Team Sentiments</vt:lpstr>
      <vt:lpstr>Polarity Comparison Cloud</vt:lpstr>
      <vt:lpstr>Emotional Comparison Cloud</vt:lpstr>
      <vt:lpstr>Team Follower’s EmoChart</vt:lpstr>
      <vt:lpstr>Conclusion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To The Big Leagues  </dc:title>
  <dc:creator>Microsoft Office User</dc:creator>
  <cp:lastModifiedBy>Microsoft Office User</cp:lastModifiedBy>
  <cp:revision>21</cp:revision>
  <dcterms:created xsi:type="dcterms:W3CDTF">2021-01-28T16:19:33Z</dcterms:created>
  <dcterms:modified xsi:type="dcterms:W3CDTF">2021-02-01T19:29:51Z</dcterms:modified>
</cp:coreProperties>
</file>