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63" r:id="rId3"/>
    <p:sldId id="257" r:id="rId4"/>
    <p:sldId id="258" r:id="rId5"/>
    <p:sldId id="289" r:id="rId6"/>
    <p:sldId id="259" r:id="rId7"/>
    <p:sldId id="260" r:id="rId8"/>
    <p:sldId id="261" r:id="rId9"/>
    <p:sldId id="262" r:id="rId10"/>
    <p:sldId id="264" r:id="rId11"/>
    <p:sldId id="280" r:id="rId12"/>
    <p:sldId id="281" r:id="rId13"/>
    <p:sldId id="288" r:id="rId14"/>
    <p:sldId id="285" r:id="rId15"/>
    <p:sldId id="286" r:id="rId16"/>
  </p:sldIdLst>
  <p:sldSz cx="9144000" cy="6858000" type="screen4x3"/>
  <p:notesSz cx="68580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19" autoAdjust="0"/>
    <p:restoredTop sz="94624" autoAdjust="0"/>
  </p:normalViewPr>
  <p:slideViewPr>
    <p:cSldViewPr>
      <p:cViewPr>
        <p:scale>
          <a:sx n="66" d="100"/>
          <a:sy n="66" d="100"/>
        </p:scale>
        <p:origin x="-210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BE900-9DC8-4986-AA6F-FCBE374587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988B25-5F44-432F-A2AD-8B52F7F62476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D98A158C-0E41-4B9F-9180-0AB3951C136C}" type="parTrans" cxnId="{EDFA8493-A737-4061-9689-9BE43D6D6579}">
      <dgm:prSet/>
      <dgm:spPr/>
      <dgm:t>
        <a:bodyPr/>
        <a:lstStyle/>
        <a:p>
          <a:endParaRPr lang="en-US"/>
        </a:p>
      </dgm:t>
    </dgm:pt>
    <dgm:pt modelId="{BCA33E2A-175D-4D17-8DC8-4C6FD6BB46A7}" type="sibTrans" cxnId="{EDFA8493-A737-4061-9689-9BE43D6D6579}">
      <dgm:prSet/>
      <dgm:spPr/>
      <dgm:t>
        <a:bodyPr/>
        <a:lstStyle/>
        <a:p>
          <a:endParaRPr lang="en-US"/>
        </a:p>
      </dgm:t>
    </dgm:pt>
    <dgm:pt modelId="{F222F680-1E21-4B76-A434-DDE464AD5AAB}">
      <dgm:prSet phldrT="[Text]"/>
      <dgm:spPr/>
      <dgm:t>
        <a:bodyPr/>
        <a:lstStyle/>
        <a:p>
          <a:r>
            <a:rPr lang="en-US" dirty="0" smtClean="0">
              <a:latin typeface="High Tower Text" pitchFamily="18" charset="0"/>
            </a:rPr>
            <a:t>We are market oriented</a:t>
          </a:r>
          <a:endParaRPr lang="en-US" dirty="0">
            <a:latin typeface="High Tower Text" pitchFamily="18" charset="0"/>
          </a:endParaRPr>
        </a:p>
      </dgm:t>
    </dgm:pt>
    <dgm:pt modelId="{15C633EA-0EBD-4242-BEB3-01E30B32181B}" type="parTrans" cxnId="{B57EF938-CB48-43B3-9F8B-B9472C650FC9}">
      <dgm:prSet/>
      <dgm:spPr/>
      <dgm:t>
        <a:bodyPr/>
        <a:lstStyle/>
        <a:p>
          <a:endParaRPr lang="en-US"/>
        </a:p>
      </dgm:t>
    </dgm:pt>
    <dgm:pt modelId="{CF8BE9A7-3771-43C1-97AD-A9281595D0D4}" type="sibTrans" cxnId="{B57EF938-CB48-43B3-9F8B-B9472C650FC9}">
      <dgm:prSet/>
      <dgm:spPr/>
      <dgm:t>
        <a:bodyPr/>
        <a:lstStyle/>
        <a:p>
          <a:endParaRPr lang="en-US"/>
        </a:p>
      </dgm:t>
    </dgm:pt>
    <dgm:pt modelId="{F23883D9-571C-4550-A444-CE49CCAEF7F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FCFC284-166E-43AF-AD2B-3B38CFE783D7}" type="parTrans" cxnId="{C353E0DC-360E-4A5B-915B-8C16219B4AA8}">
      <dgm:prSet/>
      <dgm:spPr/>
      <dgm:t>
        <a:bodyPr/>
        <a:lstStyle/>
        <a:p>
          <a:endParaRPr lang="en-US"/>
        </a:p>
      </dgm:t>
    </dgm:pt>
    <dgm:pt modelId="{758812D9-55EB-4634-9617-34E2C278B271}" type="sibTrans" cxnId="{C353E0DC-360E-4A5B-915B-8C16219B4AA8}">
      <dgm:prSet/>
      <dgm:spPr/>
      <dgm:t>
        <a:bodyPr/>
        <a:lstStyle/>
        <a:p>
          <a:endParaRPr lang="en-US"/>
        </a:p>
      </dgm:t>
    </dgm:pt>
    <dgm:pt modelId="{0FEE5EDA-180F-471C-A741-DFCD8904FAA9}">
      <dgm:prSet phldrT="[Text]"/>
      <dgm:spPr/>
      <dgm:t>
        <a:bodyPr/>
        <a:lstStyle/>
        <a:p>
          <a:r>
            <a:rPr lang="en-US" dirty="0" smtClean="0">
              <a:latin typeface="High Tower Text" pitchFamily="18" charset="0"/>
            </a:rPr>
            <a:t>We are action-task team organized</a:t>
          </a:r>
          <a:endParaRPr lang="en-US" dirty="0">
            <a:latin typeface="High Tower Text" pitchFamily="18" charset="0"/>
          </a:endParaRPr>
        </a:p>
      </dgm:t>
    </dgm:pt>
    <dgm:pt modelId="{B666E5C9-5028-4C3A-977B-9DE18253A2CE}" type="parTrans" cxnId="{2A0DAFE7-E218-434A-B531-9282FA6D687C}">
      <dgm:prSet/>
      <dgm:spPr/>
      <dgm:t>
        <a:bodyPr/>
        <a:lstStyle/>
        <a:p>
          <a:endParaRPr lang="en-US"/>
        </a:p>
      </dgm:t>
    </dgm:pt>
    <dgm:pt modelId="{6DE0B902-2D01-4338-BF9D-C1BF4CE41DFE}" type="sibTrans" cxnId="{2A0DAFE7-E218-434A-B531-9282FA6D687C}">
      <dgm:prSet/>
      <dgm:spPr/>
      <dgm:t>
        <a:bodyPr/>
        <a:lstStyle/>
        <a:p>
          <a:endParaRPr lang="en-US"/>
        </a:p>
      </dgm:t>
    </dgm:pt>
    <dgm:pt modelId="{4A84AC26-3DE6-4049-A618-C4D41A960E7B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81449C0E-6A52-4165-BE1E-C8B90ACB25C1}" type="parTrans" cxnId="{3819FE30-2E88-47D9-9D55-0387672F9466}">
      <dgm:prSet/>
      <dgm:spPr/>
      <dgm:t>
        <a:bodyPr/>
        <a:lstStyle/>
        <a:p>
          <a:endParaRPr lang="en-US"/>
        </a:p>
      </dgm:t>
    </dgm:pt>
    <dgm:pt modelId="{CB8FE3A4-A2D0-409F-A7CC-D42E0252F604}" type="sibTrans" cxnId="{3819FE30-2E88-47D9-9D55-0387672F9466}">
      <dgm:prSet/>
      <dgm:spPr/>
      <dgm:t>
        <a:bodyPr/>
        <a:lstStyle/>
        <a:p>
          <a:endParaRPr lang="en-US"/>
        </a:p>
      </dgm:t>
    </dgm:pt>
    <dgm:pt modelId="{94965E6E-CA35-4D98-94AA-845D757AF714}">
      <dgm:prSet phldrT="[Text]"/>
      <dgm:spPr/>
      <dgm:t>
        <a:bodyPr/>
        <a:lstStyle/>
        <a:p>
          <a:r>
            <a:rPr lang="en-US" b="0" dirty="0" smtClean="0">
              <a:latin typeface="High Tower Text" pitchFamily="18" charset="0"/>
            </a:rPr>
            <a:t>We lead in what we do originally.</a:t>
          </a:r>
          <a:endParaRPr lang="en-US" b="0" dirty="0">
            <a:latin typeface="High Tower Text" pitchFamily="18" charset="0"/>
          </a:endParaRPr>
        </a:p>
      </dgm:t>
    </dgm:pt>
    <dgm:pt modelId="{BD381019-F10A-4743-9F97-D2E00C293E0F}" type="parTrans" cxnId="{BBAB3877-2030-4CD5-A8CD-B72466B40EEF}">
      <dgm:prSet/>
      <dgm:spPr/>
      <dgm:t>
        <a:bodyPr/>
        <a:lstStyle/>
        <a:p>
          <a:endParaRPr lang="en-US"/>
        </a:p>
      </dgm:t>
    </dgm:pt>
    <dgm:pt modelId="{C775E6AC-8C25-4655-BF5A-452E4DE99CE7}" type="sibTrans" cxnId="{BBAB3877-2030-4CD5-A8CD-B72466B40EEF}">
      <dgm:prSet/>
      <dgm:spPr/>
      <dgm:t>
        <a:bodyPr/>
        <a:lstStyle/>
        <a:p>
          <a:endParaRPr lang="en-US"/>
        </a:p>
      </dgm:t>
    </dgm:pt>
    <dgm:pt modelId="{9AC545AE-1773-4B24-8DCD-F81AD13D5049}" type="pres">
      <dgm:prSet presAssocID="{426BE900-9DC8-4986-AA6F-FCBE374587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BD9AE-4FCC-4707-8202-D330A1E3A9A0}" type="pres">
      <dgm:prSet presAssocID="{AE988B25-5F44-432F-A2AD-8B52F7F62476}" presName="composite" presStyleCnt="0"/>
      <dgm:spPr/>
    </dgm:pt>
    <dgm:pt modelId="{BA2784CE-8989-4FE9-A77B-33469CB954C1}" type="pres">
      <dgm:prSet presAssocID="{AE988B25-5F44-432F-A2AD-8B52F7F62476}" presName="parentText" presStyleLbl="alignNode1" presStyleIdx="0" presStyleCnt="3" custLinFactNeighborX="0" custLinFactNeighborY="-257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1939F-E9CD-4519-AA06-5E5195DD2711}" type="pres">
      <dgm:prSet presAssocID="{AE988B25-5F44-432F-A2AD-8B52F7F6247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0178-CD1A-4286-8338-9EF010F47AD6}" type="pres">
      <dgm:prSet presAssocID="{BCA33E2A-175D-4D17-8DC8-4C6FD6BB46A7}" presName="sp" presStyleCnt="0"/>
      <dgm:spPr/>
    </dgm:pt>
    <dgm:pt modelId="{5FA302DF-81DB-4948-80C6-A93E7764D5A7}" type="pres">
      <dgm:prSet presAssocID="{F23883D9-571C-4550-A444-CE49CCAEF7FD}" presName="composite" presStyleCnt="0"/>
      <dgm:spPr/>
    </dgm:pt>
    <dgm:pt modelId="{5D3CC921-DB64-46E0-AD33-0F9D078A011E}" type="pres">
      <dgm:prSet presAssocID="{F23883D9-571C-4550-A444-CE49CCAEF7F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4F9E3-00A8-42C8-BE7B-A1EDE4742576}" type="pres">
      <dgm:prSet presAssocID="{F23883D9-571C-4550-A444-CE49CCAEF7F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FD03C-E80A-466D-B130-64B080D8F70B}" type="pres">
      <dgm:prSet presAssocID="{758812D9-55EB-4634-9617-34E2C278B271}" presName="sp" presStyleCnt="0"/>
      <dgm:spPr/>
    </dgm:pt>
    <dgm:pt modelId="{3EB7A1EF-F87D-4753-9DB8-E4C1BA89524E}" type="pres">
      <dgm:prSet presAssocID="{4A84AC26-3DE6-4049-A618-C4D41A960E7B}" presName="composite" presStyleCnt="0"/>
      <dgm:spPr/>
    </dgm:pt>
    <dgm:pt modelId="{81F04ABA-6FD7-4393-A644-117E14A53BAA}" type="pres">
      <dgm:prSet presAssocID="{4A84AC26-3DE6-4049-A618-C4D41A960E7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E510-FC3A-49E2-896E-F8389DFBA93F}" type="pres">
      <dgm:prSet presAssocID="{4A84AC26-3DE6-4049-A618-C4D41A960E7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A4DA5-4CDD-408A-BCAF-065CA3148DF5}" type="presOf" srcId="{426BE900-9DC8-4986-AA6F-FCBE37458744}" destId="{9AC545AE-1773-4B24-8DCD-F81AD13D5049}" srcOrd="0" destOrd="0" presId="urn:microsoft.com/office/officeart/2005/8/layout/chevron2"/>
    <dgm:cxn modelId="{B043672A-B940-40B3-BFCC-713C5EC398F5}" type="presOf" srcId="{4A84AC26-3DE6-4049-A618-C4D41A960E7B}" destId="{81F04ABA-6FD7-4393-A644-117E14A53BAA}" srcOrd="0" destOrd="0" presId="urn:microsoft.com/office/officeart/2005/8/layout/chevron2"/>
    <dgm:cxn modelId="{C353E0DC-360E-4A5B-915B-8C16219B4AA8}" srcId="{426BE900-9DC8-4986-AA6F-FCBE37458744}" destId="{F23883D9-571C-4550-A444-CE49CCAEF7FD}" srcOrd="1" destOrd="0" parTransId="{6FCFC284-166E-43AF-AD2B-3B38CFE783D7}" sibTransId="{758812D9-55EB-4634-9617-34E2C278B271}"/>
    <dgm:cxn modelId="{2A0DAFE7-E218-434A-B531-9282FA6D687C}" srcId="{F23883D9-571C-4550-A444-CE49CCAEF7FD}" destId="{0FEE5EDA-180F-471C-A741-DFCD8904FAA9}" srcOrd="0" destOrd="0" parTransId="{B666E5C9-5028-4C3A-977B-9DE18253A2CE}" sibTransId="{6DE0B902-2D01-4338-BF9D-C1BF4CE41DFE}"/>
    <dgm:cxn modelId="{CEBF2122-7697-4ADE-B9E9-DC205ADAC6CA}" type="presOf" srcId="{F222F680-1E21-4B76-A434-DDE464AD5AAB}" destId="{EA61939F-E9CD-4519-AA06-5E5195DD2711}" srcOrd="0" destOrd="0" presId="urn:microsoft.com/office/officeart/2005/8/layout/chevron2"/>
    <dgm:cxn modelId="{E0448EEF-C3FA-45E1-B5E3-7941C856151C}" type="presOf" srcId="{94965E6E-CA35-4D98-94AA-845D757AF714}" destId="{99E3E510-FC3A-49E2-896E-F8389DFBA93F}" srcOrd="0" destOrd="0" presId="urn:microsoft.com/office/officeart/2005/8/layout/chevron2"/>
    <dgm:cxn modelId="{50106CA8-A608-4880-A3BB-8265D976DE2A}" type="presOf" srcId="{0FEE5EDA-180F-471C-A741-DFCD8904FAA9}" destId="{9784F9E3-00A8-42C8-BE7B-A1EDE4742576}" srcOrd="0" destOrd="0" presId="urn:microsoft.com/office/officeart/2005/8/layout/chevron2"/>
    <dgm:cxn modelId="{EDFA8493-A737-4061-9689-9BE43D6D6579}" srcId="{426BE900-9DC8-4986-AA6F-FCBE37458744}" destId="{AE988B25-5F44-432F-A2AD-8B52F7F62476}" srcOrd="0" destOrd="0" parTransId="{D98A158C-0E41-4B9F-9180-0AB3951C136C}" sibTransId="{BCA33E2A-175D-4D17-8DC8-4C6FD6BB46A7}"/>
    <dgm:cxn modelId="{B57EF938-CB48-43B3-9F8B-B9472C650FC9}" srcId="{AE988B25-5F44-432F-A2AD-8B52F7F62476}" destId="{F222F680-1E21-4B76-A434-DDE464AD5AAB}" srcOrd="0" destOrd="0" parTransId="{15C633EA-0EBD-4242-BEB3-01E30B32181B}" sibTransId="{CF8BE9A7-3771-43C1-97AD-A9281595D0D4}"/>
    <dgm:cxn modelId="{3819FE30-2E88-47D9-9D55-0387672F9466}" srcId="{426BE900-9DC8-4986-AA6F-FCBE37458744}" destId="{4A84AC26-3DE6-4049-A618-C4D41A960E7B}" srcOrd="2" destOrd="0" parTransId="{81449C0E-6A52-4165-BE1E-C8B90ACB25C1}" sibTransId="{CB8FE3A4-A2D0-409F-A7CC-D42E0252F604}"/>
    <dgm:cxn modelId="{BBAB3877-2030-4CD5-A8CD-B72466B40EEF}" srcId="{4A84AC26-3DE6-4049-A618-C4D41A960E7B}" destId="{94965E6E-CA35-4D98-94AA-845D757AF714}" srcOrd="0" destOrd="0" parTransId="{BD381019-F10A-4743-9F97-D2E00C293E0F}" sibTransId="{C775E6AC-8C25-4655-BF5A-452E4DE99CE7}"/>
    <dgm:cxn modelId="{6D610BF3-6A79-4177-9EA0-257F399EA697}" type="presOf" srcId="{AE988B25-5F44-432F-A2AD-8B52F7F62476}" destId="{BA2784CE-8989-4FE9-A77B-33469CB954C1}" srcOrd="0" destOrd="0" presId="urn:microsoft.com/office/officeart/2005/8/layout/chevron2"/>
    <dgm:cxn modelId="{20FA48BC-C0A2-497D-AE00-0666B95A8B67}" type="presOf" srcId="{F23883D9-571C-4550-A444-CE49CCAEF7FD}" destId="{5D3CC921-DB64-46E0-AD33-0F9D078A011E}" srcOrd="0" destOrd="0" presId="urn:microsoft.com/office/officeart/2005/8/layout/chevron2"/>
    <dgm:cxn modelId="{1C17C811-B227-4386-8EFB-2F4A941984DD}" type="presParOf" srcId="{9AC545AE-1773-4B24-8DCD-F81AD13D5049}" destId="{F92BD9AE-4FCC-4707-8202-D330A1E3A9A0}" srcOrd="0" destOrd="0" presId="urn:microsoft.com/office/officeart/2005/8/layout/chevron2"/>
    <dgm:cxn modelId="{0995843A-28C1-4E63-BCFD-006720EA8BBB}" type="presParOf" srcId="{F92BD9AE-4FCC-4707-8202-D330A1E3A9A0}" destId="{BA2784CE-8989-4FE9-A77B-33469CB954C1}" srcOrd="0" destOrd="0" presId="urn:microsoft.com/office/officeart/2005/8/layout/chevron2"/>
    <dgm:cxn modelId="{FADC6C54-BDC2-41CF-B4DB-E74A7A5AE6BC}" type="presParOf" srcId="{F92BD9AE-4FCC-4707-8202-D330A1E3A9A0}" destId="{EA61939F-E9CD-4519-AA06-5E5195DD2711}" srcOrd="1" destOrd="0" presId="urn:microsoft.com/office/officeart/2005/8/layout/chevron2"/>
    <dgm:cxn modelId="{5B85E874-20FC-4626-BA4B-526E77BADA12}" type="presParOf" srcId="{9AC545AE-1773-4B24-8DCD-F81AD13D5049}" destId="{FAB20178-CD1A-4286-8338-9EF010F47AD6}" srcOrd="1" destOrd="0" presId="urn:microsoft.com/office/officeart/2005/8/layout/chevron2"/>
    <dgm:cxn modelId="{CAB12D07-E860-41A7-9F4E-044CA0C5560D}" type="presParOf" srcId="{9AC545AE-1773-4B24-8DCD-F81AD13D5049}" destId="{5FA302DF-81DB-4948-80C6-A93E7764D5A7}" srcOrd="2" destOrd="0" presId="urn:microsoft.com/office/officeart/2005/8/layout/chevron2"/>
    <dgm:cxn modelId="{39C5A5B5-FBAC-43BA-8F3F-830ED2176FCB}" type="presParOf" srcId="{5FA302DF-81DB-4948-80C6-A93E7764D5A7}" destId="{5D3CC921-DB64-46E0-AD33-0F9D078A011E}" srcOrd="0" destOrd="0" presId="urn:microsoft.com/office/officeart/2005/8/layout/chevron2"/>
    <dgm:cxn modelId="{BFFA18D0-8030-478F-84F2-59E661303EAE}" type="presParOf" srcId="{5FA302DF-81DB-4948-80C6-A93E7764D5A7}" destId="{9784F9E3-00A8-42C8-BE7B-A1EDE4742576}" srcOrd="1" destOrd="0" presId="urn:microsoft.com/office/officeart/2005/8/layout/chevron2"/>
    <dgm:cxn modelId="{0CDDBAF9-FD6E-4D57-B63C-32A41809DCC8}" type="presParOf" srcId="{9AC545AE-1773-4B24-8DCD-F81AD13D5049}" destId="{ADAFD03C-E80A-466D-B130-64B080D8F70B}" srcOrd="3" destOrd="0" presId="urn:microsoft.com/office/officeart/2005/8/layout/chevron2"/>
    <dgm:cxn modelId="{A34EED44-FDA8-4363-AA01-BC6537994F1A}" type="presParOf" srcId="{9AC545AE-1773-4B24-8DCD-F81AD13D5049}" destId="{3EB7A1EF-F87D-4753-9DB8-E4C1BA89524E}" srcOrd="4" destOrd="0" presId="urn:microsoft.com/office/officeart/2005/8/layout/chevron2"/>
    <dgm:cxn modelId="{FB47EE7B-973A-4456-8121-44328D696C8F}" type="presParOf" srcId="{3EB7A1EF-F87D-4753-9DB8-E4C1BA89524E}" destId="{81F04ABA-6FD7-4393-A644-117E14A53BAA}" srcOrd="0" destOrd="0" presId="urn:microsoft.com/office/officeart/2005/8/layout/chevron2"/>
    <dgm:cxn modelId="{6F69E01E-6C65-4E3D-8E0B-E44FCAF9F5F5}" type="presParOf" srcId="{3EB7A1EF-F87D-4753-9DB8-E4C1BA89524E}" destId="{99E3E510-FC3A-49E2-896E-F8389DFBA9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84CE-8989-4FE9-A77B-33469CB954C1}">
      <dsp:nvSpPr>
        <dsp:cNvPr id="0" name=""/>
        <dsp:cNvSpPr/>
      </dsp:nvSpPr>
      <dsp:spPr>
        <a:xfrm rot="5400000">
          <a:off x="-222646" y="22264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</a:t>
          </a:r>
          <a:endParaRPr lang="en-US" sz="2300" kern="1200" dirty="0"/>
        </a:p>
      </dsp:txBody>
      <dsp:txXfrm rot="-5400000">
        <a:off x="1" y="519508"/>
        <a:ext cx="1039018" cy="445294"/>
      </dsp:txXfrm>
    </dsp:sp>
    <dsp:sp modelId="{EA61939F-E9CD-4519-AA06-5E5195DD2711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>
              <a:latin typeface="High Tower Text" pitchFamily="18" charset="0"/>
            </a:rPr>
            <a:t>We are market oriented</a:t>
          </a:r>
          <a:endParaRPr lang="en-US" sz="3100" kern="1200" dirty="0">
            <a:latin typeface="High Tower Text" pitchFamily="18" charset="0"/>
          </a:endParaRPr>
        </a:p>
      </dsp:txBody>
      <dsp:txXfrm rot="-5400000">
        <a:off x="1039018" y="48278"/>
        <a:ext cx="5009883" cy="870607"/>
      </dsp:txXfrm>
    </dsp:sp>
    <dsp:sp modelId="{5D3CC921-DB64-46E0-AD33-0F9D078A011E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</a:t>
          </a:r>
          <a:endParaRPr lang="en-US" sz="2300" kern="1200" dirty="0"/>
        </a:p>
      </dsp:txBody>
      <dsp:txXfrm rot="-5400000">
        <a:off x="1" y="1809352"/>
        <a:ext cx="1039018" cy="445294"/>
      </dsp:txXfrm>
    </dsp:sp>
    <dsp:sp modelId="{9784F9E3-00A8-42C8-BE7B-A1EDE474257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>
              <a:latin typeface="High Tower Text" pitchFamily="18" charset="0"/>
            </a:rPr>
            <a:t>We are action-task team organized</a:t>
          </a:r>
          <a:endParaRPr lang="en-US" sz="3100" kern="1200" dirty="0">
            <a:latin typeface="High Tower Text" pitchFamily="18" charset="0"/>
          </a:endParaRPr>
        </a:p>
      </dsp:txBody>
      <dsp:txXfrm rot="-5400000">
        <a:off x="1039018" y="1336942"/>
        <a:ext cx="5009883" cy="870607"/>
      </dsp:txXfrm>
    </dsp:sp>
    <dsp:sp modelId="{81F04ABA-6FD7-4393-A644-117E14A53BAA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</a:t>
          </a:r>
          <a:endParaRPr lang="en-US" sz="2300" kern="1200" dirty="0"/>
        </a:p>
      </dsp:txBody>
      <dsp:txXfrm rot="-5400000">
        <a:off x="1" y="3098016"/>
        <a:ext cx="1039018" cy="445294"/>
      </dsp:txXfrm>
    </dsp:sp>
    <dsp:sp modelId="{99E3E510-FC3A-49E2-896E-F8389DFBA93F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dirty="0" smtClean="0">
              <a:latin typeface="High Tower Text" pitchFamily="18" charset="0"/>
            </a:rPr>
            <a:t>We lead in what we do originally.</a:t>
          </a:r>
          <a:endParaRPr lang="en-US" sz="3100" b="0" kern="1200" dirty="0">
            <a:latin typeface="High Tower Text" pitchFamily="18" charset="0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A69F6-66C4-45B8-B228-DD0C97C9E8E8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58238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C0D18-C1A7-4969-8044-11CB127D3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8BD1D2-53E4-465F-98AE-1F93EF61FEC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4FB753-CA47-432C-876D-7ED412B51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www.africafarmwise.com" TargetMode="External"/><Relationship Id="rId2" Type="http://schemas.openxmlformats.org/officeDocument/2006/relationships/hyperlink" Target="mailto:farm_wise@yaho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fricafarmwis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FARMWISE NIGERIA LIMITED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High Tower Text" pitchFamily="18" charset="0"/>
              </a:rPr>
              <a:t>OUR INTRODUCTIONS, PROFILE AND OFFERS</a:t>
            </a:r>
          </a:p>
          <a:p>
            <a:r>
              <a:rPr lang="en-US" dirty="0" smtClean="0">
                <a:latin typeface="High Tower Text" pitchFamily="18" charset="0"/>
              </a:rPr>
              <a:t>By</a:t>
            </a:r>
          </a:p>
          <a:p>
            <a:r>
              <a:rPr lang="en-US" dirty="0" err="1" smtClean="0">
                <a:latin typeface="High Tower Text" pitchFamily="18" charset="0"/>
              </a:rPr>
              <a:t>Idoko</a:t>
            </a:r>
            <a:r>
              <a:rPr lang="en-US" dirty="0" smtClean="0">
                <a:latin typeface="High Tower Text" pitchFamily="18" charset="0"/>
              </a:rPr>
              <a:t>, Anthony </a:t>
            </a:r>
          </a:p>
          <a:p>
            <a:r>
              <a:rPr lang="en-US" dirty="0" smtClean="0">
                <a:latin typeface="High Tower Text" pitchFamily="18" charset="0"/>
              </a:rPr>
              <a:t>MD/CEO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igh Tower Text" pitchFamily="18" charset="0"/>
            </a:endParaRPr>
          </a:p>
          <a:p>
            <a:r>
              <a:rPr lang="en-US" dirty="0" smtClean="0">
                <a:latin typeface="High Tower Text" pitchFamily="18" charset="0"/>
              </a:rPr>
              <a:t>Idoko  Anthony </a:t>
            </a: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  Managing  Director</a:t>
            </a:r>
          </a:p>
          <a:p>
            <a:pPr>
              <a:buNone/>
            </a:pPr>
            <a:endParaRPr lang="en-US" dirty="0" smtClean="0">
              <a:latin typeface="High Tower Text" pitchFamily="18" charset="0"/>
            </a:endParaRP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Delight   Richard</a:t>
            </a: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Value  Addition </a:t>
            </a:r>
          </a:p>
          <a:p>
            <a:pPr>
              <a:buNone/>
            </a:pPr>
            <a:endParaRPr lang="en-US" dirty="0" smtClean="0">
              <a:latin typeface="High Tower Text" pitchFamily="18" charset="0"/>
            </a:endParaRP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Emmanuel   </a:t>
            </a:r>
            <a:r>
              <a:rPr lang="en-US" dirty="0" err="1" smtClean="0">
                <a:latin typeface="High Tower Text" pitchFamily="18" charset="0"/>
              </a:rPr>
              <a:t>Achems</a:t>
            </a:r>
            <a:endParaRPr lang="en-US" dirty="0" smtClean="0">
              <a:latin typeface="High Tower Text" pitchFamily="18" charset="0"/>
            </a:endParaRP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Posterity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OUR   TEAM</a:t>
            </a: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igh Tower Text" pitchFamily="18" charset="0"/>
              </a:rPr>
              <a:t>Agrochemicals</a:t>
            </a:r>
          </a:p>
          <a:p>
            <a:r>
              <a:rPr lang="en-US" dirty="0" smtClean="0">
                <a:latin typeface="High Tower Text" pitchFamily="18" charset="0"/>
              </a:rPr>
              <a:t>Fertilizers and crop supplements</a:t>
            </a:r>
          </a:p>
          <a:p>
            <a:r>
              <a:rPr lang="en-US" dirty="0" smtClean="0">
                <a:latin typeface="High Tower Text" pitchFamily="18" charset="0"/>
              </a:rPr>
              <a:t>Improved seeds</a:t>
            </a:r>
          </a:p>
          <a:p>
            <a:r>
              <a:rPr lang="en-US" dirty="0" smtClean="0">
                <a:latin typeface="High Tower Text" pitchFamily="18" charset="0"/>
              </a:rPr>
              <a:t>Spray equipments and accessories</a:t>
            </a:r>
          </a:p>
          <a:p>
            <a:r>
              <a:rPr lang="en-US" dirty="0" smtClean="0">
                <a:latin typeface="High Tower Text" pitchFamily="18" charset="0"/>
              </a:rPr>
              <a:t>Finance and insurance brokerage</a:t>
            </a:r>
          </a:p>
          <a:p>
            <a:r>
              <a:rPr lang="en-US" dirty="0" smtClean="0">
                <a:latin typeface="High Tower Text" pitchFamily="18" charset="0"/>
              </a:rPr>
              <a:t>Soil health and hidden hunger nourishment products</a:t>
            </a:r>
          </a:p>
          <a:p>
            <a:r>
              <a:rPr lang="en-US" dirty="0" smtClean="0">
                <a:latin typeface="High Tower Text" pitchFamily="18" charset="0"/>
              </a:rPr>
              <a:t>Certified services (</a:t>
            </a:r>
            <a:r>
              <a:rPr lang="en-US" dirty="0" smtClean="0"/>
              <a:t>Market development service, Brand support service, Land use planning and design)</a:t>
            </a:r>
            <a:endParaRPr lang="en-US" dirty="0" smtClean="0">
              <a:latin typeface="High Tower Text" pitchFamily="18" charset="0"/>
            </a:endParaRPr>
          </a:p>
          <a:p>
            <a:r>
              <a:rPr lang="en-US" dirty="0" smtClean="0">
                <a:latin typeface="High Tower Text" pitchFamily="18" charset="0"/>
              </a:rPr>
              <a:t>Private Extension services</a:t>
            </a:r>
          </a:p>
          <a:p>
            <a:r>
              <a:rPr lang="en-US" dirty="0" smtClean="0">
                <a:latin typeface="High Tower Text" pitchFamily="18" charset="0"/>
              </a:rPr>
              <a:t>Infomercials for crops care and poverty alleviation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OUR STOCKS CONTENT</a:t>
            </a: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FARMCARES SHOPs</a:t>
            </a:r>
          </a:p>
          <a:p>
            <a:r>
              <a:rPr lang="en-US" dirty="0" smtClean="0">
                <a:latin typeface="High Tower Text" pitchFamily="18" charset="0"/>
              </a:rPr>
              <a:t>FARMCARES-ONLINE</a:t>
            </a:r>
          </a:p>
          <a:p>
            <a:r>
              <a:rPr lang="en-US" dirty="0" smtClean="0">
                <a:latin typeface="High Tower Text" pitchFamily="18" charset="0"/>
              </a:rPr>
              <a:t>FARMCARES franchise (Other nations/locations)</a:t>
            </a:r>
          </a:p>
          <a:p>
            <a:r>
              <a:rPr lang="en-US" dirty="0" smtClean="0">
                <a:latin typeface="High Tower Text" pitchFamily="18" charset="0"/>
              </a:rPr>
              <a:t>FARMWISE Dealerships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OUR MARKET ACCESS</a:t>
            </a: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SUPPLY PARTNERS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1065212"/>
            <a:ext cx="1143001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2971800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NATURLAND SOLUTIONS SL</a:t>
            </a:r>
          </a:p>
          <a:p>
            <a:r>
              <a:rPr lang="en-US" dirty="0" smtClean="0"/>
              <a:t>c/Isabel la </a:t>
            </a:r>
            <a:r>
              <a:rPr lang="en-US" dirty="0" err="1" smtClean="0"/>
              <a:t>Catolica</a:t>
            </a:r>
            <a:r>
              <a:rPr lang="en-US" dirty="0" smtClean="0"/>
              <a:t> B-2-18</a:t>
            </a:r>
          </a:p>
          <a:p>
            <a:r>
              <a:rPr lang="en-US" dirty="0" smtClean="0"/>
              <a:t>46004 Valencia/</a:t>
            </a:r>
            <a:r>
              <a:rPr lang="en-US" dirty="0" err="1" smtClean="0"/>
              <a:t>Espana</a:t>
            </a:r>
            <a:endParaRPr lang="en-US" dirty="0" smtClean="0"/>
          </a:p>
          <a:p>
            <a:r>
              <a:rPr lang="en-US" dirty="0" smtClean="0"/>
              <a:t>www.naturland–solutions.com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5212"/>
            <a:ext cx="31496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9800" y="1828800"/>
            <a:ext cx="449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GeolifeAgritech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India Pvt. Ltd.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dirty="0" smtClean="0">
                <a:solidFill>
                  <a:srgbClr val="17365D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301, Marathon Max, LBS </a:t>
            </a:r>
            <a:r>
              <a:rPr lang="en-US" dirty="0" err="1" smtClean="0">
                <a:solidFill>
                  <a:srgbClr val="17365D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Marg</a:t>
            </a:r>
            <a:r>
              <a:rPr lang="en-US" dirty="0" smtClean="0">
                <a:solidFill>
                  <a:srgbClr val="17365D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dirty="0" err="1" smtClean="0">
                <a:solidFill>
                  <a:srgbClr val="17365D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Mulund</a:t>
            </a:r>
            <a:r>
              <a:rPr lang="en-US" dirty="0" smtClean="0">
                <a:solidFill>
                  <a:srgbClr val="17365D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(W), Mumbai </a:t>
            </a:r>
            <a:r>
              <a:rPr lang="en-US" dirty="0" smtClean="0">
                <a:solidFill>
                  <a:srgbClr val="17365D"/>
                </a:solidFill>
                <a:latin typeface="Calibri"/>
                <a:ea typeface="Calibri" pitchFamily="34" charset="0"/>
                <a:cs typeface="Tahoma" pitchFamily="34" charset="0"/>
              </a:rPr>
              <a:t>–</a:t>
            </a:r>
            <a:r>
              <a:rPr lang="en-US" dirty="0" smtClean="0">
                <a:solidFill>
                  <a:srgbClr val="17365D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400080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4800601"/>
            <a:ext cx="315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Foodview</a:t>
            </a:r>
            <a:r>
              <a:rPr lang="en-US" dirty="0" smtClean="0"/>
              <a:t>  Nigeria  Limited</a:t>
            </a:r>
          </a:p>
          <a:p>
            <a:r>
              <a:rPr lang="en-US" dirty="0" smtClean="0"/>
              <a:t>No 5F </a:t>
            </a:r>
            <a:r>
              <a:rPr lang="en-US" dirty="0" err="1" smtClean="0"/>
              <a:t>Gasshash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, Kaduna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00401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Value Seeds  </a:t>
            </a:r>
            <a:r>
              <a:rPr lang="en-US" dirty="0" smtClean="0"/>
              <a:t>Limited</a:t>
            </a:r>
          </a:p>
          <a:p>
            <a:r>
              <a:rPr lang="en-US" dirty="0" smtClean="0"/>
              <a:t>Kano, Nigeria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944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…floodgate to nature`s wealth!</a:t>
            </a:r>
          </a:p>
          <a:p>
            <a:r>
              <a:rPr lang="en-US" dirty="0" smtClean="0"/>
              <a:t>Trophy of life !!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FARMWISE NIGERIA LIMITED</a:t>
            </a:r>
            <a:endParaRPr lang="en-US" dirty="0"/>
          </a:p>
        </p:txBody>
      </p:sp>
      <p:pic>
        <p:nvPicPr>
          <p:cNvPr id="4" name="Content Placeholder 3" descr="FARMWISE LETTER H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321011"/>
            <a:ext cx="37338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farm_wise@yahoo.com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hlinkClick r:id="rId3"/>
              </a:rPr>
              <a:t>info@www.africafarmwise.com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www.africafarmwise.com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Postal: P.O. Box 7228, Kaduna, Nigeria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80000104 NG.</a:t>
            </a:r>
          </a:p>
          <a:p>
            <a:pPr>
              <a:buNone/>
            </a:pPr>
            <a:r>
              <a:rPr lang="en-US" dirty="0" smtClean="0"/>
              <a:t>Office:  Plot 20, Block 7, Site and service layout,            	    Federal housing estate extension,  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Gonin</a:t>
            </a:r>
            <a:r>
              <a:rPr lang="en-US" dirty="0" smtClean="0"/>
              <a:t>-Gora, Abuja-Kaduna Express way, 	   Kaduna, Kaduna state, Nigeria.</a:t>
            </a:r>
          </a:p>
          <a:p>
            <a:pPr>
              <a:buNone/>
            </a:pPr>
            <a:r>
              <a:rPr lang="en-US" dirty="0" smtClean="0"/>
              <a:t>Phone: +234-8036985793</a:t>
            </a:r>
          </a:p>
          <a:p>
            <a:pPr>
              <a:buNone/>
            </a:pPr>
            <a:r>
              <a:rPr lang="en-US" dirty="0" smtClean="0"/>
              <a:t>		    +234-8092829450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ARMWISE LETTER HE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143000"/>
            <a:ext cx="6004011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TROPHY OF LIFE…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5638800"/>
            <a:ext cx="2568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igh Tower Text" pitchFamily="18" charset="0"/>
              </a:rPr>
              <a:t>our logo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High Tower Text" pitchFamily="18" charset="0"/>
              </a:rPr>
              <a:t>Impacting bumper crops harvests with </a:t>
            </a:r>
            <a:r>
              <a:rPr lang="en-GB" dirty="0">
                <a:latin typeface="High Tower Text" pitchFamily="18" charset="0"/>
              </a:rPr>
              <a:t>fulfilment!</a:t>
            </a:r>
            <a:endParaRPr lang="en-US" dirty="0">
              <a:latin typeface="High Tower Text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High Tower Text" pitchFamily="18" charset="0"/>
              </a:rPr>
              <a:t>To </a:t>
            </a:r>
            <a:r>
              <a:rPr lang="en-GB" dirty="0">
                <a:latin typeface="High Tower Text" pitchFamily="18" charset="0"/>
              </a:rPr>
              <a:t>facilitate bumper harvests at all times of any crops production </a:t>
            </a:r>
            <a:r>
              <a:rPr lang="en-GB" dirty="0" smtClean="0">
                <a:latin typeface="High Tower Text" pitchFamily="18" charset="0"/>
              </a:rPr>
              <a:t>expedition </a:t>
            </a:r>
            <a:r>
              <a:rPr lang="en-GB" dirty="0">
                <a:latin typeface="High Tower Text" pitchFamily="18" charset="0"/>
              </a:rPr>
              <a:t>creating fulfilment in a distinct, rewarding, sustainable and responsible way </a:t>
            </a:r>
            <a:r>
              <a:rPr lang="en-GB" dirty="0" smtClean="0">
                <a:latin typeface="High Tower Text" pitchFamily="18" charset="0"/>
              </a:rPr>
              <a:t>with </a:t>
            </a:r>
            <a:r>
              <a:rPr lang="en-GB" dirty="0">
                <a:latin typeface="High Tower Text" pitchFamily="18" charset="0"/>
              </a:rPr>
              <a:t>our expertise, companionship and stewardship at a value worthwhile </a:t>
            </a:r>
            <a:r>
              <a:rPr lang="en-GB" dirty="0" smtClean="0">
                <a:latin typeface="High Tower Text" pitchFamily="18" charset="0"/>
              </a:rPr>
              <a:t>to </a:t>
            </a:r>
            <a:r>
              <a:rPr lang="en-GB" dirty="0">
                <a:latin typeface="High Tower Text" pitchFamily="18" charset="0"/>
              </a:rPr>
              <a:t>all </a:t>
            </a:r>
            <a:r>
              <a:rPr lang="en-GB" dirty="0" smtClean="0">
                <a:latin typeface="High Tower Text" pitchFamily="18" charset="0"/>
              </a:rPr>
              <a:t>stakeholders as a model of professionalism, and service to humanity.</a:t>
            </a:r>
            <a:endParaRPr lang="en-US" dirty="0">
              <a:latin typeface="High Tower Text" pitchFamily="18" charset="0"/>
            </a:endParaRPr>
          </a:p>
          <a:p>
            <a:endParaRPr lang="en-GB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OUR MISSION</a:t>
            </a: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FARMWISE NIGERIA LIMITED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(A people, development &amp; service company)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High Tower Text" pitchFamily="18" charset="0"/>
              </a:rPr>
              <a:t>Building </a:t>
            </a:r>
            <a:r>
              <a:rPr lang="en-GB" dirty="0">
                <a:latin typeface="High Tower Text" pitchFamily="18" charset="0"/>
              </a:rPr>
              <a:t>our brand; our creativity is to having global essence as of an African dish in the Nigerian savour with a service heart.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High Tower Text" pitchFamily="18" charset="0"/>
              </a:rPr>
              <a:t>THE DRIVE</a:t>
            </a:r>
            <a:r>
              <a:rPr lang="en-US" dirty="0" smtClean="0">
                <a:latin typeface="High Tower Text" pitchFamily="18" charset="0"/>
              </a:rPr>
              <a:t/>
            </a:r>
            <a:br>
              <a:rPr lang="en-US" dirty="0" smtClean="0">
                <a:latin typeface="High Tower Text" pitchFamily="18" charset="0"/>
              </a:rPr>
            </a:b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983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High Tower Text" pitchFamily="18" charset="0"/>
              </a:rPr>
              <a:t>OUR STRATEGY</a:t>
            </a:r>
            <a:endParaRPr lang="en-US" dirty="0">
              <a:latin typeface="High Tower Text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596766099"/>
              </p:ext>
            </p:extLst>
          </p:nvPr>
        </p:nvGraphicFramePr>
        <p:xfrm>
          <a:off x="3810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igh Tower Text" pitchFamily="18" charset="0"/>
              </a:rPr>
              <a:t>The </a:t>
            </a:r>
            <a:r>
              <a:rPr lang="en-US" dirty="0">
                <a:latin typeface="High Tower Text" pitchFamily="18" charset="0"/>
              </a:rPr>
              <a:t>ANT is </a:t>
            </a:r>
            <a:r>
              <a:rPr lang="en-US" dirty="0" smtClean="0">
                <a:latin typeface="High Tower Text" pitchFamily="18" charset="0"/>
              </a:rPr>
              <a:t>an </a:t>
            </a:r>
            <a:r>
              <a:rPr lang="en-US" dirty="0">
                <a:latin typeface="High Tower Text" pitchFamily="18" charset="0"/>
              </a:rPr>
              <a:t>inspiration</a:t>
            </a:r>
            <a:r>
              <a:rPr lang="en-US" dirty="0" smtClean="0">
                <a:latin typeface="High Tower Text" pitchFamily="18" charset="0"/>
              </a:rPr>
              <a:t>!</a:t>
            </a:r>
          </a:p>
          <a:p>
            <a:pPr>
              <a:buNone/>
            </a:pPr>
            <a:endParaRPr lang="en-US" dirty="0">
              <a:latin typeface="High Tower Text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igh Tower Text" pitchFamily="18" charset="0"/>
              </a:rPr>
              <a:t>W-   </a:t>
            </a:r>
            <a:r>
              <a:rPr lang="en-US" b="1" dirty="0">
                <a:latin typeface="High Tower Text" pitchFamily="18" charset="0"/>
              </a:rPr>
              <a:t>Working</a:t>
            </a:r>
            <a:r>
              <a:rPr lang="en-US" dirty="0">
                <a:latin typeface="High Tower Text" pitchFamily="18" charset="0"/>
              </a:rPr>
              <a:t> objectively with </a:t>
            </a:r>
            <a:r>
              <a:rPr lang="en-US" b="1" dirty="0">
                <a:latin typeface="High Tower Text" pitchFamily="18" charset="0"/>
              </a:rPr>
              <a:t>YOU</a:t>
            </a:r>
            <a:r>
              <a:rPr lang="en-US" dirty="0" smtClean="0">
                <a:latin typeface="High Tower Text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High Tower Text" pitchFamily="18" charset="0"/>
              </a:rPr>
              <a:t> I –    </a:t>
            </a:r>
            <a:r>
              <a:rPr lang="en-US" b="1" dirty="0" smtClean="0">
                <a:latin typeface="High Tower Text" pitchFamily="18" charset="0"/>
              </a:rPr>
              <a:t>Investing</a:t>
            </a:r>
            <a:r>
              <a:rPr lang="en-US" dirty="0" smtClean="0">
                <a:latin typeface="High Tower Text" pitchFamily="18" charset="0"/>
              </a:rPr>
              <a:t> fully in your needs.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High Tower Text" pitchFamily="18" charset="0"/>
              </a:rPr>
              <a:t> S-     </a:t>
            </a:r>
            <a:r>
              <a:rPr lang="en-US" b="1" dirty="0" smtClean="0">
                <a:latin typeface="High Tower Text" pitchFamily="18" charset="0"/>
              </a:rPr>
              <a:t>Sharing </a:t>
            </a:r>
            <a:r>
              <a:rPr lang="en-US" dirty="0" smtClean="0">
                <a:latin typeface="High Tower Text" pitchFamily="18" charset="0"/>
              </a:rPr>
              <a:t>resourcefully to optimize harvest.</a:t>
            </a:r>
            <a:endParaRPr lang="en-US" dirty="0">
              <a:latin typeface="High Tower Text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High Tower Text" pitchFamily="18" charset="0"/>
              </a:rPr>
              <a:t> E-     </a:t>
            </a:r>
            <a:r>
              <a:rPr lang="en-US" b="1" dirty="0" smtClean="0">
                <a:latin typeface="High Tower Text" pitchFamily="18" charset="0"/>
              </a:rPr>
              <a:t>Enough</a:t>
            </a:r>
            <a:r>
              <a:rPr lang="en-US" dirty="0" smtClean="0">
                <a:latin typeface="High Tower Text" pitchFamily="18" charset="0"/>
              </a:rPr>
              <a:t> to keeping this customer L</a:t>
            </a:r>
            <a:r>
              <a:rPr lang="en-US" b="1" dirty="0" smtClean="0">
                <a:latin typeface="High Tower Text" pitchFamily="18" charset="0"/>
              </a:rPr>
              <a:t>OYAL</a:t>
            </a:r>
            <a:r>
              <a:rPr lang="en-US" dirty="0" smtClean="0">
                <a:latin typeface="High Tower Text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High Tower Text" pitchFamily="18" charset="0"/>
              </a:rPr>
              <a:t> hence, we are:</a:t>
            </a:r>
            <a:endParaRPr lang="en-US" dirty="0" smtClean="0">
              <a:latin typeface="High Tower Tex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High Tower Text" pitchFamily="18" charset="0"/>
              </a:rPr>
              <a:t>  </a:t>
            </a:r>
            <a:r>
              <a:rPr lang="en-US" i="1" dirty="0" smtClean="0">
                <a:latin typeface="High Tower Text" pitchFamily="18" charset="0"/>
              </a:rPr>
              <a:t>WISELY   yours</a:t>
            </a:r>
            <a:r>
              <a:rPr lang="en-US" dirty="0" smtClean="0">
                <a:latin typeface="High Tower Text" pitchFamily="18" charset="0"/>
              </a:rPr>
              <a:t>!!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High Tower Text" pitchFamily="18" charset="0"/>
              </a:rPr>
              <a:t>OUR TACTICS</a:t>
            </a:r>
            <a:r>
              <a:rPr lang="en-US" dirty="0" smtClean="0">
                <a:latin typeface="High Tower Text" pitchFamily="18" charset="0"/>
              </a:rPr>
              <a:t/>
            </a:r>
            <a:br>
              <a:rPr lang="en-US" dirty="0" smtClean="0">
                <a:latin typeface="High Tower Text" pitchFamily="18" charset="0"/>
              </a:rPr>
            </a:b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High Tower Text" pitchFamily="18" charset="0"/>
              </a:rPr>
              <a:t>Value additions</a:t>
            </a: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-Financing, Accounting, human resources, marketing, Stewardship, ICT, logistics &amp; corporate management.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High Tower Text" pitchFamily="18" charset="0"/>
              </a:rPr>
              <a:t>Services</a:t>
            </a: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-Retail sales, whole-sales (our brands), Fields, franchise and allied services.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High Tower Text" pitchFamily="18" charset="0"/>
              </a:rPr>
              <a:t>Posterity</a:t>
            </a:r>
          </a:p>
          <a:p>
            <a:pPr>
              <a:buNone/>
            </a:pPr>
            <a:r>
              <a:rPr lang="en-US" dirty="0" smtClean="0">
                <a:latin typeface="High Tower Text" pitchFamily="18" charset="0"/>
              </a:rPr>
              <a:t>-Collaborations, alliances, studies, special program, events &amp; projects.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itchFamily="18" charset="0"/>
              </a:rPr>
              <a:t>DEPARTMENTS</a:t>
            </a:r>
            <a:endParaRPr lang="en-US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979</TotalTime>
  <Words>369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FARMWISE NIGERIA LIMITED</vt:lpstr>
      <vt:lpstr>TROPHY OF LIFE…</vt:lpstr>
      <vt:lpstr>THE VISION</vt:lpstr>
      <vt:lpstr>OUR MISSION</vt:lpstr>
      <vt:lpstr>Definition</vt:lpstr>
      <vt:lpstr>THE DRIVE </vt:lpstr>
      <vt:lpstr>OUR STRATEGY</vt:lpstr>
      <vt:lpstr>OUR TACTICS </vt:lpstr>
      <vt:lpstr>DEPARTMENTS</vt:lpstr>
      <vt:lpstr>OUR   TEAM</vt:lpstr>
      <vt:lpstr>OUR STOCKS CONTENT</vt:lpstr>
      <vt:lpstr>OUR MARKET ACCESS</vt:lpstr>
      <vt:lpstr>OUR SUPPLY PARTNERS</vt:lpstr>
      <vt:lpstr>FARMWISE NIGERIA LIMITED</vt:lpstr>
      <vt:lpstr>CONTACTS: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FARMWISE NIGERIA LIMITED</dc:title>
  <dc:creator>user</dc:creator>
  <cp:lastModifiedBy>Virginia Janet Idoko</cp:lastModifiedBy>
  <cp:revision>92</cp:revision>
  <dcterms:created xsi:type="dcterms:W3CDTF">2015-03-28T11:55:57Z</dcterms:created>
  <dcterms:modified xsi:type="dcterms:W3CDTF">2021-12-15T16:21:18Z</dcterms:modified>
</cp:coreProperties>
</file>