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outlineViewPr>
    <p:cViewPr>
      <p:scale>
        <a:sx n="33" d="100"/>
        <a:sy n="33" d="100"/>
      </p:scale>
      <p:origin x="0" y="-2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18D3F-F835-4730-ADBC-84671BA7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9C180-F689-4846-A35D-783996BE3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BEA75-2DBD-4DD1-9338-AE6E78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30A6-9E21-4782-9B6E-D475CA85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8C8BC-BF2C-46CF-ACDC-58A5581D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C66D-E180-4A5D-8912-9E40221A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959C9-23CB-4593-9EF0-DB42B8FB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6ABB3-E1F1-4DE9-ABF4-553E73B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9A0CC-65D0-4996-9AAB-A3061B49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C3F72-7DB8-4512-B921-8BCCC177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AE0ED-C9EC-41B1-BA92-A3C3AFEE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A234A-45D6-49C1-9DE7-EE87E9E88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037FA-FB2D-4F1A-BCD5-B40A13A5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EF298-647A-4BD7-89F3-79C930E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BBFF-2BC9-4DA5-A4A2-0E8BAA80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A507-CD33-441F-9435-29031A6D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363AD-5EA1-4699-A4D1-D61A9F64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8562E-793C-46E7-A0B5-99268C1D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F4F4C-7633-4A62-870F-24F4EB9E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B4CB6-CD08-464A-A6C0-9170100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A698-CEE8-459E-831D-9B952AF6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1EC4F-EE93-472F-AB85-BC35C696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D3A8A-E2FF-4232-8B2C-DA2B8ACA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AEA97-4369-4FFE-B38A-6EBBBC23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0F911-9CD0-40A5-B5AE-E986ADFE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5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68FAD-3D89-4566-BF0D-2D2B4EA2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5D1F4-A26E-4E34-99DD-8B3906CA9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937AA-145E-4E76-9F01-E8EF38AC1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68D64-623F-4806-B7C4-1D8054D7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B37D8-84AE-4F28-B39A-9681F6D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BA6C4-6F62-436F-9B17-5D2D0359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1418-6F43-4F19-A323-1CF2B18A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CD184-FC22-44AE-BC89-E5C3D1DC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A393D-BC14-4D29-9BBB-EC53CCB1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323680-8C6A-4B6C-BBF9-24979707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FDEFC-0CB8-4516-A76D-FD30C26EE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E71C59-F5D6-474C-A74F-30546835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71464-BBA1-4EEE-809C-596A81C0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78F883-F28A-4A84-B315-3C0860AE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3B2D-B6D6-4B0B-98DB-A74B56EE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EEF7B-715A-4F9C-A5E8-F7F96886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AA8884-A585-44C0-AFE7-0B7E9109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4B0420-D7E3-47A3-AF8B-7CDC7535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0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5DCAA-2595-4F08-947E-0BC10FD6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5236F-39DD-4151-ADEC-E03A31E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A07EF-75D5-4C4C-9374-30383B23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EEF19-54A0-4B5F-A13F-60F2655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DEE1-64E2-4CCA-9E44-83F0ACB0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419A1-EA72-4749-B8F3-31DBC460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5AF2E-5769-405B-8D14-CD07C17F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2FA51-28DE-4D6B-BCFC-1E390486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141C4-9469-4EFE-852E-313F3B03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2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C18F0-5658-4300-B3F1-BD5646F5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51D82C-2BA2-4B72-85CF-F8D8F82BB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A6FE3-953C-4C8E-91CF-C3995549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1C08-A668-4DC3-B03E-72483EF5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5A359-7C9B-4476-8840-4A678D77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856A4-CF5F-4DDC-83EE-7072778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8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6DF460-777D-4186-ADF6-10F88023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D6C26-5800-42CA-9F5B-B9CC2910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23EE5-0BE3-43FF-8521-5621C297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2821-666B-403B-9391-E9EC5D9EF56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1854-98A7-4F13-BB5C-EDC73A69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CB627-F867-4C21-AC1E-CEE803A7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B48B-044D-4BD7-91C7-5D7AD21E6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7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18053-185C-4158-8572-06F7D0AA6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CXP to XG5000 </a:t>
            </a:r>
            <a:r>
              <a:rPr lang="ko-KR" altLang="en-US" dirty="0"/>
              <a:t>변환기</a:t>
            </a:r>
            <a:br>
              <a:rPr lang="en-US" altLang="ko-KR" dirty="0"/>
            </a:br>
            <a:r>
              <a:rPr lang="ko-KR" altLang="en-US" sz="3600" dirty="0"/>
              <a:t>사용자</a:t>
            </a:r>
            <a:r>
              <a:rPr lang="en-US" altLang="ko-KR" sz="3600" dirty="0"/>
              <a:t> </a:t>
            </a:r>
            <a:r>
              <a:rPr lang="ko-KR" altLang="en-US" sz="3600" dirty="0"/>
              <a:t>매뉴얼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8D668-A545-449A-9562-85189A6E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1607"/>
            <a:ext cx="9144000" cy="1655762"/>
          </a:xfrm>
        </p:spPr>
        <p:txBody>
          <a:bodyPr/>
          <a:lstStyle/>
          <a:p>
            <a:r>
              <a:rPr lang="en-US" altLang="ko-KR" dirty="0"/>
              <a:t>Omron to LSIS</a:t>
            </a:r>
          </a:p>
          <a:p>
            <a:r>
              <a:rPr lang="en-US" altLang="ko-KR" dirty="0"/>
              <a:t>2019. 12. 23</a:t>
            </a:r>
          </a:p>
          <a:p>
            <a:r>
              <a:rPr lang="en-US" altLang="ko-KR" dirty="0" err="1"/>
              <a:t>DualInc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46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A55ED-5BDE-4B9F-B5C7-45C372E4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규칙 </a:t>
            </a:r>
            <a:r>
              <a:rPr lang="en-US" altLang="ko-KR" dirty="0"/>
              <a:t>– sample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706F4-4037-431B-A49E-A4E15966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7" y="1690688"/>
            <a:ext cx="3781425" cy="4667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FF7388-BD8B-4968-AB3D-E3848D6DE25C}"/>
              </a:ext>
            </a:extLst>
          </p:cNvPr>
          <p:cNvSpPr/>
          <p:nvPr/>
        </p:nvSpPr>
        <p:spPr>
          <a:xfrm>
            <a:off x="5084556" y="1940912"/>
            <a:ext cx="66641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00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r>
              <a:rPr lang="en-US" altLang="ko-KR" sz="1200" dirty="0">
                <a:solidFill>
                  <a:srgbClr val="00B0F0"/>
                </a:solidFill>
              </a:rPr>
              <a:t>0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01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r>
              <a:rPr lang="en-US" altLang="ko-KR" sz="1200" dirty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15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r>
              <a:rPr lang="en-US" altLang="ko-KR" sz="1200" dirty="0">
                <a:solidFill>
                  <a:srgbClr val="00B0F0"/>
                </a:solidFill>
              </a:rPr>
              <a:t>F 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00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2001</a:t>
            </a:r>
            <a:r>
              <a:rPr lang="en-US" altLang="ko-KR" sz="1200" dirty="0">
                <a:solidFill>
                  <a:srgbClr val="00B0F0"/>
                </a:solidFill>
              </a:rPr>
              <a:t>0 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01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2001</a:t>
            </a:r>
            <a:r>
              <a:rPr lang="en-US" altLang="ko-KR" sz="1200" dirty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15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2001</a:t>
            </a:r>
            <a:r>
              <a:rPr lang="en-US" altLang="ko-KR" sz="1200" dirty="0">
                <a:solidFill>
                  <a:srgbClr val="00B0F0"/>
                </a:solidFill>
              </a:rPr>
              <a:t>F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…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511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00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2511</a:t>
            </a:r>
            <a:r>
              <a:rPr lang="en-US" altLang="ko-KR" sz="1200" dirty="0">
                <a:solidFill>
                  <a:srgbClr val="00B0F0"/>
                </a:solidFill>
              </a:rPr>
              <a:t>0 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511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01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2511</a:t>
            </a:r>
            <a:r>
              <a:rPr lang="en-US" altLang="ko-KR" sz="1200" dirty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511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15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2511</a:t>
            </a:r>
            <a:r>
              <a:rPr lang="en-US" altLang="ko-KR" sz="1200" dirty="0">
                <a:solidFill>
                  <a:srgbClr val="00B0F0"/>
                </a:solidFill>
              </a:rPr>
              <a:t>F</a:t>
            </a:r>
          </a:p>
          <a:p>
            <a:endParaRPr lang="en-US" altLang="ko-KR" sz="1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344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2071-6CD1-4146-9948-8E34EE8A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규칙 </a:t>
            </a:r>
            <a:r>
              <a:rPr lang="en-US" altLang="ko-KR" dirty="0"/>
              <a:t>– sample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DC815-7E63-44B2-9AFF-190E3F98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319770"/>
            <a:ext cx="3114675" cy="3248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862F7B-9C2C-49CE-9EC0-8633BCDF75ED}"/>
              </a:ext>
            </a:extLst>
          </p:cNvPr>
          <p:cNvSpPr/>
          <p:nvPr/>
        </p:nvSpPr>
        <p:spPr>
          <a:xfrm>
            <a:off x="5084556" y="1940912"/>
            <a:ext cx="6664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2001</a:t>
            </a:r>
            <a:r>
              <a:rPr lang="en-US" altLang="ko-KR" sz="1200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…</a:t>
            </a:r>
          </a:p>
          <a:p>
            <a:r>
              <a:rPr lang="en-US" altLang="ko-KR" sz="1200" dirty="0"/>
              <a:t>W</a:t>
            </a:r>
            <a:r>
              <a:rPr lang="en-US" altLang="ko-KR" sz="1200" dirty="0">
                <a:solidFill>
                  <a:srgbClr val="FF0000"/>
                </a:solidFill>
              </a:rPr>
              <a:t>511</a:t>
            </a:r>
            <a:r>
              <a:rPr lang="en-US" altLang="ko-KR" sz="1200" dirty="0"/>
              <a:t> -&gt; L</a:t>
            </a:r>
            <a:r>
              <a:rPr lang="en-US" altLang="ko-KR" sz="1200" dirty="0">
                <a:solidFill>
                  <a:srgbClr val="FF0000"/>
                </a:solidFill>
              </a:rPr>
              <a:t>2511</a:t>
            </a:r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146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81C28-78F7-4AF9-9CE2-B40591F1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규칙 </a:t>
            </a:r>
            <a:r>
              <a:rPr lang="en-US" altLang="ko-KR" dirty="0"/>
              <a:t>– sample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5052B3-DA95-49C9-A679-D7FDB582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183"/>
            <a:ext cx="3105287" cy="42369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CB61A9-955D-4948-B577-B6F489671078}"/>
              </a:ext>
            </a:extLst>
          </p:cNvPr>
          <p:cNvSpPr/>
          <p:nvPr/>
        </p:nvSpPr>
        <p:spPr>
          <a:xfrm>
            <a:off x="5084556" y="1945012"/>
            <a:ext cx="66641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E0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rgbClr val="00B0F0"/>
                </a:solidFill>
              </a:rPr>
              <a:t>.0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0.</a:t>
            </a:r>
            <a:r>
              <a:rPr lang="en-US" altLang="ko-KR" sz="1200" dirty="0">
                <a:solidFill>
                  <a:srgbClr val="00B0F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E0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rgbClr val="00B0F0"/>
                </a:solidFill>
              </a:rPr>
              <a:t>.1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0.</a:t>
            </a:r>
            <a:r>
              <a:rPr lang="en-US" altLang="ko-KR" sz="1200" dirty="0">
                <a:solidFill>
                  <a:srgbClr val="00B0F0"/>
                </a:solidFill>
              </a:rPr>
              <a:t>1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E0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0.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E0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E0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111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111.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E0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2000.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E1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rgbClr val="00B0F0"/>
                </a:solidFill>
              </a:rPr>
              <a:t>.0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10000.</a:t>
            </a:r>
            <a:r>
              <a:rPr lang="en-US" altLang="ko-KR" sz="1200" dirty="0">
                <a:solidFill>
                  <a:srgbClr val="00B0F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E1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rgbClr val="00B0F0"/>
                </a:solidFill>
              </a:rPr>
              <a:t>.1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10000.</a:t>
            </a:r>
            <a:r>
              <a:rPr lang="en-US" altLang="ko-KR" sz="1200" dirty="0">
                <a:solidFill>
                  <a:srgbClr val="00B0F0"/>
                </a:solidFill>
              </a:rPr>
              <a:t>1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E1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10000.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E1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10001.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E1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111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10111.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E1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12000.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E3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30001.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E3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111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30111.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E3</a:t>
            </a:r>
            <a:r>
              <a:rPr lang="en-US" altLang="ko-KR" sz="1200" dirty="0"/>
              <a:t>_</a:t>
            </a:r>
            <a:r>
              <a:rPr lang="en-US" altLang="ko-KR" sz="1200" dirty="0">
                <a:solidFill>
                  <a:srgbClr val="FF0000"/>
                </a:solidFill>
              </a:rPr>
              <a:t>2000</a:t>
            </a:r>
            <a:r>
              <a:rPr lang="en-US" altLang="ko-KR" sz="1200" dirty="0">
                <a:solidFill>
                  <a:srgbClr val="00B0F0"/>
                </a:solidFill>
              </a:rPr>
              <a:t>.15</a:t>
            </a:r>
            <a:r>
              <a:rPr lang="en-US" altLang="ko-KR" sz="1200" dirty="0"/>
              <a:t> -&gt; E</a:t>
            </a:r>
            <a:r>
              <a:rPr lang="en-US" altLang="ko-KR" sz="1200" dirty="0">
                <a:solidFill>
                  <a:srgbClr val="FF0000"/>
                </a:solidFill>
              </a:rPr>
              <a:t>32000.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endParaRPr lang="en-US" altLang="ko-K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3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66D3-527B-4ED6-8DF3-605CB386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임시 메모리 할당 규칙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TemporaryAddressAllocatorFile.json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DFD7A-2780-44F3-BDF0-18D5D8C7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정의된 </a:t>
            </a:r>
            <a:r>
              <a:rPr lang="en-US" altLang="ko-KR" dirty="0"/>
              <a:t>BIT / WORD </a:t>
            </a:r>
            <a:r>
              <a:rPr lang="ko-KR" altLang="en-US" dirty="0"/>
              <a:t>의 두가지 메모리 할당 규칙이 존재</a:t>
            </a:r>
            <a:endParaRPr lang="en-US" altLang="ko-KR" dirty="0"/>
          </a:p>
          <a:p>
            <a:r>
              <a:rPr lang="en-US" altLang="ko-KR" dirty="0"/>
              <a:t>BIT : </a:t>
            </a:r>
            <a:r>
              <a:rPr lang="ko-KR" altLang="en-US" dirty="0"/>
              <a:t>변환 도중에 </a:t>
            </a:r>
            <a:r>
              <a:rPr lang="en-US" altLang="ko-KR" dirty="0"/>
              <a:t>bit memory </a:t>
            </a:r>
            <a:r>
              <a:rPr lang="ko-KR" altLang="en-US" dirty="0"/>
              <a:t>를 필요로 하는 경우를 위함</a:t>
            </a:r>
            <a:endParaRPr lang="en-US" altLang="ko-KR" dirty="0"/>
          </a:p>
          <a:p>
            <a:pPr lvl="1"/>
            <a:r>
              <a:rPr lang="ko-KR" altLang="en-US" dirty="0" err="1"/>
              <a:t>옴론의</a:t>
            </a:r>
            <a:r>
              <a:rPr lang="ko-KR" altLang="en-US" dirty="0"/>
              <a:t> </a:t>
            </a:r>
            <a:r>
              <a:rPr lang="en-US" altLang="ko-KR" dirty="0"/>
              <a:t>differentiation type </a:t>
            </a:r>
            <a:r>
              <a:rPr lang="ko-KR" altLang="en-US" dirty="0"/>
              <a:t>을 처리하기 위함 </a:t>
            </a:r>
            <a:r>
              <a:rPr lang="en-US" altLang="ko-KR" dirty="0"/>
              <a:t>(@, % </a:t>
            </a:r>
            <a:r>
              <a:rPr lang="ko-KR" altLang="en-US" dirty="0"/>
              <a:t>등이 붙은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WORD : </a:t>
            </a:r>
            <a:r>
              <a:rPr lang="ko-KR" altLang="en-US" dirty="0"/>
              <a:t>변환 도중에 </a:t>
            </a:r>
            <a:r>
              <a:rPr lang="en-US" altLang="ko-KR" dirty="0"/>
              <a:t>word memory </a:t>
            </a:r>
            <a:r>
              <a:rPr lang="ko-KR" altLang="en-US" dirty="0"/>
              <a:t>를 필요로 하는 경우를 위함</a:t>
            </a:r>
            <a:endParaRPr lang="en-US" altLang="ko-KR" dirty="0"/>
          </a:p>
          <a:p>
            <a:pPr lvl="1"/>
            <a:r>
              <a:rPr lang="en-US" altLang="ko-KR" dirty="0"/>
              <a:t>timer </a:t>
            </a:r>
            <a:r>
              <a:rPr lang="ko-KR" altLang="en-US" dirty="0"/>
              <a:t>의 </a:t>
            </a:r>
            <a:r>
              <a:rPr lang="en-US" altLang="ko-KR" dirty="0"/>
              <a:t>BCD to BIN </a:t>
            </a:r>
            <a:r>
              <a:rPr lang="ko-KR" altLang="en-US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7372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2A1A-AA1A-460B-B7C7-D1410F09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임시 메모리 할당 규칙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DA08CF-250A-4104-A01D-8533AA0D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98" y="1825625"/>
            <a:ext cx="7841901" cy="4351338"/>
          </a:xfrm>
        </p:spPr>
        <p:txBody>
          <a:bodyPr/>
          <a:lstStyle/>
          <a:p>
            <a:r>
              <a:rPr lang="en-US" altLang="ko-KR" dirty="0"/>
              <a:t>BIT : 10 * 16 = 176 </a:t>
            </a:r>
            <a:r>
              <a:rPr lang="ko-KR" altLang="en-US" dirty="0"/>
              <a:t>개 할당</a:t>
            </a:r>
            <a:endParaRPr lang="en-US" altLang="ko-KR" dirty="0"/>
          </a:p>
          <a:p>
            <a:pPr lvl="1"/>
            <a:r>
              <a:rPr lang="en-US" altLang="ko-KR" dirty="0"/>
              <a:t>L99900, L99901, …, L9990F,</a:t>
            </a:r>
          </a:p>
          <a:p>
            <a:pPr lvl="1"/>
            <a:r>
              <a:rPr lang="en-US" altLang="ko-KR" dirty="0"/>
              <a:t>L99910, L99911, …, L9991F,</a:t>
            </a:r>
            <a:endParaRPr lang="ko-KR" altLang="en-US" dirty="0"/>
          </a:p>
          <a:p>
            <a:pPr lvl="1"/>
            <a:r>
              <a:rPr lang="en-US" altLang="ko-KR" dirty="0"/>
              <a:t>…,</a:t>
            </a:r>
          </a:p>
          <a:p>
            <a:pPr lvl="1"/>
            <a:r>
              <a:rPr lang="en-US" altLang="ko-KR" dirty="0"/>
              <a:t>L99990, L99991, …, L9999F</a:t>
            </a:r>
            <a:endParaRPr lang="ko-KR" altLang="en-US" dirty="0"/>
          </a:p>
          <a:p>
            <a:r>
              <a:rPr lang="en-US" altLang="ko-KR" dirty="0"/>
              <a:t>WORD : 401 </a:t>
            </a:r>
            <a:r>
              <a:rPr lang="ko-KR" altLang="en-US" dirty="0"/>
              <a:t>개 할당</a:t>
            </a:r>
            <a:endParaRPr lang="en-US" altLang="ko-KR" dirty="0"/>
          </a:p>
          <a:p>
            <a:pPr lvl="1"/>
            <a:r>
              <a:rPr lang="en-US" altLang="ko-KR" dirty="0"/>
              <a:t>M0100 ~ M0500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C850AB-CBD5-44E5-9E5F-466677B5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7" y="1734980"/>
            <a:ext cx="2274999" cy="47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08341-2B1D-40D8-9520-E9FC95C5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명령어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UserDefinedCommandMappingFile.json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8CB9-D602-4A20-8C1E-E955BE88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4" y="1825625"/>
            <a:ext cx="750025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: </a:t>
            </a:r>
            <a:r>
              <a:rPr lang="ko-KR" altLang="en-US" dirty="0" err="1"/>
              <a:t>옴론의</a:t>
            </a:r>
            <a:r>
              <a:rPr lang="ko-KR" altLang="en-US" dirty="0"/>
              <a:t> </a:t>
            </a:r>
            <a:r>
              <a:rPr lang="en-US" altLang="ko-KR" dirty="0"/>
              <a:t>IL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 err="1"/>
              <a:t>PerInputProc</a:t>
            </a:r>
            <a:r>
              <a:rPr lang="en-US" altLang="ko-KR" dirty="0"/>
              <a:t> </a:t>
            </a:r>
            <a:r>
              <a:rPr lang="ko-KR" altLang="en-US" dirty="0"/>
              <a:t>내의 </a:t>
            </a:r>
            <a:r>
              <a:rPr lang="en-US" altLang="ko-KR" dirty="0"/>
              <a:t>“CMP $0 $1”</a:t>
            </a:r>
          </a:p>
          <a:p>
            <a:pPr lvl="1"/>
            <a:r>
              <a:rPr lang="en-US" altLang="ko-KR" dirty="0"/>
              <a:t>XGK </a:t>
            </a:r>
            <a:r>
              <a:rPr lang="ko-KR" altLang="en-US" dirty="0"/>
              <a:t>로 변환될 </a:t>
            </a:r>
            <a:r>
              <a:rPr lang="en-US" altLang="ko-KR" dirty="0"/>
              <a:t>format.</a:t>
            </a:r>
          </a:p>
          <a:p>
            <a:pPr lvl="1"/>
            <a:r>
              <a:rPr lang="en-US" altLang="ko-KR" dirty="0"/>
              <a:t>$0 </a:t>
            </a:r>
            <a:r>
              <a:rPr lang="ko-KR" altLang="en-US" dirty="0"/>
              <a:t>은 원래 </a:t>
            </a:r>
            <a:r>
              <a:rPr lang="ko-KR" altLang="en-US" dirty="0" err="1"/>
              <a:t>옴론</a:t>
            </a:r>
            <a:r>
              <a:rPr lang="ko-KR" altLang="en-US" dirty="0"/>
              <a:t> </a:t>
            </a:r>
            <a:r>
              <a:rPr lang="en-US" altLang="ko-KR" dirty="0"/>
              <a:t>IL </a:t>
            </a:r>
            <a:r>
              <a:rPr lang="ko-KR" altLang="en-US" dirty="0"/>
              <a:t>명령의 첫번째 </a:t>
            </a:r>
            <a:r>
              <a:rPr lang="en-US" altLang="ko-KR" dirty="0"/>
              <a:t>argument 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$1 </a:t>
            </a:r>
            <a:r>
              <a:rPr lang="ko-KR" altLang="en-US" dirty="0"/>
              <a:t>은 원래 </a:t>
            </a:r>
            <a:r>
              <a:rPr lang="ko-KR" altLang="en-US" dirty="0" err="1"/>
              <a:t>옴론</a:t>
            </a:r>
            <a:r>
              <a:rPr lang="ko-KR" altLang="en-US" dirty="0"/>
              <a:t> </a:t>
            </a:r>
            <a:r>
              <a:rPr lang="en-US" altLang="ko-KR" dirty="0"/>
              <a:t>IL </a:t>
            </a:r>
            <a:r>
              <a:rPr lang="ko-KR" altLang="en-US" dirty="0"/>
              <a:t>명령의 두번째 </a:t>
            </a:r>
            <a:r>
              <a:rPr lang="en-US" altLang="ko-KR" dirty="0"/>
              <a:t>argument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나타낸다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IsTerminal</a:t>
            </a:r>
            <a:r>
              <a:rPr lang="en-US" altLang="ko-KR" dirty="0"/>
              <a:t> : Rung </a:t>
            </a:r>
            <a:r>
              <a:rPr lang="ko-KR" altLang="en-US" dirty="0"/>
              <a:t>의 맨 </a:t>
            </a:r>
            <a:r>
              <a:rPr lang="ko-KR" altLang="en-US" dirty="0" err="1"/>
              <a:t>뒷</a:t>
            </a:r>
            <a:r>
              <a:rPr lang="ko-KR" altLang="en-US" dirty="0"/>
              <a:t> 부분 </a:t>
            </a:r>
            <a:r>
              <a:rPr lang="en-US" altLang="ko-KR" dirty="0"/>
              <a:t>coil </a:t>
            </a:r>
            <a:r>
              <a:rPr lang="ko-KR" altLang="en-US" dirty="0"/>
              <a:t>에 위치하는 명령이면 </a:t>
            </a:r>
            <a:r>
              <a:rPr lang="en-US" altLang="ko-KR" dirty="0"/>
              <a:t>true,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</a:p>
          <a:p>
            <a:r>
              <a:rPr lang="en-US" altLang="ko-KR" dirty="0" err="1"/>
              <a:t>IsLoad</a:t>
            </a:r>
            <a:r>
              <a:rPr lang="en-US" altLang="ko-KR" dirty="0"/>
              <a:t> : Rung </a:t>
            </a:r>
            <a:r>
              <a:rPr lang="ko-KR" altLang="en-US" dirty="0"/>
              <a:t>의 </a:t>
            </a:r>
            <a:r>
              <a:rPr lang="en-US" altLang="ko-KR" dirty="0"/>
              <a:t>LOAD </a:t>
            </a:r>
            <a:r>
              <a:rPr lang="ko-KR" altLang="en-US" dirty="0"/>
              <a:t>관련 명령어이면 </a:t>
            </a:r>
            <a:r>
              <a:rPr lang="en-US" altLang="ko-KR" dirty="0"/>
              <a:t>true,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</a:p>
          <a:p>
            <a:r>
              <a:rPr lang="en-US" altLang="ko-KR" dirty="0"/>
              <a:t>Message : </a:t>
            </a:r>
            <a:r>
              <a:rPr lang="ko-KR" altLang="en-US" dirty="0"/>
              <a:t>변환 결과 주석으로 포함될 내용</a:t>
            </a:r>
            <a:endParaRPr lang="en-US" altLang="ko-KR" dirty="0"/>
          </a:p>
          <a:p>
            <a:pPr lvl="1"/>
            <a:r>
              <a:rPr lang="ko-KR" altLang="en-US" dirty="0"/>
              <a:t>불필요하면 </a:t>
            </a:r>
            <a:r>
              <a:rPr lang="en-US" altLang="ko-KR" dirty="0"/>
              <a:t>Message line </a:t>
            </a:r>
            <a:r>
              <a:rPr lang="ko-KR" altLang="en-US" dirty="0"/>
              <a:t>전체를 삭제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E32612-6C88-4435-9903-D248D169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12514" cy="17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6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08341-2B1D-40D8-9520-E9FC95C5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명령어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8CB9-D602-4A20-8C1E-E955BE88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4" y="1825625"/>
            <a:ext cx="7500256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좌측의 규칙에 의해서 </a:t>
            </a:r>
            <a:endParaRPr lang="en-US" altLang="ko-KR" dirty="0"/>
          </a:p>
          <a:p>
            <a:r>
              <a:rPr lang="ko-KR" altLang="en-US" dirty="0" err="1"/>
              <a:t>옴론의</a:t>
            </a:r>
            <a:r>
              <a:rPr lang="ko-KR" altLang="en-US" dirty="0"/>
              <a:t> </a:t>
            </a:r>
            <a:r>
              <a:rPr lang="en-US" altLang="ko-KR" dirty="0"/>
              <a:t>“CPS(114) M0 M1” </a:t>
            </a:r>
            <a:r>
              <a:rPr lang="ko-KR" altLang="en-US" dirty="0"/>
              <a:t>와 같은 명령은</a:t>
            </a:r>
            <a:endParaRPr lang="en-US" altLang="ko-KR" dirty="0"/>
          </a:p>
          <a:p>
            <a:r>
              <a:rPr lang="en-US" altLang="ko-KR" dirty="0"/>
              <a:t>XGK </a:t>
            </a:r>
            <a:r>
              <a:rPr lang="ko-KR" altLang="en-US" dirty="0"/>
              <a:t>의 </a:t>
            </a:r>
            <a:r>
              <a:rPr lang="en-US" altLang="ko-KR" dirty="0"/>
              <a:t>CMP M0 M1 </a:t>
            </a:r>
            <a:r>
              <a:rPr lang="ko-KR" altLang="en-US" dirty="0"/>
              <a:t>등의 형태로 변환된다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필요하면</a:t>
            </a:r>
            <a:r>
              <a:rPr lang="en-US" altLang="ko-KR" dirty="0"/>
              <a:t>, </a:t>
            </a:r>
            <a:r>
              <a:rPr lang="ko-KR" altLang="en-US" dirty="0"/>
              <a:t>앞서 언급한 </a:t>
            </a:r>
            <a:r>
              <a:rPr lang="en-US" altLang="ko-KR" dirty="0"/>
              <a:t>address </a:t>
            </a:r>
            <a:r>
              <a:rPr lang="ko-KR" altLang="en-US" dirty="0"/>
              <a:t>규칙에 의해서 </a:t>
            </a:r>
            <a:r>
              <a:rPr lang="en-US" altLang="ko-KR" dirty="0"/>
              <a:t>address </a:t>
            </a:r>
            <a:r>
              <a:rPr lang="ko-KR" altLang="en-US" dirty="0"/>
              <a:t>도 함께 변환된다</a:t>
            </a:r>
            <a:r>
              <a:rPr lang="en-US" altLang="ko-KR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E32612-6C88-4435-9903-D248D169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12514" cy="17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4B16-5056-491D-B4DF-FE62ADF5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15D89-8D3C-466A-95B3-8462BE15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옴론의</a:t>
            </a:r>
            <a:r>
              <a:rPr lang="ko-KR" altLang="en-US" dirty="0"/>
              <a:t> </a:t>
            </a:r>
            <a:r>
              <a:rPr lang="en-US" altLang="ko-KR" dirty="0"/>
              <a:t>CX-Programmer </a:t>
            </a:r>
            <a:r>
              <a:rPr lang="ko-KR" altLang="en-US" dirty="0"/>
              <a:t>로 작성된 </a:t>
            </a:r>
            <a:r>
              <a:rPr lang="en-US" altLang="ko-KR" dirty="0"/>
              <a:t>PLC </a:t>
            </a:r>
            <a:r>
              <a:rPr lang="ko-KR" altLang="en-US" dirty="0"/>
              <a:t>프로그램을 </a:t>
            </a:r>
            <a:r>
              <a:rPr lang="en-US" altLang="ko-KR" dirty="0"/>
              <a:t>LS </a:t>
            </a:r>
            <a:r>
              <a:rPr lang="ko-KR" altLang="en-US" dirty="0"/>
              <a:t>산전의 </a:t>
            </a:r>
            <a:r>
              <a:rPr lang="en-US" altLang="ko-KR" dirty="0"/>
              <a:t>XG5000 PLC program </a:t>
            </a:r>
            <a:r>
              <a:rPr lang="ko-KR" altLang="en-US" dirty="0"/>
              <a:t>으로 변환한다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ko-KR" altLang="en-US" dirty="0" err="1"/>
              <a:t>옴론</a:t>
            </a:r>
            <a:r>
              <a:rPr lang="ko-KR" altLang="en-US" dirty="0"/>
              <a:t> 파일은 </a:t>
            </a:r>
            <a:r>
              <a:rPr lang="en-US" altLang="ko-KR" dirty="0"/>
              <a:t>.</a:t>
            </a:r>
            <a:r>
              <a:rPr lang="en-US" altLang="ko-KR" dirty="0" err="1"/>
              <a:t>cxt</a:t>
            </a:r>
            <a:r>
              <a:rPr lang="en-US" altLang="ko-KR" dirty="0"/>
              <a:t> </a:t>
            </a:r>
            <a:r>
              <a:rPr lang="ko-KR" altLang="en-US" dirty="0"/>
              <a:t>확장자를 가지는 </a:t>
            </a:r>
            <a:r>
              <a:rPr lang="en-US" altLang="ko-KR" dirty="0"/>
              <a:t>text project </a:t>
            </a:r>
            <a:r>
              <a:rPr lang="ko-KR" altLang="en-US" dirty="0"/>
              <a:t>파일이다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 결과 파일은 </a:t>
            </a:r>
            <a:r>
              <a:rPr lang="en-US" altLang="ko-KR" dirty="0"/>
              <a:t>.</a:t>
            </a:r>
            <a:r>
              <a:rPr lang="en-US" altLang="ko-KR" dirty="0" err="1"/>
              <a:t>qtx</a:t>
            </a:r>
            <a:r>
              <a:rPr lang="en-US" altLang="ko-KR" dirty="0"/>
              <a:t> </a:t>
            </a:r>
            <a:r>
              <a:rPr lang="ko-KR" altLang="en-US" dirty="0"/>
              <a:t>확장자를 가지는 </a:t>
            </a:r>
            <a:r>
              <a:rPr lang="en-US" altLang="ko-KR" dirty="0"/>
              <a:t>LS </a:t>
            </a:r>
            <a:r>
              <a:rPr lang="ko-KR" altLang="en-US" dirty="0" err="1"/>
              <a:t>산전용</a:t>
            </a:r>
            <a:r>
              <a:rPr lang="ko-KR" altLang="en-US" dirty="0"/>
              <a:t> </a:t>
            </a:r>
            <a:r>
              <a:rPr lang="en-US" altLang="ko-KR" dirty="0"/>
              <a:t>import format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.txt </a:t>
            </a:r>
            <a:r>
              <a:rPr lang="ko-KR" altLang="en-US" dirty="0"/>
              <a:t>파일은 변환 메시지 확인을 위해서 생성되는 파일이다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review.cxt</a:t>
            </a:r>
            <a:r>
              <a:rPr lang="en-US" altLang="ko-KR" dirty="0"/>
              <a:t> </a:t>
            </a:r>
            <a:r>
              <a:rPr lang="ko-KR" altLang="en-US" dirty="0"/>
              <a:t>파일은 입력 </a:t>
            </a:r>
            <a:r>
              <a:rPr lang="ko-KR" altLang="en-US" dirty="0" err="1"/>
              <a:t>옴론</a:t>
            </a:r>
            <a:r>
              <a:rPr lang="ko-KR" altLang="en-US" dirty="0"/>
              <a:t> 파일에서 변환 실패한 </a:t>
            </a:r>
            <a:r>
              <a:rPr lang="en-US" altLang="ko-KR" dirty="0"/>
              <a:t>rung </a:t>
            </a:r>
            <a:r>
              <a:rPr lang="ko-KR" altLang="en-US" dirty="0"/>
              <a:t>들만 따로 모아서 생성되는 파일이다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0324-F71E-45A7-A374-CB7F2721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6CC795-0E18-4BC6-829F-F3F72477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2955384"/>
            <a:ext cx="5191849" cy="31220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D854-0634-42E6-B2B5-B4A5518DCE35}"/>
              </a:ext>
            </a:extLst>
          </p:cNvPr>
          <p:cNvSpPr/>
          <p:nvPr/>
        </p:nvSpPr>
        <p:spPr>
          <a:xfrm>
            <a:off x="3579223" y="3496491"/>
            <a:ext cx="413657" cy="631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AC977B-748D-448E-A9E1-A1F7944FA912}"/>
              </a:ext>
            </a:extLst>
          </p:cNvPr>
          <p:cNvSpPr/>
          <p:nvPr/>
        </p:nvSpPr>
        <p:spPr>
          <a:xfrm>
            <a:off x="4072028" y="3491102"/>
            <a:ext cx="413657" cy="631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AC29D-0CC8-42B9-A394-7F6E89B6E018}"/>
              </a:ext>
            </a:extLst>
          </p:cNvPr>
          <p:cNvSpPr/>
          <p:nvPr/>
        </p:nvSpPr>
        <p:spPr>
          <a:xfrm>
            <a:off x="3579222" y="4471267"/>
            <a:ext cx="5068624" cy="1298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1E4B87-63F5-4E1A-9BD0-B1C4711DE3CC}"/>
              </a:ext>
            </a:extLst>
          </p:cNvPr>
          <p:cNvSpPr/>
          <p:nvPr/>
        </p:nvSpPr>
        <p:spPr>
          <a:xfrm>
            <a:off x="6064779" y="2955384"/>
            <a:ext cx="709162" cy="251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CC58A-AA51-4242-AC62-18DCF2139833}"/>
              </a:ext>
            </a:extLst>
          </p:cNvPr>
          <p:cNvSpPr txBox="1"/>
          <p:nvPr/>
        </p:nvSpPr>
        <p:spPr>
          <a:xfrm>
            <a:off x="6564818" y="24274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버젼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5D5C00CC-7091-4EE0-8698-92D812A1BC31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6419360" y="2612130"/>
            <a:ext cx="145458" cy="343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938667-3CD4-412D-A6D3-818358AE6123}"/>
              </a:ext>
            </a:extLst>
          </p:cNvPr>
          <p:cNvSpPr txBox="1"/>
          <p:nvPr/>
        </p:nvSpPr>
        <p:spPr>
          <a:xfrm>
            <a:off x="1526050" y="3753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변환 버튼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A6A2E3-CA3B-4E67-BFAD-93E359F1C7E3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715799" y="3812177"/>
            <a:ext cx="863424" cy="12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70835A-626B-40DD-8649-228718A8F3E9}"/>
              </a:ext>
            </a:extLst>
          </p:cNvPr>
          <p:cNvSpPr txBox="1"/>
          <p:nvPr/>
        </p:nvSpPr>
        <p:spPr>
          <a:xfrm>
            <a:off x="1526050" y="42703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13605DF-64C8-44E0-9A51-B6C9872297D5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2715799" y="4122474"/>
            <a:ext cx="1563058" cy="332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C942C6-7A11-44B6-80B1-CB780537EC79}"/>
              </a:ext>
            </a:extLst>
          </p:cNvPr>
          <p:cNvSpPr txBox="1"/>
          <p:nvPr/>
        </p:nvSpPr>
        <p:spPr>
          <a:xfrm>
            <a:off x="1527352" y="501783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창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94F15AC-503F-4F31-AC2B-53BB08EB89A5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269" y="5120299"/>
            <a:ext cx="1092953" cy="82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D8F0-20D7-47A0-AEEF-1BD935EC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8FF7E5-E3F9-486D-9651-1032BAB5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7" y="2344496"/>
            <a:ext cx="2974456" cy="2727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33E83-5B84-4E36-8B75-612C074BBA22}"/>
              </a:ext>
            </a:extLst>
          </p:cNvPr>
          <p:cNvSpPr txBox="1"/>
          <p:nvPr/>
        </p:nvSpPr>
        <p:spPr>
          <a:xfrm>
            <a:off x="4749699" y="2159830"/>
            <a:ext cx="6700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옴론의</a:t>
            </a:r>
            <a:r>
              <a:rPr lang="ko-KR" altLang="en-US" sz="1000" dirty="0"/>
              <a:t> </a:t>
            </a:r>
            <a:r>
              <a:rPr lang="en-US" altLang="ko-KR" sz="1000" dirty="0"/>
              <a:t>project </a:t>
            </a:r>
            <a:r>
              <a:rPr lang="ko-KR" altLang="en-US" sz="1000" dirty="0"/>
              <a:t>내에 존재하는 </a:t>
            </a:r>
            <a:r>
              <a:rPr lang="en-US" altLang="ko-KR" sz="1000" dirty="0"/>
              <a:t>section </a:t>
            </a:r>
            <a:r>
              <a:rPr lang="ko-KR" altLang="en-US" sz="1000" dirty="0"/>
              <a:t>을 </a:t>
            </a:r>
            <a:r>
              <a:rPr lang="en-US" altLang="ko-KR" sz="1000" dirty="0"/>
              <a:t>XGK </a:t>
            </a:r>
            <a:r>
              <a:rPr lang="ko-KR" altLang="en-US" sz="1000" dirty="0"/>
              <a:t>의 </a:t>
            </a:r>
            <a:r>
              <a:rPr lang="en-US" altLang="ko-KR" sz="1000" dirty="0"/>
              <a:t>project </a:t>
            </a:r>
            <a:r>
              <a:rPr lang="ko-KR" altLang="en-US" sz="1000" dirty="0"/>
              <a:t>로 변환할 지의 여부</a:t>
            </a:r>
            <a:endParaRPr lang="en-US" altLang="ko-KR" sz="1000" dirty="0"/>
          </a:p>
          <a:p>
            <a:r>
              <a:rPr lang="ko-KR" altLang="en-US" sz="1000" dirty="0"/>
              <a:t>체크 시 </a:t>
            </a:r>
            <a:r>
              <a:rPr lang="en-US" altLang="ko-KR" sz="1000" dirty="0"/>
              <a:t>section </a:t>
            </a:r>
            <a:r>
              <a:rPr lang="ko-KR" altLang="en-US" sz="1000" dirty="0"/>
              <a:t>하나가 </a:t>
            </a:r>
            <a:r>
              <a:rPr lang="en-US" altLang="ko-KR" sz="1000" dirty="0"/>
              <a:t>project </a:t>
            </a:r>
            <a:r>
              <a:rPr lang="ko-KR" altLang="en-US" sz="1000" dirty="0"/>
              <a:t>하나로 변환됨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보기의 편의성을 위한 옵션으로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제대로 변환하려면 해제되어야 함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/>
              <a:t>체크 </a:t>
            </a:r>
            <a:r>
              <a:rPr lang="ko-KR" altLang="en-US" sz="1000" dirty="0" err="1"/>
              <a:t>해제시</a:t>
            </a:r>
            <a:r>
              <a:rPr lang="ko-KR" altLang="en-US" sz="1000" dirty="0"/>
              <a:t> </a:t>
            </a:r>
            <a:r>
              <a:rPr lang="en-US" altLang="ko-KR" sz="1000" dirty="0"/>
              <a:t>project </a:t>
            </a:r>
            <a:r>
              <a:rPr lang="ko-KR" altLang="en-US" sz="1000" dirty="0"/>
              <a:t>하나가 </a:t>
            </a:r>
            <a:r>
              <a:rPr lang="en-US" altLang="ko-KR" sz="1000" dirty="0"/>
              <a:t>project </a:t>
            </a:r>
            <a:r>
              <a:rPr lang="ko-KR" altLang="en-US" sz="1000" dirty="0"/>
              <a:t>하나로 변환됨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DCEB389F-F69A-4E74-B184-C663881238E2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2497975" y="2436829"/>
            <a:ext cx="2251724" cy="505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F41306-FD5E-49D0-B380-1F2DDF4C8440}"/>
              </a:ext>
            </a:extLst>
          </p:cNvPr>
          <p:cNvSpPr txBox="1"/>
          <p:nvPr/>
        </p:nvSpPr>
        <p:spPr>
          <a:xfrm>
            <a:off x="4749699" y="2833168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옴론의</a:t>
            </a:r>
            <a:r>
              <a:rPr lang="ko-KR" altLang="en-US" sz="1000" dirty="0"/>
              <a:t> 주석</a:t>
            </a:r>
            <a:r>
              <a:rPr lang="en-US" altLang="ko-KR" sz="1000" dirty="0"/>
              <a:t>/</a:t>
            </a:r>
            <a:r>
              <a:rPr lang="ko-KR" altLang="en-US" sz="1000" dirty="0"/>
              <a:t>설명문을 변환에 포함할지 여부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3149C2CC-74DF-42A7-B02F-3A68B92FEEF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930257" y="2956279"/>
            <a:ext cx="1819443" cy="4436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800C30-9A29-423F-8B0D-1A8B9964A986}"/>
              </a:ext>
            </a:extLst>
          </p:cNvPr>
          <p:cNvSpPr txBox="1"/>
          <p:nvPr/>
        </p:nvSpPr>
        <p:spPr>
          <a:xfrm>
            <a:off x="4781564" y="3305889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변환</a:t>
            </a:r>
            <a:r>
              <a:rPr lang="en-US" altLang="ko-KR" sz="1000" dirty="0"/>
              <a:t> </a:t>
            </a:r>
            <a:r>
              <a:rPr lang="ko-KR" altLang="en-US" sz="1000" dirty="0"/>
              <a:t>과정에서 발생한 메시지들을 결과에 포함할지 여부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1B501A-9615-48C6-B3AC-C589C0A035B1}"/>
              </a:ext>
            </a:extLst>
          </p:cNvPr>
          <p:cNvCxnSpPr>
            <a:stCxn id="11" idx="1"/>
          </p:cNvCxnSpPr>
          <p:nvPr/>
        </p:nvCxnSpPr>
        <p:spPr>
          <a:xfrm flipH="1">
            <a:off x="2884516" y="3429000"/>
            <a:ext cx="1897048" cy="19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EDB2BE-CC75-42C7-B230-DB53D2A07DB5}"/>
              </a:ext>
            </a:extLst>
          </p:cNvPr>
          <p:cNvSpPr txBox="1"/>
          <p:nvPr/>
        </p:nvSpPr>
        <p:spPr>
          <a:xfrm>
            <a:off x="4781564" y="3715517"/>
            <a:ext cx="47820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변환</a:t>
            </a:r>
            <a:r>
              <a:rPr lang="en-US" altLang="ko-KR" sz="1000" dirty="0"/>
              <a:t> </a:t>
            </a:r>
            <a:r>
              <a:rPr lang="ko-KR" altLang="en-US" sz="1000" dirty="0"/>
              <a:t>과정에서 발생한 메시지 작성시</a:t>
            </a:r>
            <a:r>
              <a:rPr lang="en-US" altLang="ko-KR" sz="1000" dirty="0"/>
              <a:t>, </a:t>
            </a:r>
            <a:r>
              <a:rPr lang="ko-KR" altLang="en-US" sz="1000" dirty="0"/>
              <a:t>메시지의 맨 앞부분에 첨부할 </a:t>
            </a:r>
            <a:r>
              <a:rPr lang="en-US" altLang="ko-KR" sz="1000" dirty="0"/>
              <a:t>header </a:t>
            </a:r>
            <a:r>
              <a:rPr lang="ko-KR" altLang="en-US" sz="1000" dirty="0"/>
              <a:t>문구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D99106-5A73-4F1F-B8C2-E57458B4968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926060" y="3838628"/>
            <a:ext cx="185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2828DE-1B22-4DEF-A508-5C153221087F}"/>
              </a:ext>
            </a:extLst>
          </p:cNvPr>
          <p:cNvSpPr txBox="1"/>
          <p:nvPr/>
        </p:nvSpPr>
        <p:spPr>
          <a:xfrm>
            <a:off x="4781564" y="4081078"/>
            <a:ext cx="3562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</a:t>
            </a:r>
            <a:r>
              <a:rPr lang="en-US" altLang="ko-KR" sz="1000" dirty="0"/>
              <a:t> </a:t>
            </a:r>
            <a:r>
              <a:rPr lang="ko-KR" altLang="en-US" sz="1000" dirty="0"/>
              <a:t>창에 표시할 메시지의 레벨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- NONE : </a:t>
            </a:r>
            <a:r>
              <a:rPr lang="ko-KR" altLang="en-US" sz="1000" dirty="0"/>
              <a:t>아무 메시지도 표시하지 않음</a:t>
            </a:r>
            <a:endParaRPr lang="en-US" altLang="ko-KR" sz="1000" dirty="0"/>
          </a:p>
          <a:p>
            <a:r>
              <a:rPr lang="en-US" altLang="ko-KR" sz="1000" dirty="0"/>
              <a:t>  - FATAL : </a:t>
            </a:r>
            <a:r>
              <a:rPr lang="ko-KR" altLang="en-US" sz="1000" dirty="0"/>
              <a:t>치명적인 메시지만 표시</a:t>
            </a:r>
            <a:endParaRPr lang="en-US" altLang="ko-KR" sz="1000" dirty="0"/>
          </a:p>
          <a:p>
            <a:r>
              <a:rPr lang="en-US" altLang="ko-KR" sz="1000" dirty="0"/>
              <a:t>  - WARN : FATAL + </a:t>
            </a:r>
            <a:r>
              <a:rPr lang="ko-KR" altLang="en-US" sz="1000" dirty="0"/>
              <a:t>경고 메시지 표시</a:t>
            </a:r>
            <a:endParaRPr lang="en-US" altLang="ko-KR" sz="1000" dirty="0"/>
          </a:p>
          <a:p>
            <a:r>
              <a:rPr lang="en-US" altLang="ko-KR" sz="1000" dirty="0"/>
              <a:t>  - INFO : FATAL + WARN + </a:t>
            </a:r>
            <a:r>
              <a:rPr lang="ko-KR" altLang="en-US" sz="1000" dirty="0"/>
              <a:t>일반 정보 표시</a:t>
            </a:r>
            <a:endParaRPr lang="en-US" altLang="ko-KR" sz="1000" dirty="0"/>
          </a:p>
          <a:p>
            <a:r>
              <a:rPr lang="en-US" altLang="ko-KR" sz="1000" dirty="0"/>
              <a:t>  - DEBUG : FATAL, WARN, INFO + </a:t>
            </a:r>
            <a:r>
              <a:rPr lang="ko-KR" altLang="en-US" sz="1000" dirty="0"/>
              <a:t>디버깅 정보 모두 표시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633CF2-9C05-427A-B56F-B1B5AA777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926060" y="4081080"/>
            <a:ext cx="1855504" cy="50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9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B342-22B8-4F3D-974A-35225006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변환용 설정 파일 </a:t>
            </a:r>
            <a:r>
              <a:rPr lang="en-US" altLang="ko-KR" dirty="0"/>
              <a:t>- bin/config </a:t>
            </a:r>
            <a:r>
              <a:rPr lang="ko-KR" altLang="en-US" dirty="0"/>
              <a:t>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271A7-25B3-4170-B960-E9DFBB1B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AddressMappingRule.json</a:t>
            </a:r>
            <a:endParaRPr lang="en-US" altLang="ko-KR" dirty="0"/>
          </a:p>
          <a:p>
            <a:pPr lvl="1"/>
            <a:r>
              <a:rPr lang="ko-KR" altLang="en-US" dirty="0" err="1"/>
              <a:t>옴론</a:t>
            </a:r>
            <a:r>
              <a:rPr lang="ko-KR" altLang="en-US" dirty="0"/>
              <a:t> </a:t>
            </a:r>
            <a:r>
              <a:rPr lang="en-US" altLang="ko-KR" dirty="0"/>
              <a:t>address </a:t>
            </a:r>
            <a:r>
              <a:rPr lang="ko-KR" altLang="en-US" dirty="0"/>
              <a:t>를 </a:t>
            </a:r>
            <a:r>
              <a:rPr lang="en-US" altLang="ko-KR" dirty="0"/>
              <a:t>XG5000 </a:t>
            </a:r>
            <a:r>
              <a:rPr lang="ko-KR" altLang="en-US" dirty="0"/>
              <a:t>의</a:t>
            </a:r>
            <a:r>
              <a:rPr lang="en-US" altLang="ko-KR" dirty="0"/>
              <a:t> address </a:t>
            </a:r>
            <a:r>
              <a:rPr lang="ko-KR" altLang="en-US" dirty="0"/>
              <a:t>로 </a:t>
            </a:r>
            <a:r>
              <a:rPr lang="en-US" altLang="ko-KR" dirty="0"/>
              <a:t>mapping </a:t>
            </a:r>
            <a:r>
              <a:rPr lang="ko-KR" altLang="en-US" dirty="0"/>
              <a:t>하기 위한 규칙</a:t>
            </a:r>
            <a:endParaRPr lang="en-US" altLang="ko-KR" dirty="0"/>
          </a:p>
          <a:p>
            <a:r>
              <a:rPr lang="en-US" altLang="ko-KR" dirty="0" err="1"/>
              <a:t>TemporaryAddressAllocatorFile.json</a:t>
            </a:r>
            <a:endParaRPr lang="en-US" altLang="ko-KR" dirty="0"/>
          </a:p>
          <a:p>
            <a:pPr lvl="1"/>
            <a:r>
              <a:rPr lang="en-US" altLang="ko-KR" dirty="0"/>
              <a:t>PLC </a:t>
            </a:r>
            <a:r>
              <a:rPr lang="ko-KR" altLang="en-US" dirty="0"/>
              <a:t>변환 과정에서 임시로 사용할 메모리의 주소 할당 규칙</a:t>
            </a:r>
            <a:endParaRPr lang="en-US" altLang="ko-KR" dirty="0"/>
          </a:p>
          <a:p>
            <a:pPr lvl="1"/>
            <a:r>
              <a:rPr lang="en-US" altLang="ko-KR" dirty="0"/>
              <a:t>Bit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단위와 </a:t>
            </a:r>
            <a:r>
              <a:rPr lang="en-US" altLang="ko-KR" dirty="0"/>
              <a:t>Timer </a:t>
            </a:r>
            <a:r>
              <a:rPr lang="ko-KR" altLang="en-US" dirty="0"/>
              <a:t>용 임시 </a:t>
            </a:r>
            <a:r>
              <a:rPr lang="en-US" altLang="ko-KR" dirty="0"/>
              <a:t>buffer </a:t>
            </a:r>
            <a:r>
              <a:rPr lang="ko-KR" altLang="en-US" dirty="0"/>
              <a:t>규칙을 정의한다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UserDefinedCommandMappingFile.json</a:t>
            </a:r>
            <a:endParaRPr lang="en-US" altLang="ko-KR" dirty="0"/>
          </a:p>
          <a:p>
            <a:pPr lvl="1"/>
            <a:r>
              <a:rPr lang="ko-KR" altLang="en-US" dirty="0"/>
              <a:t>사용자 정의 명령어 변환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1200" dirty="0"/>
              <a:t>확장자 </a:t>
            </a:r>
            <a:r>
              <a:rPr lang="en-US" altLang="ko-KR" sz="1200" dirty="0"/>
              <a:t>.json </a:t>
            </a:r>
            <a:r>
              <a:rPr lang="ko-KR" altLang="en-US" sz="1200" dirty="0"/>
              <a:t>은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포맷을 가지며</a:t>
            </a:r>
            <a:r>
              <a:rPr lang="en-US" altLang="ko-KR" sz="1200" dirty="0"/>
              <a:t>,</a:t>
            </a:r>
          </a:p>
          <a:p>
            <a:pPr lvl="1"/>
            <a:r>
              <a:rPr lang="en-US" altLang="ko-KR" sz="900" dirty="0" err="1"/>
              <a:t>NotePad</a:t>
            </a:r>
            <a:r>
              <a:rPr lang="en-US" altLang="ko-KR" sz="900" dirty="0"/>
              <a:t>++ </a:t>
            </a:r>
            <a:r>
              <a:rPr lang="ko-KR" altLang="en-US" sz="900" dirty="0"/>
              <a:t>등과 같은 </a:t>
            </a:r>
            <a:r>
              <a:rPr lang="en-US" altLang="ko-KR" sz="900" dirty="0"/>
              <a:t>editor </a:t>
            </a:r>
            <a:r>
              <a:rPr lang="ko-KR" altLang="en-US" sz="900" dirty="0"/>
              <a:t>프로그램을 이용해서 편집하는 것이 유리하다</a:t>
            </a:r>
            <a:r>
              <a:rPr lang="en-US" altLang="ko-KR" sz="900" dirty="0"/>
              <a:t>.</a:t>
            </a:r>
          </a:p>
          <a:p>
            <a:pPr lvl="2"/>
            <a:r>
              <a:rPr lang="en-US" altLang="ko-KR" sz="800" dirty="0"/>
              <a:t>https://notepad-plus-plus.org/downloads/ </a:t>
            </a:r>
          </a:p>
          <a:p>
            <a:pPr lvl="1"/>
            <a:r>
              <a:rPr lang="en-US" altLang="ko-KR" sz="900" dirty="0">
                <a:hlinkClick r:id="rId2"/>
              </a:rPr>
              <a:t>https://jsonformatter.curiousconcept.com/</a:t>
            </a:r>
            <a:r>
              <a:rPr lang="en-US" altLang="ko-KR" sz="900" dirty="0"/>
              <a:t> </a:t>
            </a:r>
            <a:r>
              <a:rPr lang="ko-KR" altLang="en-US" sz="900" dirty="0"/>
              <a:t>등 </a:t>
            </a:r>
            <a:r>
              <a:rPr lang="en-US" altLang="ko-KR" sz="900" dirty="0"/>
              <a:t>online </a:t>
            </a:r>
            <a:r>
              <a:rPr lang="ko-KR" altLang="en-US" sz="900" dirty="0"/>
              <a:t>으로 </a:t>
            </a:r>
            <a:r>
              <a:rPr lang="en-US" altLang="ko-KR" sz="900" dirty="0"/>
              <a:t>format </a:t>
            </a:r>
            <a:r>
              <a:rPr lang="ko-KR" altLang="en-US" sz="900" dirty="0"/>
              <a:t>의 유효성을 검사하는 서비스를 제공하는 곳도 다수 존재한다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013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77176-73DB-4580-93A9-A5F3305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</a:t>
            </a:r>
            <a:r>
              <a:rPr lang="ko-KR" altLang="en-US" dirty="0"/>
              <a:t>변환 규칙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AddressMappingRule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EC367-7D1C-42A7-B13E-A107B1C7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62" y="1460724"/>
            <a:ext cx="5871499" cy="43371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1:1 </a:t>
            </a:r>
            <a:r>
              <a:rPr lang="ko-KR" altLang="en-US" sz="2000" dirty="0"/>
              <a:t>대응 규칙과 범위를 가진 규칙으로 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CE6B1-DBF0-40E2-9642-847DFB71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7" y="2029075"/>
            <a:ext cx="1965694" cy="47131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131314-8CF0-4F56-9C59-0C4C9F9BBECC}"/>
              </a:ext>
            </a:extLst>
          </p:cNvPr>
          <p:cNvSpPr/>
          <p:nvPr/>
        </p:nvSpPr>
        <p:spPr>
          <a:xfrm>
            <a:off x="1299842" y="2154039"/>
            <a:ext cx="721679" cy="1349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022457-3B06-4BEB-9B01-89872B3352CA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021521" y="2221508"/>
            <a:ext cx="119481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74CA94-2AF9-43F6-BD8D-611B68E643EB}"/>
              </a:ext>
            </a:extLst>
          </p:cNvPr>
          <p:cNvSpPr txBox="1"/>
          <p:nvPr/>
        </p:nvSpPr>
        <p:spPr>
          <a:xfrm>
            <a:off x="3216331" y="2098397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1:1 </a:t>
            </a:r>
            <a:r>
              <a:rPr lang="ko-KR" altLang="en-US" sz="1000" dirty="0"/>
              <a:t>대응 규칙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1A870A-1AC8-4264-9679-538F82AAA94E}"/>
              </a:ext>
            </a:extLst>
          </p:cNvPr>
          <p:cNvSpPr/>
          <p:nvPr/>
        </p:nvSpPr>
        <p:spPr>
          <a:xfrm>
            <a:off x="1251320" y="4569886"/>
            <a:ext cx="721679" cy="1349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5F73CB-C2C9-454E-99CA-044B444D02CE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1972999" y="4637355"/>
            <a:ext cx="119481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4112D8-2FDF-4478-8A4E-5CCA253638FA}"/>
              </a:ext>
            </a:extLst>
          </p:cNvPr>
          <p:cNvSpPr txBox="1"/>
          <p:nvPr/>
        </p:nvSpPr>
        <p:spPr>
          <a:xfrm>
            <a:off x="3167809" y="451424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범위 규칙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5D7D57-F29B-4BA4-884E-50D1F6966FEF}"/>
              </a:ext>
            </a:extLst>
          </p:cNvPr>
          <p:cNvSpPr/>
          <p:nvPr/>
        </p:nvSpPr>
        <p:spPr>
          <a:xfrm>
            <a:off x="1394836" y="2310883"/>
            <a:ext cx="909616" cy="41180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97C861-9EF5-4FA0-8FB2-26537E43854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2304452" y="2516787"/>
            <a:ext cx="101507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2725A-92BE-499E-A5C8-64CB11E4E3C7}"/>
              </a:ext>
            </a:extLst>
          </p:cNvPr>
          <p:cNvSpPr txBox="1"/>
          <p:nvPr/>
        </p:nvSpPr>
        <p:spPr>
          <a:xfrm>
            <a:off x="3319525" y="2393676"/>
            <a:ext cx="16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1:1 </a:t>
            </a:r>
            <a:r>
              <a:rPr lang="ko-KR" altLang="en-US" sz="1000" dirty="0"/>
              <a:t>규칙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6AEE6E-337C-41CD-AC45-42B025E0BA5B}"/>
              </a:ext>
            </a:extLst>
          </p:cNvPr>
          <p:cNvSpPr/>
          <p:nvPr/>
        </p:nvSpPr>
        <p:spPr>
          <a:xfrm>
            <a:off x="1394836" y="2744598"/>
            <a:ext cx="909616" cy="41180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4930BA-B8CB-486C-A1FC-6CA801B97CCA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>
            <a:off x="2304452" y="2941607"/>
            <a:ext cx="1015072" cy="889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D75793-CE4E-4C57-872C-3FBBF9B0F9AC}"/>
              </a:ext>
            </a:extLst>
          </p:cNvPr>
          <p:cNvSpPr txBox="1"/>
          <p:nvPr/>
        </p:nvSpPr>
        <p:spPr>
          <a:xfrm>
            <a:off x="3319524" y="2818496"/>
            <a:ext cx="16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1:1 </a:t>
            </a:r>
            <a:r>
              <a:rPr lang="ko-KR" altLang="en-US" sz="1000" dirty="0"/>
              <a:t>규칙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6E947A-9EC4-4E44-8A24-D34612F70994}"/>
              </a:ext>
            </a:extLst>
          </p:cNvPr>
          <p:cNvSpPr/>
          <p:nvPr/>
        </p:nvSpPr>
        <p:spPr>
          <a:xfrm>
            <a:off x="1428322" y="4015526"/>
            <a:ext cx="1273873" cy="41180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A211EC-5348-4298-8B28-AF3161FDBF8C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2702195" y="4212535"/>
            <a:ext cx="650816" cy="889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CADB79-A0FF-46B3-AC62-27EBC17F25CF}"/>
              </a:ext>
            </a:extLst>
          </p:cNvPr>
          <p:cNvSpPr txBox="1"/>
          <p:nvPr/>
        </p:nvSpPr>
        <p:spPr>
          <a:xfrm>
            <a:off x="3353011" y="4089424"/>
            <a:ext cx="16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1:1 </a:t>
            </a:r>
            <a:r>
              <a:rPr lang="ko-KR" altLang="en-US" sz="1000" dirty="0"/>
              <a:t>규칙 </a:t>
            </a:r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5596B9-811C-46D8-9D6F-E19240C6E95A}"/>
              </a:ext>
            </a:extLst>
          </p:cNvPr>
          <p:cNvSpPr/>
          <p:nvPr/>
        </p:nvSpPr>
        <p:spPr>
          <a:xfrm>
            <a:off x="1428532" y="4714902"/>
            <a:ext cx="1429481" cy="1993339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E34FF9-57AC-4F1C-B078-36284704422F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2858013" y="5711571"/>
            <a:ext cx="495208" cy="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A17F95-79CF-4A35-B73A-179ED51DB7A9}"/>
              </a:ext>
            </a:extLst>
          </p:cNvPr>
          <p:cNvSpPr txBox="1"/>
          <p:nvPr/>
        </p:nvSpPr>
        <p:spPr>
          <a:xfrm>
            <a:off x="3353221" y="5588460"/>
            <a:ext cx="164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범위 규칙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7B5BB-E726-445E-8574-63E0764D9535}"/>
              </a:ext>
            </a:extLst>
          </p:cNvPr>
          <p:cNvSpPr txBox="1"/>
          <p:nvPr/>
        </p:nvSpPr>
        <p:spPr>
          <a:xfrm>
            <a:off x="5412592" y="2029075"/>
            <a:ext cx="385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1:1 </a:t>
            </a:r>
            <a:r>
              <a:rPr lang="ko-KR" altLang="en-US" sz="1200" dirty="0"/>
              <a:t>대응 규칙은 </a:t>
            </a:r>
            <a:r>
              <a:rPr lang="en-US" altLang="ko-KR" sz="1200" dirty="0"/>
              <a:t>From </a:t>
            </a:r>
            <a:r>
              <a:rPr lang="ko-KR" altLang="en-US" sz="1200" dirty="0"/>
              <a:t>을 </a:t>
            </a:r>
            <a:r>
              <a:rPr lang="en-US" altLang="ko-KR" sz="1200" dirty="0"/>
              <a:t>To </a:t>
            </a:r>
            <a:r>
              <a:rPr lang="ko-KR" altLang="en-US" sz="1200" dirty="0"/>
              <a:t>로 변환하는 단순한 규칙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4F6BFD-0BF0-4CBF-AE3A-800FBC8738E8}"/>
              </a:ext>
            </a:extLst>
          </p:cNvPr>
          <p:cNvSpPr txBox="1"/>
          <p:nvPr/>
        </p:nvSpPr>
        <p:spPr>
          <a:xfrm>
            <a:off x="5412592" y="2633830"/>
            <a:ext cx="66825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Ranged </a:t>
            </a:r>
            <a:r>
              <a:rPr lang="ko-KR" altLang="en-US" sz="1200" dirty="0"/>
              <a:t>규칙은 </a:t>
            </a:r>
            <a:r>
              <a:rPr lang="ko-KR" altLang="en-US" sz="1200" dirty="0" err="1"/>
              <a:t>옴론의</a:t>
            </a:r>
            <a:r>
              <a:rPr lang="ko-KR" altLang="en-US" sz="1200" dirty="0"/>
              <a:t> 특정 </a:t>
            </a:r>
            <a:r>
              <a:rPr lang="en-US" altLang="ko-KR" sz="1200" dirty="0"/>
              <a:t>address </a:t>
            </a:r>
            <a:r>
              <a:rPr lang="ko-KR" altLang="en-US" sz="1200" dirty="0"/>
              <a:t>범위를 </a:t>
            </a:r>
            <a:r>
              <a:rPr lang="en-US" altLang="ko-KR" sz="1200" dirty="0" err="1"/>
              <a:t>xgk</a:t>
            </a:r>
            <a:r>
              <a:rPr lang="en-US" altLang="ko-KR" sz="1200" dirty="0"/>
              <a:t> 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address </a:t>
            </a:r>
            <a:r>
              <a:rPr lang="ko-KR" altLang="en-US" sz="1200" dirty="0"/>
              <a:t>범위로 변환하는 규칙</a:t>
            </a:r>
            <a:endParaRPr lang="en-US" altLang="ko-KR" sz="1200" dirty="0"/>
          </a:p>
          <a:p>
            <a:r>
              <a:rPr lang="en-US" altLang="ko-KR" sz="1200" dirty="0"/>
              <a:t>  - </a:t>
            </a:r>
            <a:r>
              <a:rPr lang="en-US" altLang="ko-KR" sz="1200" dirty="0" err="1"/>
              <a:t>SourceRepr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옴론의</a:t>
            </a:r>
            <a:r>
              <a:rPr lang="ko-KR" altLang="en-US" sz="1200" dirty="0"/>
              <a:t> </a:t>
            </a:r>
            <a:r>
              <a:rPr lang="en-US" altLang="ko-KR" sz="1200" dirty="0"/>
              <a:t>address </a:t>
            </a:r>
            <a:r>
              <a:rPr lang="ko-KR" altLang="en-US" sz="1200" dirty="0"/>
              <a:t>를 표현하는 방식</a:t>
            </a:r>
            <a:r>
              <a:rPr lang="en-US" altLang="ko-KR" sz="1200" dirty="0"/>
              <a:t>.   </a:t>
            </a:r>
            <a:r>
              <a:rPr lang="ko-KR" altLang="en-US" sz="1200" dirty="0"/>
              <a:t>괄호를 이용하여 숫자의 그룹을 구분</a:t>
            </a:r>
            <a:endParaRPr lang="en-US" altLang="ko-KR" sz="1200" dirty="0"/>
          </a:p>
          <a:p>
            <a:r>
              <a:rPr lang="en-US" altLang="ko-KR" sz="1200" dirty="0"/>
              <a:t>  - </a:t>
            </a:r>
            <a:r>
              <a:rPr lang="en-US" altLang="ko-KR" sz="1200" dirty="0" err="1"/>
              <a:t>TargetRepr</a:t>
            </a:r>
            <a:r>
              <a:rPr lang="en-US" altLang="ko-KR" sz="1200" dirty="0"/>
              <a:t> : XGK </a:t>
            </a:r>
            <a:r>
              <a:rPr lang="ko-KR" altLang="en-US" sz="1200" dirty="0"/>
              <a:t>의 </a:t>
            </a:r>
            <a:r>
              <a:rPr lang="en-US" altLang="ko-KR" sz="1200" dirty="0"/>
              <a:t>address </a:t>
            </a:r>
            <a:r>
              <a:rPr lang="ko-KR" altLang="en-US" sz="1200" dirty="0"/>
              <a:t>표현 방식</a:t>
            </a:r>
            <a:r>
              <a:rPr lang="en-US" altLang="ko-KR" sz="1200" dirty="0"/>
              <a:t> .   </a:t>
            </a:r>
            <a:r>
              <a:rPr lang="ko-KR" altLang="en-US" sz="1200" dirty="0"/>
              <a:t>괄호를 이용하여 숫자의 그룹을 구분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좌측의 예는 </a:t>
            </a:r>
            <a:r>
              <a:rPr lang="ko-KR" altLang="en-US" sz="1200" dirty="0" err="1"/>
              <a:t>옴론의</a:t>
            </a:r>
            <a:r>
              <a:rPr lang="ko-KR" altLang="en-US" sz="1200" dirty="0"/>
              <a:t>  </a:t>
            </a:r>
            <a:r>
              <a:rPr lang="en-US" altLang="ko-KR" sz="1200" dirty="0"/>
              <a:t>“</a:t>
            </a:r>
            <a:r>
              <a:rPr lang="ko-KR" altLang="en-US" sz="1200" dirty="0"/>
              <a:t>숫자</a:t>
            </a:r>
            <a:r>
              <a:rPr lang="en-US" altLang="ko-KR" sz="1200" dirty="0"/>
              <a:t>.</a:t>
            </a:r>
            <a:r>
              <a:rPr lang="ko-KR" altLang="en-US" sz="1200" dirty="0"/>
              <a:t>숫자</a:t>
            </a:r>
            <a:r>
              <a:rPr lang="en-US" altLang="ko-KR" sz="1200" dirty="0"/>
              <a:t>” </a:t>
            </a:r>
            <a:r>
              <a:rPr lang="ko-KR" altLang="en-US" sz="1200" dirty="0"/>
              <a:t>로 표현되는 주소를 </a:t>
            </a:r>
            <a:r>
              <a:rPr lang="en-US" altLang="ko-KR" sz="1200" dirty="0" err="1"/>
              <a:t>xgk</a:t>
            </a:r>
            <a:r>
              <a:rPr lang="en-US" altLang="ko-KR" sz="1200" dirty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“P</a:t>
            </a:r>
            <a:r>
              <a:rPr lang="ko-KR" altLang="en-US" sz="1200" dirty="0"/>
              <a:t>숫자</a:t>
            </a:r>
            <a:r>
              <a:rPr lang="en-US" altLang="ko-KR" sz="1200" dirty="0"/>
              <a:t>.</a:t>
            </a:r>
            <a:r>
              <a:rPr lang="ko-KR" altLang="en-US" sz="1200" dirty="0"/>
              <a:t>숫자＂ 로 변환하는 규칙</a:t>
            </a:r>
            <a:endParaRPr lang="en-US" altLang="ko-KR" sz="1200" dirty="0"/>
          </a:p>
          <a:p>
            <a:r>
              <a:rPr lang="en-US" altLang="ko-KR" sz="1200" dirty="0"/>
              <a:t>  - Format</a:t>
            </a:r>
          </a:p>
          <a:p>
            <a:r>
              <a:rPr lang="en-US" altLang="ko-KR" sz="1200" dirty="0"/>
              <a:t>    * %d : </a:t>
            </a:r>
            <a:r>
              <a:rPr lang="ko-KR" altLang="en-US" sz="1200" dirty="0"/>
              <a:t>십진수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d</a:t>
            </a:r>
            <a:r>
              <a:rPr lang="en-US" altLang="ko-KR" sz="1200" dirty="0"/>
              <a:t>ecimal)</a:t>
            </a:r>
          </a:p>
          <a:p>
            <a:r>
              <a:rPr lang="en-US" altLang="ko-KR" sz="1200" dirty="0"/>
              <a:t>    * %x :  </a:t>
            </a:r>
            <a:r>
              <a:rPr lang="ko-KR" altLang="en-US" sz="1200" dirty="0"/>
              <a:t>십육진수</a:t>
            </a:r>
            <a:r>
              <a:rPr lang="en-US" altLang="ko-KR" sz="1200" dirty="0"/>
              <a:t>(he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r>
              <a:rPr lang="en-US" altLang="ko-KR" sz="1200" dirty="0"/>
              <a:t>a-decimal)</a:t>
            </a:r>
          </a:p>
          <a:p>
            <a:r>
              <a:rPr lang="en-US" altLang="ko-KR" sz="1200" dirty="0"/>
              <a:t>    * </a:t>
            </a:r>
            <a:r>
              <a:rPr lang="ko-KR" altLang="en-US" sz="1200" dirty="0"/>
              <a:t>변형 </a:t>
            </a:r>
            <a:r>
              <a:rPr lang="en-US" altLang="ko-KR" sz="1200" dirty="0"/>
              <a:t>: %2d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2</a:t>
            </a:r>
            <a:r>
              <a:rPr lang="ko-KR" altLang="en-US" sz="1200" dirty="0"/>
              <a:t>자리 십진수</a:t>
            </a:r>
            <a:r>
              <a:rPr lang="en-US" altLang="ko-KR" sz="1200" dirty="0"/>
              <a:t>.   %04d </a:t>
            </a:r>
            <a:r>
              <a:rPr lang="en-US" altLang="ko-KR" sz="1200" dirty="0">
                <a:sym typeface="Wingdings" panose="05000000000000000000" pitchFamily="2" charset="2"/>
              </a:rPr>
              <a:t> 4</a:t>
            </a:r>
            <a:r>
              <a:rPr lang="ko-KR" altLang="en-US" sz="1200" dirty="0">
                <a:sym typeface="Wingdings" panose="05000000000000000000" pitchFamily="2" charset="2"/>
              </a:rPr>
              <a:t>자리 십진수</a:t>
            </a:r>
            <a:r>
              <a:rPr lang="en-US" altLang="ko-KR" sz="1200" dirty="0">
                <a:sym typeface="Wingdings" panose="05000000000000000000" pitchFamily="2" charset="2"/>
              </a:rPr>
              <a:t>.  4</a:t>
            </a:r>
            <a:r>
              <a:rPr lang="ko-KR" altLang="en-US" sz="1200" dirty="0">
                <a:sym typeface="Wingdings" panose="05000000000000000000" pitchFamily="2" charset="2"/>
              </a:rPr>
              <a:t>자리가 안되면 앞에 </a:t>
            </a:r>
            <a:r>
              <a:rPr lang="en-US" altLang="ko-KR" sz="1200" dirty="0">
                <a:sym typeface="Wingdings" panose="05000000000000000000" pitchFamily="2" charset="2"/>
              </a:rPr>
              <a:t>0 </a:t>
            </a:r>
            <a:r>
              <a:rPr lang="ko-KR" altLang="en-US" sz="1200" dirty="0">
                <a:sym typeface="Wingdings" panose="05000000000000000000" pitchFamily="2" charset="2"/>
              </a:rPr>
              <a:t>채움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- </a:t>
            </a:r>
            <a:r>
              <a:rPr lang="en-US" altLang="ko-KR" sz="1200" dirty="0" err="1">
                <a:sym typeface="Wingdings" panose="05000000000000000000" pitchFamily="2" charset="2"/>
              </a:rPr>
              <a:t>SourceRepr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가 </a:t>
            </a:r>
            <a:r>
              <a:rPr lang="en-US" altLang="ko-KR" sz="1200" dirty="0">
                <a:sym typeface="Wingdings" panose="05000000000000000000" pitchFamily="2" charset="2"/>
              </a:rPr>
              <a:t>“(%d).(%2d)“ </a:t>
            </a:r>
            <a:r>
              <a:rPr lang="ko-KR" altLang="en-US" sz="1200" dirty="0">
                <a:sym typeface="Wingdings" panose="05000000000000000000" pitchFamily="2" charset="2"/>
              </a:rPr>
              <a:t>이므로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ym typeface="Wingdings" panose="05000000000000000000" pitchFamily="2" charset="2"/>
              </a:rPr>
              <a:t>옴론의</a:t>
            </a:r>
            <a:r>
              <a:rPr lang="ko-KR" altLang="en-US" sz="1200" dirty="0">
                <a:sym typeface="Wingdings" panose="05000000000000000000" pitchFamily="2" charset="2"/>
              </a:rPr>
              <a:t> 주소가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개의 숫자그룹으로 구성되며 이 숫자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그룹의 범위는 </a:t>
            </a:r>
            <a:r>
              <a:rPr lang="en-US" altLang="ko-KR" sz="1200" dirty="0" err="1">
                <a:sym typeface="Wingdings" panose="05000000000000000000" pitchFamily="2" charset="2"/>
              </a:rPr>
              <a:t>SourceArgsMinMax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에 표현되며 각각 </a:t>
            </a:r>
            <a:r>
              <a:rPr lang="en-US" altLang="ko-KR" sz="1200" dirty="0">
                <a:sym typeface="Wingdings" panose="05000000000000000000" pitchFamily="2" charset="2"/>
              </a:rPr>
              <a:t>0~6143, 0~15</a:t>
            </a:r>
            <a:r>
              <a:rPr lang="ko-KR" altLang="en-US" sz="1200" dirty="0" err="1">
                <a:sym typeface="Wingdings" panose="05000000000000000000" pitchFamily="2" charset="2"/>
              </a:rPr>
              <a:t>까지이다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* </a:t>
            </a:r>
            <a:r>
              <a:rPr lang="ko-KR" altLang="en-US" sz="1200" dirty="0">
                <a:sym typeface="Wingdings" panose="05000000000000000000" pitchFamily="2" charset="2"/>
              </a:rPr>
              <a:t>즉 </a:t>
            </a:r>
            <a:r>
              <a:rPr lang="en-US" altLang="ko-KR" sz="1200" dirty="0">
                <a:sym typeface="Wingdings" panose="05000000000000000000" pitchFamily="2" charset="2"/>
              </a:rPr>
              <a:t>0.0, 0.1, 0.2, …., 0.15,    1.0, 1.1, 1.2, …., 1.15,    2.0, 2.1, 2.2, …. 2.15, …,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…, 6143.0, 6143.1, 6143.2, …, 6143.15  </a:t>
            </a:r>
            <a:r>
              <a:rPr lang="ko-KR" altLang="en-US" sz="1200" dirty="0">
                <a:sym typeface="Wingdings" panose="05000000000000000000" pitchFamily="2" charset="2"/>
              </a:rPr>
              <a:t>까지의 </a:t>
            </a:r>
            <a:r>
              <a:rPr lang="ko-KR" altLang="en-US" sz="1200" dirty="0" err="1">
                <a:sym typeface="Wingdings" panose="05000000000000000000" pitchFamily="2" charset="2"/>
              </a:rPr>
              <a:t>옴론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address </a:t>
            </a:r>
            <a:r>
              <a:rPr lang="ko-KR" altLang="en-US" sz="1200" dirty="0">
                <a:sym typeface="Wingdings" panose="05000000000000000000" pitchFamily="2" charset="2"/>
              </a:rPr>
              <a:t>를 인식한다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- </a:t>
            </a:r>
            <a:r>
              <a:rPr lang="en-US" altLang="ko-KR" sz="1200" dirty="0" err="1">
                <a:sym typeface="Wingdings" panose="05000000000000000000" pitchFamily="2" charset="2"/>
              </a:rPr>
              <a:t>TargetRepr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가 </a:t>
            </a:r>
            <a:r>
              <a:rPr lang="en-US" altLang="ko-KR" sz="1200" dirty="0">
                <a:sym typeface="Wingdings" panose="05000000000000000000" pitchFamily="2" charset="2"/>
              </a:rPr>
              <a:t>“P(%04d)(%x)” </a:t>
            </a:r>
            <a:r>
              <a:rPr lang="ko-KR" altLang="en-US" sz="1200" dirty="0">
                <a:sym typeface="Wingdings" panose="05000000000000000000" pitchFamily="2" charset="2"/>
              </a:rPr>
              <a:t>이므로</a:t>
            </a:r>
            <a:r>
              <a:rPr lang="en-US" altLang="ko-KR" sz="1200" dirty="0">
                <a:sym typeface="Wingdings" panose="05000000000000000000" pitchFamily="2" charset="2"/>
              </a:rPr>
              <a:t> XGK </a:t>
            </a:r>
            <a:r>
              <a:rPr lang="ko-KR" altLang="en-US" sz="1200" dirty="0">
                <a:sym typeface="Wingdings" panose="05000000000000000000" pitchFamily="2" charset="2"/>
              </a:rPr>
              <a:t>로 표현하기 위해서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개의 숫자 그룹이 필요한데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첫번째 숫자는 </a:t>
            </a:r>
            <a:r>
              <a:rPr lang="en-US" altLang="ko-KR" sz="1200" dirty="0">
                <a:sym typeface="Wingdings" panose="05000000000000000000" pitchFamily="2" charset="2"/>
              </a:rPr>
              <a:t>“$0” </a:t>
            </a:r>
            <a:r>
              <a:rPr lang="ko-KR" altLang="en-US" sz="1200" dirty="0">
                <a:sym typeface="Wingdings" panose="05000000000000000000" pitchFamily="2" charset="2"/>
              </a:rPr>
              <a:t>이므로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871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D7BDE3-3B15-49A4-B1BB-82A271DC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3" y="1734383"/>
            <a:ext cx="3915763" cy="40306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D56888-6697-4173-8CF9-7CA3070C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규칙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CC3469-AD14-42B0-8EEA-4A85707CA346}"/>
              </a:ext>
            </a:extLst>
          </p:cNvPr>
          <p:cNvSpPr/>
          <p:nvPr/>
        </p:nvSpPr>
        <p:spPr>
          <a:xfrm>
            <a:off x="2063209" y="2256644"/>
            <a:ext cx="1233552" cy="519359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A7287-EB3F-44A9-A238-CB84316C045D}"/>
              </a:ext>
            </a:extLst>
          </p:cNvPr>
          <p:cNvSpPr/>
          <p:nvPr/>
        </p:nvSpPr>
        <p:spPr>
          <a:xfrm>
            <a:off x="3236620" y="5238197"/>
            <a:ext cx="433281" cy="26870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9FA98B18-255F-4202-A6AA-6344AB251F43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854598" y="3601390"/>
            <a:ext cx="2431568" cy="7807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2474F-4561-4A91-B7D3-62A174254C88}"/>
              </a:ext>
            </a:extLst>
          </p:cNvPr>
          <p:cNvSpPr/>
          <p:nvPr/>
        </p:nvSpPr>
        <p:spPr>
          <a:xfrm>
            <a:off x="2063209" y="3280884"/>
            <a:ext cx="1233552" cy="519359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0D0C69-AEF4-4AD9-BE6F-A884C1D408D4}"/>
              </a:ext>
            </a:extLst>
          </p:cNvPr>
          <p:cNvSpPr/>
          <p:nvPr/>
        </p:nvSpPr>
        <p:spPr>
          <a:xfrm>
            <a:off x="3809202" y="5238196"/>
            <a:ext cx="475767" cy="26870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19696B-ADAC-4E13-A824-84CD7F1949B9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rot="16200000" flipV="1">
            <a:off x="2823108" y="4014217"/>
            <a:ext cx="1697632" cy="750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557E00-D477-4303-A988-E5D8095AF4B4}"/>
              </a:ext>
            </a:extLst>
          </p:cNvPr>
          <p:cNvSpPr/>
          <p:nvPr/>
        </p:nvSpPr>
        <p:spPr>
          <a:xfrm>
            <a:off x="5084556" y="1940912"/>
            <a:ext cx="6664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좌측의 예는 </a:t>
            </a:r>
            <a:r>
              <a:rPr lang="ko-KR" altLang="en-US" sz="1200" dirty="0" err="1"/>
              <a:t>옴론의</a:t>
            </a:r>
            <a:r>
              <a:rPr lang="ko-KR" altLang="en-US" sz="1200" dirty="0"/>
              <a:t>  </a:t>
            </a:r>
            <a:r>
              <a:rPr lang="en-US" altLang="ko-KR" sz="1200" dirty="0"/>
              <a:t>“</a:t>
            </a:r>
            <a:r>
              <a:rPr lang="ko-KR" altLang="en-US" sz="1200" dirty="0"/>
              <a:t>숫자</a:t>
            </a:r>
            <a:r>
              <a:rPr lang="en-US" altLang="ko-KR" sz="1200" dirty="0"/>
              <a:t>.</a:t>
            </a:r>
            <a:r>
              <a:rPr lang="ko-KR" altLang="en-US" sz="1200" dirty="0"/>
              <a:t>숫자</a:t>
            </a:r>
            <a:r>
              <a:rPr lang="en-US" altLang="ko-KR" sz="1200" dirty="0"/>
              <a:t>” </a:t>
            </a:r>
            <a:r>
              <a:rPr lang="ko-KR" altLang="en-US" sz="1200" dirty="0"/>
              <a:t>로 표현되는 주소를 </a:t>
            </a:r>
            <a:r>
              <a:rPr lang="en-US" altLang="ko-KR" sz="1200" dirty="0" err="1"/>
              <a:t>xgk</a:t>
            </a:r>
            <a:r>
              <a:rPr lang="en-US" altLang="ko-KR" sz="1200" dirty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“P</a:t>
            </a:r>
            <a:r>
              <a:rPr lang="ko-KR" altLang="en-US" sz="1200" dirty="0"/>
              <a:t>숫자</a:t>
            </a:r>
            <a:r>
              <a:rPr lang="en-US" altLang="ko-KR" sz="1200" dirty="0"/>
              <a:t>.</a:t>
            </a:r>
            <a:r>
              <a:rPr lang="ko-KR" altLang="en-US" sz="1200" dirty="0"/>
              <a:t>숫자＂ 로 변환하는 규칙</a:t>
            </a:r>
            <a:endParaRPr lang="en-US" altLang="ko-KR" sz="1200" dirty="0"/>
          </a:p>
          <a:p>
            <a:r>
              <a:rPr lang="en-US" altLang="ko-KR" sz="1200" dirty="0"/>
              <a:t>  - Format</a:t>
            </a:r>
          </a:p>
          <a:p>
            <a:r>
              <a:rPr lang="en-US" altLang="ko-KR" sz="1200" dirty="0"/>
              <a:t>    * %d : </a:t>
            </a:r>
            <a:r>
              <a:rPr lang="ko-KR" altLang="en-US" sz="1200" dirty="0"/>
              <a:t>십진수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d</a:t>
            </a:r>
            <a:r>
              <a:rPr lang="en-US" altLang="ko-KR" sz="1200" dirty="0"/>
              <a:t>ecimal)</a:t>
            </a:r>
          </a:p>
          <a:p>
            <a:r>
              <a:rPr lang="en-US" altLang="ko-KR" sz="1200" dirty="0"/>
              <a:t>    * %x :  </a:t>
            </a:r>
            <a:r>
              <a:rPr lang="ko-KR" altLang="en-US" sz="1200" dirty="0"/>
              <a:t>십육진수</a:t>
            </a:r>
            <a:r>
              <a:rPr lang="en-US" altLang="ko-KR" sz="1200" dirty="0"/>
              <a:t>(he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r>
              <a:rPr lang="en-US" altLang="ko-KR" sz="1200" dirty="0"/>
              <a:t>a-decimal)</a:t>
            </a:r>
          </a:p>
          <a:p>
            <a:r>
              <a:rPr lang="en-US" altLang="ko-KR" sz="1200" dirty="0"/>
              <a:t>    * </a:t>
            </a:r>
            <a:r>
              <a:rPr lang="ko-KR" altLang="en-US" sz="1200" dirty="0"/>
              <a:t>변형 </a:t>
            </a:r>
            <a:r>
              <a:rPr lang="en-US" altLang="ko-KR" sz="1200" dirty="0"/>
              <a:t>: %2d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2</a:t>
            </a:r>
            <a:r>
              <a:rPr lang="ko-KR" altLang="en-US" sz="1200" dirty="0"/>
              <a:t>자리 십진수</a:t>
            </a:r>
            <a:r>
              <a:rPr lang="en-US" altLang="ko-KR" sz="1200" dirty="0"/>
              <a:t>.   %04d </a:t>
            </a:r>
            <a:r>
              <a:rPr lang="en-US" altLang="ko-KR" sz="1200" dirty="0">
                <a:sym typeface="Wingdings" panose="05000000000000000000" pitchFamily="2" charset="2"/>
              </a:rPr>
              <a:t> 4</a:t>
            </a:r>
            <a:r>
              <a:rPr lang="ko-KR" altLang="en-US" sz="1200" dirty="0">
                <a:sym typeface="Wingdings" panose="05000000000000000000" pitchFamily="2" charset="2"/>
              </a:rPr>
              <a:t>자리 십진수</a:t>
            </a:r>
            <a:r>
              <a:rPr lang="en-US" altLang="ko-KR" sz="1200" dirty="0">
                <a:sym typeface="Wingdings" panose="05000000000000000000" pitchFamily="2" charset="2"/>
              </a:rPr>
              <a:t>.  4</a:t>
            </a:r>
            <a:r>
              <a:rPr lang="ko-KR" altLang="en-US" sz="1200" dirty="0">
                <a:sym typeface="Wingdings" panose="05000000000000000000" pitchFamily="2" charset="2"/>
              </a:rPr>
              <a:t>자리가 안되면 앞에 </a:t>
            </a:r>
            <a:r>
              <a:rPr lang="en-US" altLang="ko-KR" sz="1200" dirty="0">
                <a:sym typeface="Wingdings" panose="05000000000000000000" pitchFamily="2" charset="2"/>
              </a:rPr>
              <a:t>0 </a:t>
            </a:r>
            <a:r>
              <a:rPr lang="ko-KR" altLang="en-US" sz="1200" dirty="0">
                <a:sym typeface="Wingdings" panose="05000000000000000000" pitchFamily="2" charset="2"/>
              </a:rPr>
              <a:t>채움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- </a:t>
            </a:r>
            <a:r>
              <a:rPr lang="en-US" altLang="ko-KR" sz="1200" dirty="0" err="1">
                <a:sym typeface="Wingdings" panose="05000000000000000000" pitchFamily="2" charset="2"/>
              </a:rPr>
              <a:t>SourceRepr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가 </a:t>
            </a:r>
            <a:r>
              <a:rPr lang="en-US" altLang="ko-KR" sz="1200" dirty="0">
                <a:sym typeface="Wingdings" panose="05000000000000000000" pitchFamily="2" charset="2"/>
              </a:rPr>
              <a:t>“(%d).(%2d)“ </a:t>
            </a:r>
            <a:r>
              <a:rPr lang="ko-KR" altLang="en-US" sz="1200" dirty="0">
                <a:sym typeface="Wingdings" panose="05000000000000000000" pitchFamily="2" charset="2"/>
              </a:rPr>
              <a:t>이므로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ym typeface="Wingdings" panose="05000000000000000000" pitchFamily="2" charset="2"/>
              </a:rPr>
              <a:t>옴론의</a:t>
            </a:r>
            <a:r>
              <a:rPr lang="ko-KR" altLang="en-US" sz="1200" dirty="0">
                <a:sym typeface="Wingdings" panose="05000000000000000000" pitchFamily="2" charset="2"/>
              </a:rPr>
              <a:t> 주소가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개의 숫자그룹으로 구성되며 이 숫자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그룹의 범위는 </a:t>
            </a:r>
            <a:r>
              <a:rPr lang="en-US" altLang="ko-KR" sz="1200" dirty="0" err="1">
                <a:sym typeface="Wingdings" panose="05000000000000000000" pitchFamily="2" charset="2"/>
              </a:rPr>
              <a:t>SourceArgsMinMax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에 표현되며 각각 </a:t>
            </a:r>
            <a:r>
              <a:rPr lang="en-US" altLang="ko-KR" sz="1200" dirty="0">
                <a:sym typeface="Wingdings" panose="05000000000000000000" pitchFamily="2" charset="2"/>
              </a:rPr>
              <a:t>0~6143, 0~15</a:t>
            </a:r>
            <a:r>
              <a:rPr lang="ko-KR" altLang="en-US" sz="1200" dirty="0" err="1">
                <a:sym typeface="Wingdings" panose="05000000000000000000" pitchFamily="2" charset="2"/>
              </a:rPr>
              <a:t>까지이다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* </a:t>
            </a:r>
            <a:r>
              <a:rPr lang="ko-KR" altLang="en-US" sz="1200" dirty="0">
                <a:sym typeface="Wingdings" panose="05000000000000000000" pitchFamily="2" charset="2"/>
              </a:rPr>
              <a:t>즉 </a:t>
            </a:r>
            <a:r>
              <a:rPr lang="en-US" altLang="ko-KR" sz="1200" dirty="0">
                <a:sym typeface="Wingdings" panose="05000000000000000000" pitchFamily="2" charset="2"/>
              </a:rPr>
              <a:t>0.0, 0.1, 0.2, …., 0.15,    1.0, 1.1, 1.2, …., 1.15,    2.0, 2.1, 2.2, …. 2.15, …,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…, 6143.0, 6143.1, 6143.2, …, 6143.15  </a:t>
            </a:r>
            <a:r>
              <a:rPr lang="ko-KR" altLang="en-US" sz="1200" dirty="0">
                <a:sym typeface="Wingdings" panose="05000000000000000000" pitchFamily="2" charset="2"/>
              </a:rPr>
              <a:t>까지의 </a:t>
            </a:r>
            <a:r>
              <a:rPr lang="ko-KR" altLang="en-US" sz="1200" dirty="0" err="1">
                <a:sym typeface="Wingdings" panose="05000000000000000000" pitchFamily="2" charset="2"/>
              </a:rPr>
              <a:t>옴론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address </a:t>
            </a:r>
            <a:r>
              <a:rPr lang="ko-KR" altLang="en-US" sz="1200" dirty="0">
                <a:sym typeface="Wingdings" panose="05000000000000000000" pitchFamily="2" charset="2"/>
              </a:rPr>
              <a:t>를 인식한다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53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BB11E66-703E-428C-845C-0BA78844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26" y="1734383"/>
            <a:ext cx="3915763" cy="40306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D7BDE3-3B15-49A4-B1BB-82A271DC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3" y="1734383"/>
            <a:ext cx="3915763" cy="40306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D56888-6697-4173-8CF9-7CA3070C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규칙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A7287-EB3F-44A9-A238-CB84316C045D}"/>
              </a:ext>
            </a:extLst>
          </p:cNvPr>
          <p:cNvSpPr/>
          <p:nvPr/>
        </p:nvSpPr>
        <p:spPr>
          <a:xfrm>
            <a:off x="3375921" y="5512154"/>
            <a:ext cx="597414" cy="23200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9FA98B18-255F-4202-A6AA-6344AB251F43}"/>
              </a:ext>
            </a:extLst>
          </p:cNvPr>
          <p:cNvCxnSpPr>
            <a:cxnSpLocks/>
            <a:stCxn id="7" idx="1"/>
            <a:endCxn id="15" idx="1"/>
          </p:cNvCxnSpPr>
          <p:nvPr/>
        </p:nvCxnSpPr>
        <p:spPr>
          <a:xfrm rot="10800000">
            <a:off x="1882845" y="4611817"/>
            <a:ext cx="1493076" cy="1016338"/>
          </a:xfrm>
          <a:prstGeom prst="curvedConnector3">
            <a:avLst>
              <a:gd name="adj1" fmla="val 11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5F1BF-F35E-4B4B-9362-77A88F8B29EC}"/>
              </a:ext>
            </a:extLst>
          </p:cNvPr>
          <p:cNvSpPr/>
          <p:nvPr/>
        </p:nvSpPr>
        <p:spPr>
          <a:xfrm>
            <a:off x="1882845" y="4495816"/>
            <a:ext cx="458511" cy="23200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83487-1B6C-4FAB-A9EC-460E8A602F99}"/>
              </a:ext>
            </a:extLst>
          </p:cNvPr>
          <p:cNvSpPr/>
          <p:nvPr/>
        </p:nvSpPr>
        <p:spPr>
          <a:xfrm>
            <a:off x="3268227" y="5243448"/>
            <a:ext cx="458511" cy="23200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807140D-3026-4FD4-B840-21AA12958E17}"/>
              </a:ext>
            </a:extLst>
          </p:cNvPr>
          <p:cNvCxnSpPr>
            <a:endCxn id="18" idx="0"/>
          </p:cNvCxnSpPr>
          <p:nvPr/>
        </p:nvCxnSpPr>
        <p:spPr>
          <a:xfrm>
            <a:off x="2341355" y="4621205"/>
            <a:ext cx="1156128" cy="6222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4709E3-9D83-4BAB-9315-071B461E6D78}"/>
              </a:ext>
            </a:extLst>
          </p:cNvPr>
          <p:cNvSpPr/>
          <p:nvPr/>
        </p:nvSpPr>
        <p:spPr>
          <a:xfrm>
            <a:off x="9499713" y="5512153"/>
            <a:ext cx="399453" cy="23200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3ADD43FB-15E2-41F6-A053-1E0D5FAE4507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5400000" flipH="1">
            <a:off x="8102443" y="4147157"/>
            <a:ext cx="860382" cy="2333612"/>
          </a:xfrm>
          <a:prstGeom prst="curvedConnector4">
            <a:avLst>
              <a:gd name="adj1" fmla="val -26570"/>
              <a:gd name="adj2" fmla="val 109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233CBC-9EF7-4CE8-9DE6-49E12C0E0F62}"/>
              </a:ext>
            </a:extLst>
          </p:cNvPr>
          <p:cNvSpPr/>
          <p:nvPr/>
        </p:nvSpPr>
        <p:spPr>
          <a:xfrm>
            <a:off x="7365828" y="4767771"/>
            <a:ext cx="458511" cy="23200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8F0F22-C52E-4486-92C2-AF6C283E7D91}"/>
              </a:ext>
            </a:extLst>
          </p:cNvPr>
          <p:cNvSpPr/>
          <p:nvPr/>
        </p:nvSpPr>
        <p:spPr>
          <a:xfrm>
            <a:off x="9273018" y="5258304"/>
            <a:ext cx="514752" cy="23200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C4BEA0B2-A693-4AF5-BCE7-612671E31C99}"/>
              </a:ext>
            </a:extLst>
          </p:cNvPr>
          <p:cNvCxnSpPr>
            <a:endCxn id="32" idx="0"/>
          </p:cNvCxnSpPr>
          <p:nvPr/>
        </p:nvCxnSpPr>
        <p:spPr>
          <a:xfrm>
            <a:off x="7824339" y="4883772"/>
            <a:ext cx="1706055" cy="3745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E3E4AC-8F5F-4726-A8AE-B777936B5094}"/>
              </a:ext>
            </a:extLst>
          </p:cNvPr>
          <p:cNvSpPr/>
          <p:nvPr/>
        </p:nvSpPr>
        <p:spPr>
          <a:xfrm>
            <a:off x="701661" y="5881075"/>
            <a:ext cx="4329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TargetRepr</a:t>
            </a:r>
            <a:r>
              <a:rPr lang="en-US" altLang="ko-KR" sz="1200" dirty="0"/>
              <a:t> </a:t>
            </a:r>
            <a:r>
              <a:rPr lang="ko-KR" altLang="en-US" sz="1200" dirty="0"/>
              <a:t>는 </a:t>
            </a:r>
            <a:r>
              <a:rPr lang="en-US" altLang="ko-KR" sz="1200" dirty="0"/>
              <a:t>P(4</a:t>
            </a:r>
            <a:r>
              <a:rPr lang="ko-KR" altLang="en-US" sz="1200" dirty="0"/>
              <a:t>자리숫자</a:t>
            </a:r>
            <a:r>
              <a:rPr lang="en-US" altLang="ko-KR" sz="1200" dirty="0"/>
              <a:t>)(16</a:t>
            </a:r>
            <a:r>
              <a:rPr lang="ko-KR" altLang="en-US" sz="1200" dirty="0"/>
              <a:t>진수</a:t>
            </a:r>
            <a:r>
              <a:rPr lang="en-US" altLang="ko-KR" sz="1200" dirty="0"/>
              <a:t>) </a:t>
            </a:r>
            <a:r>
              <a:rPr lang="ko-KR" altLang="en-US" sz="1200" dirty="0"/>
              <a:t>형태를 표현하고 있으며</a:t>
            </a:r>
            <a:endParaRPr lang="en-US" altLang="ko-KR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자리숫자 부분은 </a:t>
            </a:r>
            <a:r>
              <a:rPr lang="ko-KR" altLang="en-US" sz="1200" dirty="0" err="1"/>
              <a:t>옴론의</a:t>
            </a:r>
            <a:r>
              <a:rPr lang="ko-KR" altLang="en-US" sz="1200" dirty="0"/>
              <a:t> 숫자</a:t>
            </a:r>
            <a:r>
              <a:rPr lang="en-US" altLang="ko-KR" sz="1200" dirty="0"/>
              <a:t>.</a:t>
            </a:r>
            <a:r>
              <a:rPr lang="ko-KR" altLang="en-US" sz="1200" dirty="0"/>
              <a:t>숫자의 앞부분을 이용한다</a:t>
            </a:r>
            <a:r>
              <a:rPr lang="en-US" altLang="ko-KR" sz="1200" dirty="0"/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3CE69E-2CD0-4C46-BC7D-4278351BFAFA}"/>
              </a:ext>
            </a:extLst>
          </p:cNvPr>
          <p:cNvSpPr/>
          <p:nvPr/>
        </p:nvSpPr>
        <p:spPr>
          <a:xfrm>
            <a:off x="6032927" y="5857920"/>
            <a:ext cx="4329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TargetRepr</a:t>
            </a:r>
            <a:r>
              <a:rPr lang="en-US" altLang="ko-KR" sz="1200" dirty="0"/>
              <a:t> </a:t>
            </a:r>
            <a:r>
              <a:rPr lang="ko-KR" altLang="en-US" sz="1200" dirty="0"/>
              <a:t>는 </a:t>
            </a:r>
            <a:r>
              <a:rPr lang="en-US" altLang="ko-KR" sz="1200" dirty="0"/>
              <a:t>P(4</a:t>
            </a:r>
            <a:r>
              <a:rPr lang="ko-KR" altLang="en-US" sz="1200" dirty="0"/>
              <a:t>자리숫자</a:t>
            </a:r>
            <a:r>
              <a:rPr lang="en-US" altLang="ko-KR" sz="1200" dirty="0"/>
              <a:t>)(16</a:t>
            </a:r>
            <a:r>
              <a:rPr lang="ko-KR" altLang="en-US" sz="1200" dirty="0"/>
              <a:t>진수</a:t>
            </a:r>
            <a:r>
              <a:rPr lang="en-US" altLang="ko-KR" sz="1200" dirty="0"/>
              <a:t>) </a:t>
            </a:r>
            <a:r>
              <a:rPr lang="ko-KR" altLang="en-US" sz="1200" dirty="0"/>
              <a:t>형태를 표현하고 있으며</a:t>
            </a:r>
            <a:endParaRPr lang="en-US" altLang="ko-KR" sz="1200" dirty="0"/>
          </a:p>
          <a:p>
            <a:r>
              <a:rPr lang="en-US" altLang="ko-KR" sz="1200" dirty="0"/>
              <a:t>16</a:t>
            </a:r>
            <a:r>
              <a:rPr lang="ko-KR" altLang="en-US" sz="1200" dirty="0"/>
              <a:t>진수 부분은 </a:t>
            </a:r>
            <a:r>
              <a:rPr lang="ko-KR" altLang="en-US" sz="1200" dirty="0" err="1"/>
              <a:t>옴론의</a:t>
            </a:r>
            <a:r>
              <a:rPr lang="ko-KR" altLang="en-US" sz="1200" dirty="0"/>
              <a:t> 숫자</a:t>
            </a:r>
            <a:r>
              <a:rPr lang="en-US" altLang="ko-KR" sz="1200" dirty="0"/>
              <a:t>.</a:t>
            </a:r>
            <a:r>
              <a:rPr lang="ko-KR" altLang="en-US" sz="1200" dirty="0"/>
              <a:t>숫자의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표기된 뒷부분을 </a:t>
            </a:r>
            <a:r>
              <a:rPr lang="en-US" altLang="ko-KR" sz="1200" dirty="0"/>
              <a:t>16</a:t>
            </a:r>
            <a:r>
              <a:rPr lang="ko-KR" altLang="en-US" sz="1200" dirty="0"/>
              <a:t>진수로 이용한다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72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4C0A7-B06F-42BE-94E9-D2FD1C10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규칙 </a:t>
            </a:r>
            <a:r>
              <a:rPr lang="en-US" altLang="ko-KR" dirty="0"/>
              <a:t>– sample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B7AEC-70AD-43F4-AB2F-96ECDA5D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3" y="1734383"/>
            <a:ext cx="3915763" cy="4030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30B027-AE37-4E22-9D52-8899779C533F}"/>
              </a:ext>
            </a:extLst>
          </p:cNvPr>
          <p:cNvSpPr/>
          <p:nvPr/>
        </p:nvSpPr>
        <p:spPr>
          <a:xfrm>
            <a:off x="5084556" y="1940912"/>
            <a:ext cx="66641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00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0000</a:t>
            </a:r>
            <a:r>
              <a:rPr lang="en-US" altLang="ko-KR" sz="1200" dirty="0">
                <a:solidFill>
                  <a:srgbClr val="00B0F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01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0000</a:t>
            </a:r>
            <a:r>
              <a:rPr lang="en-US" altLang="ko-KR" sz="1200" dirty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10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0000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15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0000</a:t>
            </a:r>
            <a:r>
              <a:rPr lang="en-US" altLang="ko-KR" sz="1200" dirty="0">
                <a:solidFill>
                  <a:srgbClr val="00B0F0"/>
                </a:solidFill>
              </a:rPr>
              <a:t>F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00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0001</a:t>
            </a:r>
            <a:r>
              <a:rPr lang="en-US" altLang="ko-KR" sz="1200" dirty="0">
                <a:solidFill>
                  <a:srgbClr val="00B0F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01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0001</a:t>
            </a:r>
            <a:r>
              <a:rPr lang="en-US" altLang="ko-KR" sz="1200" dirty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10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0001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.</a:t>
            </a:r>
            <a:r>
              <a:rPr lang="en-US" altLang="ko-KR" sz="1200" dirty="0">
                <a:solidFill>
                  <a:srgbClr val="00B0F0"/>
                </a:solidFill>
              </a:rPr>
              <a:t>15</a:t>
            </a:r>
            <a:r>
              <a:rPr lang="en-US" altLang="ko-KR" sz="1200" dirty="0"/>
              <a:t> -&gt; P</a:t>
            </a:r>
            <a:r>
              <a:rPr lang="en-US" altLang="ko-KR" sz="1200" dirty="0">
                <a:solidFill>
                  <a:srgbClr val="FF0000"/>
                </a:solidFill>
              </a:rPr>
              <a:t>0001</a:t>
            </a:r>
            <a:r>
              <a:rPr lang="en-US" altLang="ko-KR" sz="1200" dirty="0">
                <a:solidFill>
                  <a:srgbClr val="00B0F0"/>
                </a:solidFill>
              </a:rPr>
              <a:t>F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.00 -&gt; </a:t>
            </a:r>
            <a:r>
              <a:rPr lang="en-US" altLang="ko-KR" sz="1200" dirty="0"/>
              <a:t>P</a:t>
            </a:r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.01 -&gt; </a:t>
            </a:r>
            <a:r>
              <a:rPr lang="en-US" altLang="ko-KR" sz="1200" dirty="0"/>
              <a:t>P</a:t>
            </a:r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.10 -&gt; </a:t>
            </a:r>
            <a:r>
              <a:rPr lang="en-US" altLang="ko-KR" sz="1200" dirty="0"/>
              <a:t>P</a:t>
            </a:r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A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.15 -&gt; </a:t>
            </a:r>
            <a:r>
              <a:rPr lang="en-US" altLang="ko-KR" sz="1200" dirty="0"/>
              <a:t>P</a:t>
            </a:r>
            <a:r>
              <a:rPr lang="en-US" altLang="ko-KR" sz="1200" dirty="0">
                <a:solidFill>
                  <a:srgbClr val="FF0000"/>
                </a:solidFill>
              </a:rPr>
              <a:t>6143</a:t>
            </a:r>
            <a:r>
              <a:rPr lang="en-US" altLang="ko-KR" sz="1200" dirty="0">
                <a:solidFill>
                  <a:srgbClr val="00B0F0"/>
                </a:solidFill>
              </a:rPr>
              <a:t>F</a:t>
            </a: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</a:endParaRPr>
          </a:p>
          <a:p>
            <a:endParaRPr lang="en-US" altLang="ko-KR" sz="1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51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1170</Words>
  <Application>Microsoft Office PowerPoint</Application>
  <PresentationFormat>와이드스크린</PresentationFormat>
  <Paragraphs>169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CXP to XG5000 변환기 사용자 매뉴얼</vt:lpstr>
      <vt:lpstr>개요</vt:lpstr>
      <vt:lpstr>메인 창</vt:lpstr>
      <vt:lpstr>설정 창</vt:lpstr>
      <vt:lpstr>변환용 설정 파일 - bin/config 폴더</vt:lpstr>
      <vt:lpstr>Address 변환 규칙 (AddressMappingRule)</vt:lpstr>
      <vt:lpstr>범위 규칙</vt:lpstr>
      <vt:lpstr>범위 규칙</vt:lpstr>
      <vt:lpstr>범위 규칙 – sample</vt:lpstr>
      <vt:lpstr>범위 규칙 – sample</vt:lpstr>
      <vt:lpstr>범위 규칙 – sample</vt:lpstr>
      <vt:lpstr>범위 규칙 – sample</vt:lpstr>
      <vt:lpstr>임시 메모리 할당 규칙 (TemporaryAddressAllocatorFile.json)</vt:lpstr>
      <vt:lpstr>임시 메모리 할당 규칙</vt:lpstr>
      <vt:lpstr>사용자 정의 명령어 (UserDefinedCommandMappingFile.json)</vt:lpstr>
      <vt:lpstr>사용자 정의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CXP to XG5000 변환기</dc:title>
  <dc:creator>곽 종근</dc:creator>
  <cp:lastModifiedBy>곽 종근</cp:lastModifiedBy>
  <cp:revision>30</cp:revision>
  <dcterms:created xsi:type="dcterms:W3CDTF">2019-12-23T05:38:44Z</dcterms:created>
  <dcterms:modified xsi:type="dcterms:W3CDTF">2019-12-23T08:18:08Z</dcterms:modified>
</cp:coreProperties>
</file>