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67" r:id="rId7"/>
    <p:sldId id="280" r:id="rId8"/>
    <p:sldId id="275" r:id="rId9"/>
    <p:sldId id="273" r:id="rId10"/>
    <p:sldId id="276" r:id="rId11"/>
    <p:sldId id="278" r:id="rId12"/>
    <p:sldId id="279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7A5FA-FD57-4E3F-BAD8-F646CCFEA17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82FF26-BB92-4995-8C60-2C984E8786E9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dirty="0"/>
            <a:t>역할</a:t>
          </a:r>
        </a:p>
      </dgm:t>
    </dgm:pt>
    <dgm:pt modelId="{559D4A7A-2773-4CA8-86A8-1DCAB5470F7E}" type="par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DC3CC726-657F-4A7F-AD89-B8989E329611}" type="sib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6798DA30-02B0-49CC-B623-E6FE64E2B381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그래픽</a:t>
          </a:r>
          <a:r>
            <a:rPr lang="en-US" altLang="ko-KR" sz="2100" b="1" dirty="0"/>
            <a:t>(</a:t>
          </a:r>
          <a:r>
            <a:rPr lang="ko-KR" altLang="en-US" sz="2100" b="1" dirty="0" err="1"/>
            <a:t>하승표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캐릭터</a:t>
          </a:r>
          <a:r>
            <a:rPr lang="en-US" altLang="ko-KR" sz="1500" dirty="0"/>
            <a:t>, </a:t>
          </a:r>
          <a:r>
            <a:rPr lang="ko-KR" altLang="en-US" sz="1500" dirty="0"/>
            <a:t>맵 모델링</a:t>
          </a:r>
          <a:endParaRPr lang="en-US" altLang="ko-KR" sz="1500" dirty="0"/>
        </a:p>
        <a:p>
          <a:pPr latinLnBrk="1"/>
          <a:r>
            <a:rPr lang="ko-KR" altLang="en-US" sz="1500" dirty="0"/>
            <a:t>캐릭터 애니메이션 제작</a:t>
          </a:r>
        </a:p>
      </dgm:t>
    </dgm:pt>
    <dgm:pt modelId="{C6CE10AC-51CE-4CAA-9A30-2E4A2ACB609B}" type="par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6E89EA6E-6001-4BAD-B89B-28ECEE8F9D9D}" type="sib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35777EFB-97C4-462F-BA66-73A6A8D0B78A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클라이언트</a:t>
          </a:r>
          <a:r>
            <a:rPr lang="en-US" altLang="ko-KR" sz="2100" b="1" dirty="0"/>
            <a:t>(</a:t>
          </a:r>
          <a:r>
            <a:rPr lang="ko-KR" altLang="en-US" sz="2100" b="1" dirty="0"/>
            <a:t>여도현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프레임워크 설계 및</a:t>
          </a:r>
          <a:r>
            <a:rPr lang="en-US" altLang="ko-KR" sz="1500" dirty="0"/>
            <a:t> </a:t>
          </a:r>
          <a:r>
            <a:rPr lang="ko-KR" altLang="en-US" sz="1500" dirty="0"/>
            <a:t>구현 </a:t>
          </a:r>
          <a:endParaRPr lang="en-US" altLang="ko-KR" sz="1500" dirty="0"/>
        </a:p>
        <a:p>
          <a:pPr latinLnBrk="1"/>
          <a:r>
            <a:rPr lang="ko-KR" altLang="en-US" sz="1500" dirty="0"/>
            <a:t>캐릭터 조작</a:t>
          </a:r>
          <a:r>
            <a:rPr lang="en-US" altLang="ko-KR" sz="1500" dirty="0"/>
            <a:t> </a:t>
          </a:r>
          <a:endParaRPr lang="ko-KR" altLang="en-US" sz="1500" dirty="0"/>
        </a:p>
      </dgm:t>
    </dgm:pt>
    <dgm:pt modelId="{FE574156-76B1-4EE0-980C-86CB37D06465}" type="par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6D7FD01B-F88B-4014-A7D6-5435E752BEB0}" type="sib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DB9350A2-4D97-41AB-93FB-98602E096C09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400" b="1" dirty="0"/>
            <a:t>서버</a:t>
          </a:r>
          <a:r>
            <a:rPr lang="en-US" altLang="ko-KR" sz="2400" b="1" dirty="0"/>
            <a:t>(</a:t>
          </a:r>
          <a:r>
            <a:rPr lang="ko-KR" altLang="en-US" sz="2400" b="1" dirty="0"/>
            <a:t>곽범식</a:t>
          </a:r>
          <a:r>
            <a:rPr lang="en-US" altLang="ko-KR" sz="2400" b="1" dirty="0"/>
            <a:t>)</a:t>
          </a:r>
        </a:p>
        <a:p>
          <a:pPr latinLnBrk="1"/>
          <a:r>
            <a:rPr lang="ko-KR" altLang="en-US" sz="1500" dirty="0"/>
            <a:t>게임 네트워크 및 서버 동기화</a:t>
          </a:r>
          <a:r>
            <a:rPr lang="en-US" altLang="ko-KR" sz="1500" dirty="0"/>
            <a:t> </a:t>
          </a:r>
        </a:p>
        <a:p>
          <a:pPr latinLnBrk="1"/>
          <a:r>
            <a:rPr lang="ko-KR" altLang="en-US" sz="1500" dirty="0"/>
            <a:t>충돌체크 구현</a:t>
          </a:r>
        </a:p>
      </dgm:t>
    </dgm:pt>
    <dgm:pt modelId="{DFEBC605-F47B-43ED-9001-932381705C71}" type="par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1C5C068A-FD6A-45C8-8FD3-D1E48C7B9A05}" type="sib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A80C4656-6141-4511-BF5D-9639D26855AB}" type="pres">
      <dgm:prSet presAssocID="{B337A5FA-FD57-4E3F-BAD8-F646CCFEA1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08CA5C-52DF-461F-A913-5FEC61B229E3}" type="pres">
      <dgm:prSet presAssocID="{2B82FF26-BB92-4995-8C60-2C984E8786E9}" presName="singleCycle" presStyleCnt="0"/>
      <dgm:spPr/>
    </dgm:pt>
    <dgm:pt modelId="{3D04F1EA-DB16-4C9B-804D-E37C0A3BCE96}" type="pres">
      <dgm:prSet presAssocID="{2B82FF26-BB92-4995-8C60-2C984E8786E9}" presName="singleCenter" presStyleLbl="node1" presStyleIdx="0" presStyleCnt="4" custScaleX="66667" custScaleY="45712" custLinFactNeighborY="-10537">
        <dgm:presLayoutVars>
          <dgm:chMax val="7"/>
          <dgm:chPref val="7"/>
        </dgm:presLayoutVars>
      </dgm:prSet>
      <dgm:spPr/>
    </dgm:pt>
    <dgm:pt modelId="{6CA1E815-5D48-4810-8927-DA8213C30FD5}" type="pres">
      <dgm:prSet presAssocID="{C6CE10AC-51CE-4CAA-9A30-2E4A2ACB609B}" presName="Name56" presStyleLbl="parChTrans1D2" presStyleIdx="0" presStyleCnt="3"/>
      <dgm:spPr/>
    </dgm:pt>
    <dgm:pt modelId="{E641A826-6A54-4FFA-A510-DFF7A7005E9C}" type="pres">
      <dgm:prSet presAssocID="{6798DA30-02B0-49CC-B623-E6FE64E2B381}" presName="text0" presStyleLbl="node1" presStyleIdx="1" presStyleCnt="4" custScaleX="338309" custScaleY="180063" custRadScaleRad="91322" custRadScaleInc="0">
        <dgm:presLayoutVars>
          <dgm:bulletEnabled val="1"/>
        </dgm:presLayoutVars>
      </dgm:prSet>
      <dgm:spPr/>
    </dgm:pt>
    <dgm:pt modelId="{FD9CEF62-53B9-4599-922B-838DCEB5F14F}" type="pres">
      <dgm:prSet presAssocID="{FE574156-76B1-4EE0-980C-86CB37D06465}" presName="Name56" presStyleLbl="parChTrans1D2" presStyleIdx="1" presStyleCnt="3"/>
      <dgm:spPr/>
    </dgm:pt>
    <dgm:pt modelId="{9820A808-11DF-4448-80DD-D37119D5538F}" type="pres">
      <dgm:prSet presAssocID="{35777EFB-97C4-462F-BA66-73A6A8D0B78A}" presName="text0" presStyleLbl="node1" presStyleIdx="2" presStyleCnt="4" custScaleX="338309" custScaleY="180063">
        <dgm:presLayoutVars>
          <dgm:bulletEnabled val="1"/>
        </dgm:presLayoutVars>
      </dgm:prSet>
      <dgm:spPr/>
    </dgm:pt>
    <dgm:pt modelId="{14D65C66-F61B-4538-BA54-F648DD3E98FE}" type="pres">
      <dgm:prSet presAssocID="{DFEBC605-F47B-43ED-9001-932381705C71}" presName="Name56" presStyleLbl="parChTrans1D2" presStyleIdx="2" presStyleCnt="3"/>
      <dgm:spPr/>
    </dgm:pt>
    <dgm:pt modelId="{99599349-8BEC-4D49-AA1E-099B6167FE26}" type="pres">
      <dgm:prSet presAssocID="{DB9350A2-4D97-41AB-93FB-98602E096C09}" presName="text0" presStyleLbl="node1" presStyleIdx="3" presStyleCnt="4" custScaleX="338309" custScaleY="180063">
        <dgm:presLayoutVars>
          <dgm:bulletEnabled val="1"/>
        </dgm:presLayoutVars>
      </dgm:prSet>
      <dgm:spPr/>
    </dgm:pt>
  </dgm:ptLst>
  <dgm:cxnLst>
    <dgm:cxn modelId="{BE74E709-4066-43DA-B81B-8D0D0118E8D6}" type="presOf" srcId="{C6CE10AC-51CE-4CAA-9A30-2E4A2ACB609B}" destId="{6CA1E815-5D48-4810-8927-DA8213C30FD5}" srcOrd="0" destOrd="0" presId="urn:microsoft.com/office/officeart/2008/layout/RadialCluster"/>
    <dgm:cxn modelId="{79E9DE36-3184-4DEE-8F10-88A97E5BA431}" type="presOf" srcId="{2B82FF26-BB92-4995-8C60-2C984E8786E9}" destId="{3D04F1EA-DB16-4C9B-804D-E37C0A3BCE96}" srcOrd="0" destOrd="0" presId="urn:microsoft.com/office/officeart/2008/layout/RadialCluster"/>
    <dgm:cxn modelId="{CAD7F272-5D0C-4790-81F9-BD928C98F2A6}" type="presOf" srcId="{6798DA30-02B0-49CC-B623-E6FE64E2B381}" destId="{E641A826-6A54-4FFA-A510-DFF7A7005E9C}" srcOrd="0" destOrd="0" presId="urn:microsoft.com/office/officeart/2008/layout/RadialCluster"/>
    <dgm:cxn modelId="{0AE86F73-1078-45F8-B165-33EE800792A8}" type="presOf" srcId="{B337A5FA-FD57-4E3F-BAD8-F646CCFEA174}" destId="{A80C4656-6141-4511-BF5D-9639D26855AB}" srcOrd="0" destOrd="0" presId="urn:microsoft.com/office/officeart/2008/layout/RadialCluster"/>
    <dgm:cxn modelId="{D56E6C58-39CE-421F-BF39-AF2E460F1538}" srcId="{2B82FF26-BB92-4995-8C60-2C984E8786E9}" destId="{35777EFB-97C4-462F-BA66-73A6A8D0B78A}" srcOrd="1" destOrd="0" parTransId="{FE574156-76B1-4EE0-980C-86CB37D06465}" sibTransId="{6D7FD01B-F88B-4014-A7D6-5435E752BEB0}"/>
    <dgm:cxn modelId="{7FF8385A-6B32-4242-A8FC-99DC39B1F6AA}" srcId="{2B82FF26-BB92-4995-8C60-2C984E8786E9}" destId="{6798DA30-02B0-49CC-B623-E6FE64E2B381}" srcOrd="0" destOrd="0" parTransId="{C6CE10AC-51CE-4CAA-9A30-2E4A2ACB609B}" sibTransId="{6E89EA6E-6001-4BAD-B89B-28ECEE8F9D9D}"/>
    <dgm:cxn modelId="{FA8979C2-D79F-4628-A7DF-E5E5D3343105}" srcId="{2B82FF26-BB92-4995-8C60-2C984E8786E9}" destId="{DB9350A2-4D97-41AB-93FB-98602E096C09}" srcOrd="2" destOrd="0" parTransId="{DFEBC605-F47B-43ED-9001-932381705C71}" sibTransId="{1C5C068A-FD6A-45C8-8FD3-D1E48C7B9A05}"/>
    <dgm:cxn modelId="{EA8DFFD6-8FA2-44C6-A17F-8518418BD19F}" type="presOf" srcId="{35777EFB-97C4-462F-BA66-73A6A8D0B78A}" destId="{9820A808-11DF-4448-80DD-D37119D5538F}" srcOrd="0" destOrd="0" presId="urn:microsoft.com/office/officeart/2008/layout/RadialCluster"/>
    <dgm:cxn modelId="{03FC0EE2-7C98-40E0-BEE2-8F808EECA964}" type="presOf" srcId="{DFEBC605-F47B-43ED-9001-932381705C71}" destId="{14D65C66-F61B-4538-BA54-F648DD3E98FE}" srcOrd="0" destOrd="0" presId="urn:microsoft.com/office/officeart/2008/layout/RadialCluster"/>
    <dgm:cxn modelId="{FE9FDEE5-53F5-4A71-8E8E-B093654DFB9E}" srcId="{B337A5FA-FD57-4E3F-BAD8-F646CCFEA174}" destId="{2B82FF26-BB92-4995-8C60-2C984E8786E9}" srcOrd="0" destOrd="0" parTransId="{559D4A7A-2773-4CA8-86A8-1DCAB5470F7E}" sibTransId="{DC3CC726-657F-4A7F-AD89-B8989E329611}"/>
    <dgm:cxn modelId="{0037D5EB-8954-44D6-8B0A-DC2264EBD91A}" type="presOf" srcId="{DB9350A2-4D97-41AB-93FB-98602E096C09}" destId="{99599349-8BEC-4D49-AA1E-099B6167FE26}" srcOrd="0" destOrd="0" presId="urn:microsoft.com/office/officeart/2008/layout/RadialCluster"/>
    <dgm:cxn modelId="{23D138F8-C384-43FE-9380-7E8BC6D03C99}" type="presOf" srcId="{FE574156-76B1-4EE0-980C-86CB37D06465}" destId="{FD9CEF62-53B9-4599-922B-838DCEB5F14F}" srcOrd="0" destOrd="0" presId="urn:microsoft.com/office/officeart/2008/layout/RadialCluster"/>
    <dgm:cxn modelId="{54562422-49C9-4A05-A53A-A59B91764BC0}" type="presParOf" srcId="{A80C4656-6141-4511-BF5D-9639D26855AB}" destId="{C808CA5C-52DF-461F-A913-5FEC61B229E3}" srcOrd="0" destOrd="0" presId="urn:microsoft.com/office/officeart/2008/layout/RadialCluster"/>
    <dgm:cxn modelId="{D4EF8A8D-E5A3-4E1A-91E9-DC9C25B44392}" type="presParOf" srcId="{C808CA5C-52DF-461F-A913-5FEC61B229E3}" destId="{3D04F1EA-DB16-4C9B-804D-E37C0A3BCE96}" srcOrd="0" destOrd="0" presId="urn:microsoft.com/office/officeart/2008/layout/RadialCluster"/>
    <dgm:cxn modelId="{7D4C8F3A-2F7C-4F37-A9AC-821DAEEA14E2}" type="presParOf" srcId="{C808CA5C-52DF-461F-A913-5FEC61B229E3}" destId="{6CA1E815-5D48-4810-8927-DA8213C30FD5}" srcOrd="1" destOrd="0" presId="urn:microsoft.com/office/officeart/2008/layout/RadialCluster"/>
    <dgm:cxn modelId="{B20E79A6-A033-43F5-94CE-0694E92EC4F7}" type="presParOf" srcId="{C808CA5C-52DF-461F-A913-5FEC61B229E3}" destId="{E641A826-6A54-4FFA-A510-DFF7A7005E9C}" srcOrd="2" destOrd="0" presId="urn:microsoft.com/office/officeart/2008/layout/RadialCluster"/>
    <dgm:cxn modelId="{0B9988F4-A51A-4D46-BC33-15662B6C6F1C}" type="presParOf" srcId="{C808CA5C-52DF-461F-A913-5FEC61B229E3}" destId="{FD9CEF62-53B9-4599-922B-838DCEB5F14F}" srcOrd="3" destOrd="0" presId="urn:microsoft.com/office/officeart/2008/layout/RadialCluster"/>
    <dgm:cxn modelId="{EABEB203-D9F5-4821-BFFE-94DAF1C5BAD4}" type="presParOf" srcId="{C808CA5C-52DF-461F-A913-5FEC61B229E3}" destId="{9820A808-11DF-4448-80DD-D37119D5538F}" srcOrd="4" destOrd="0" presId="urn:microsoft.com/office/officeart/2008/layout/RadialCluster"/>
    <dgm:cxn modelId="{F5E5B5B9-1438-4887-B4B2-88A166E371F3}" type="presParOf" srcId="{C808CA5C-52DF-461F-A913-5FEC61B229E3}" destId="{14D65C66-F61B-4538-BA54-F648DD3E98FE}" srcOrd="5" destOrd="0" presId="urn:microsoft.com/office/officeart/2008/layout/RadialCluster"/>
    <dgm:cxn modelId="{52F93571-3DD8-41D8-B8CA-17EFADA19556}" type="presParOf" srcId="{C808CA5C-52DF-461F-A913-5FEC61B229E3}" destId="{99599349-8BEC-4D49-AA1E-099B6167FE2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F1EA-DB16-4C9B-804D-E37C0A3BCE96}">
      <dsp:nvSpPr>
        <dsp:cNvPr id="0" name=""/>
        <dsp:cNvSpPr/>
      </dsp:nvSpPr>
      <dsp:spPr>
        <a:xfrm>
          <a:off x="3240357" y="2427723"/>
          <a:ext cx="1080125" cy="7406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역할</a:t>
          </a:r>
        </a:p>
      </dsp:txBody>
      <dsp:txXfrm>
        <a:off x="3276511" y="2463877"/>
        <a:ext cx="1007817" cy="668308"/>
      </dsp:txXfrm>
    </dsp:sp>
    <dsp:sp modelId="{6CA1E815-5D48-4810-8927-DA8213C30FD5}">
      <dsp:nvSpPr>
        <dsp:cNvPr id="0" name=""/>
        <dsp:cNvSpPr/>
      </dsp:nvSpPr>
      <dsp:spPr>
        <a:xfrm rot="16200000">
          <a:off x="3579873" y="2227177"/>
          <a:ext cx="401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0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A826-6A54-4FFA-A510-DFF7A7005E9C}">
      <dsp:nvSpPr>
        <dsp:cNvPr id="0" name=""/>
        <dsp:cNvSpPr/>
      </dsp:nvSpPr>
      <dsp:spPr>
        <a:xfrm>
          <a:off x="1944213" y="72010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그래픽</a:t>
          </a:r>
          <a:r>
            <a:rPr lang="en-US" altLang="ko-KR" sz="2100" b="1" kern="1200" dirty="0"/>
            <a:t>(</a:t>
          </a:r>
          <a:r>
            <a:rPr lang="ko-KR" altLang="en-US" sz="2100" b="1" kern="1200" dirty="0" err="1"/>
            <a:t>하승표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맵 모델링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애니메이션 제작</a:t>
          </a:r>
        </a:p>
      </dsp:txBody>
      <dsp:txXfrm>
        <a:off x="2039630" y="167427"/>
        <a:ext cx="3481579" cy="1763786"/>
      </dsp:txXfrm>
    </dsp:sp>
    <dsp:sp modelId="{FD9CEF62-53B9-4599-922B-838DCEB5F14F}">
      <dsp:nvSpPr>
        <dsp:cNvPr id="0" name=""/>
        <dsp:cNvSpPr/>
      </dsp:nvSpPr>
      <dsp:spPr>
        <a:xfrm rot="2362527">
          <a:off x="4156198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0A808-11DF-4448-80DD-D37119D5538F}">
      <dsp:nvSpPr>
        <dsp:cNvPr id="0" name=""/>
        <dsp:cNvSpPr/>
      </dsp:nvSpPr>
      <dsp:spPr>
        <a:xfrm>
          <a:off x="4100043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클라이언트</a:t>
          </a:r>
          <a:r>
            <a:rPr lang="en-US" altLang="ko-KR" sz="2100" b="1" kern="1200" dirty="0"/>
            <a:t>(</a:t>
          </a:r>
          <a:r>
            <a:rPr lang="ko-KR" altLang="en-US" sz="2100" b="1" kern="1200" dirty="0"/>
            <a:t>여도현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프레임워크 설계 및</a:t>
          </a:r>
          <a:r>
            <a:rPr lang="en-US" altLang="ko-KR" sz="1500" kern="1200" dirty="0"/>
            <a:t> </a:t>
          </a:r>
          <a:r>
            <a:rPr lang="ko-KR" altLang="en-US" sz="1500" kern="1200" dirty="0"/>
            <a:t>구현 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조작</a:t>
          </a:r>
          <a:r>
            <a:rPr lang="en-US" altLang="ko-KR" sz="1500" kern="1200" dirty="0"/>
            <a:t> </a:t>
          </a:r>
          <a:endParaRPr lang="ko-KR" altLang="en-US" sz="1500" kern="1200" dirty="0"/>
        </a:p>
      </dsp:txBody>
      <dsp:txXfrm>
        <a:off x="4195460" y="3685410"/>
        <a:ext cx="3481579" cy="1763786"/>
      </dsp:txXfrm>
    </dsp:sp>
    <dsp:sp modelId="{14D65C66-F61B-4538-BA54-F648DD3E98FE}">
      <dsp:nvSpPr>
        <dsp:cNvPr id="0" name=""/>
        <dsp:cNvSpPr/>
      </dsp:nvSpPr>
      <dsp:spPr>
        <a:xfrm rot="8437473">
          <a:off x="2739990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99349-8BEC-4D49-AA1E-099B6167FE26}">
      <dsp:nvSpPr>
        <dsp:cNvPr id="0" name=""/>
        <dsp:cNvSpPr/>
      </dsp:nvSpPr>
      <dsp:spPr>
        <a:xfrm>
          <a:off x="-211617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서버</a:t>
          </a:r>
          <a:r>
            <a:rPr lang="en-US" altLang="ko-KR" sz="2400" b="1" kern="1200" dirty="0"/>
            <a:t>(</a:t>
          </a:r>
          <a:r>
            <a:rPr lang="ko-KR" altLang="en-US" sz="2400" b="1" kern="1200" dirty="0"/>
            <a:t>곽범식</a:t>
          </a:r>
          <a:r>
            <a:rPr lang="en-US" altLang="ko-KR" sz="2400" b="1" kern="1200" dirty="0"/>
            <a:t>)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 네트워크 및 서버 동기화</a:t>
          </a:r>
          <a:r>
            <a:rPr lang="en-US" altLang="ko-KR" sz="1500" kern="1200" dirty="0"/>
            <a:t> 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충돌체크 구현</a:t>
          </a:r>
        </a:p>
      </dsp:txBody>
      <dsp:txXfrm>
        <a:off x="-116200" y="3685410"/>
        <a:ext cx="3481579" cy="176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99E2-7AE6-49A4-842C-84E4EEB9EB84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99BE-FEA2-4D93-A465-FE0B8788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99BE-FEA2-4D93-A465-FE0B8788BD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1" y="2792251"/>
            <a:ext cx="3937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NIGHTMARE</a:t>
            </a:r>
            <a:endParaRPr lang="ko-KR" altLang="en-US" sz="4400" b="1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488057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2010181042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하승표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2013182003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곽범식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2014182025 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여도현</a:t>
            </a: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 및 중점 연구분야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C5C86-19BF-472C-B08E-AB2C6F0E9326}"/>
              </a:ext>
            </a:extLst>
          </p:cNvPr>
          <p:cNvSpPr/>
          <p:nvPr/>
        </p:nvSpPr>
        <p:spPr>
          <a:xfrm>
            <a:off x="395536" y="1052736"/>
            <a:ext cx="8208912" cy="497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클라이언트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키보드 입력을 통한 캐릭터 이동 및 애니메이션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마우스 입력을 통한 공격 및 카메라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캐릭터 회전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승리 조건이 만족되었을 시 다음 스테이지 진행 여부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게임의 시작전에는 플레이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옵션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설정 등을 구성하며 게임 플레이시 플레이어의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HP,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미니 맵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등을 표시하고 인벤토리 안에 존재하는 아이템에 마우스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 커서를 가져가면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설명 표시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 멀티 플레이를 위하여 서버를 구성한다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IOCP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이용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멀티 플레이를 가능하게 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유저 간 충돌체크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맵 배치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더미 클라이언트를 붙여서 서버 부하 테스트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메인 캐릭터 및 몬스터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아이템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각 스테이지의 건물 및 맵 구성 환경을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애니메이션 동작을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6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CE4DFA1-FE96-4969-B3C8-EE7EB27CD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15790"/>
              </p:ext>
            </p:extLst>
          </p:nvPr>
        </p:nvGraphicFramePr>
        <p:xfrm>
          <a:off x="827584" y="836712"/>
          <a:ext cx="756084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8773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FA2EE88-8F30-4A44-B0A1-B1B49E1CE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65802"/>
              </p:ext>
            </p:extLst>
          </p:nvPr>
        </p:nvGraphicFramePr>
        <p:xfrm>
          <a:off x="395536" y="1196752"/>
          <a:ext cx="8280919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31">
                  <a:extLst>
                    <a:ext uri="{9D8B030D-6E8A-4147-A177-3AD203B41FA5}">
                      <a16:colId xmlns:a16="http://schemas.microsoft.com/office/drawing/2014/main" val="3986361981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678580117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141701844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015731759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237163011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243980646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32005355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414437509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0658454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2427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 프레임워크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9" grid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테스트 및 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버그 수정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871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네트워크 프레임워크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0026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A.I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및 캐릭터 조작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318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캐릭터 아이템 모델링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556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맵 모델링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0996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충돌처리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508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109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서버 동기화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179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UI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33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E8D1BE-BB30-4C1B-A475-527CA9244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98519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78671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5094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094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하승표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곽범식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여도현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4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80914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767280"/>
            <a:ext cx="4784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708"/>
            <a:ext cx="341987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31" y="116632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1753652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232971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게임소개 및 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1275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개발환경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07904" y="175365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3848" y="2329716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2905780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E1336-C6A4-4981-B604-59728B82A293}"/>
              </a:ext>
            </a:extLst>
          </p:cNvPr>
          <p:cNvSpPr txBox="1"/>
          <p:nvPr/>
        </p:nvSpPr>
        <p:spPr>
          <a:xfrm>
            <a:off x="2285211" y="3481844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408AD0-1287-4B63-850F-CB4D631B9E14}"/>
              </a:ext>
            </a:extLst>
          </p:cNvPr>
          <p:cNvCxnSpPr/>
          <p:nvPr/>
        </p:nvCxnSpPr>
        <p:spPr>
          <a:xfrm>
            <a:off x="2195736" y="3481844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86966-5D9A-4B0E-A265-831A5A98B590}"/>
              </a:ext>
            </a:extLst>
          </p:cNvPr>
          <p:cNvSpPr txBox="1"/>
          <p:nvPr/>
        </p:nvSpPr>
        <p:spPr>
          <a:xfrm>
            <a:off x="1782123" y="4057908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8009A2-CD09-4378-8DC7-720265B0D811}"/>
              </a:ext>
            </a:extLst>
          </p:cNvPr>
          <p:cNvCxnSpPr/>
          <p:nvPr/>
        </p:nvCxnSpPr>
        <p:spPr>
          <a:xfrm>
            <a:off x="1691680" y="4057908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3011A2-1912-4DD2-9F46-34F57D496DE7}"/>
              </a:ext>
            </a:extLst>
          </p:cNvPr>
          <p:cNvCxnSpPr/>
          <p:nvPr/>
        </p:nvCxnSpPr>
        <p:spPr>
          <a:xfrm>
            <a:off x="1187624" y="463397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DF5288-3731-42B5-9E13-C3D40ED82AAD}"/>
              </a:ext>
            </a:extLst>
          </p:cNvPr>
          <p:cNvSpPr txBox="1"/>
          <p:nvPr/>
        </p:nvSpPr>
        <p:spPr>
          <a:xfrm>
            <a:off x="1331640" y="463397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6876161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solidFill>
                <a:schemeClr val="bg1"/>
              </a:solidFill>
            </a:endParaRPr>
          </a:p>
          <a:p>
            <a:pPr algn="l"/>
            <a:r>
              <a:rPr lang="ko-KR" altLang="en-US" sz="2800" b="1" i="1" dirty="0">
                <a:solidFill>
                  <a:schemeClr val="bg1"/>
                </a:solidFill>
              </a:rPr>
              <a:t>게임개발 능력 향상과 팀 프로젝트를 경험</a:t>
            </a:r>
            <a:r>
              <a:rPr lang="en-US" altLang="ko-KR" sz="2800" b="1" i="1" dirty="0">
                <a:solidFill>
                  <a:schemeClr val="bg1"/>
                </a:solidFill>
              </a:rPr>
              <a:t>,</a:t>
            </a:r>
            <a:r>
              <a:rPr lang="ko-KR" altLang="en-US" sz="2800" b="1" i="1" dirty="0">
                <a:solidFill>
                  <a:schemeClr val="bg1"/>
                </a:solidFill>
              </a:rPr>
              <a:t> 졸업에서 나아가 개인 역량을 증진 시킨다</a:t>
            </a:r>
            <a:r>
              <a:rPr lang="en-US" altLang="ko-KR" sz="2800" b="1" i="1" dirty="0">
                <a:solidFill>
                  <a:schemeClr val="bg1"/>
                </a:solidFill>
              </a:rPr>
              <a:t>.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클라이언트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Unity3D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서버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IOCP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그래픽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3D MAX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57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20544"/>
            <a:ext cx="9180512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5EA46-8528-43B8-A248-2F4DBE8A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4896544" cy="381642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3933056"/>
            <a:ext cx="7311887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타이틀</a:t>
            </a:r>
            <a:r>
              <a:rPr lang="en-US" altLang="ko-KR" sz="2000" dirty="0">
                <a:solidFill>
                  <a:schemeClr val="bg1"/>
                </a:solidFill>
              </a:rPr>
              <a:t>		Nightmare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장르</a:t>
            </a:r>
            <a:r>
              <a:rPr lang="en-US" altLang="ko-KR" sz="2000" dirty="0">
                <a:solidFill>
                  <a:schemeClr val="bg1"/>
                </a:solidFill>
              </a:rPr>
              <a:t>		</a:t>
            </a:r>
            <a:r>
              <a:rPr lang="ko-KR" altLang="en-US" sz="2000" dirty="0">
                <a:solidFill>
                  <a:schemeClr val="bg1"/>
                </a:solidFill>
              </a:rPr>
              <a:t>퍼즐 </a:t>
            </a:r>
            <a:r>
              <a:rPr lang="ko-KR" altLang="en-US" sz="2000" dirty="0" err="1">
                <a:solidFill>
                  <a:schemeClr val="bg1"/>
                </a:solidFill>
              </a:rPr>
              <a:t>어드벤쳐</a:t>
            </a:r>
            <a:r>
              <a:rPr lang="ko-KR" altLang="en-US" sz="2000" dirty="0">
                <a:solidFill>
                  <a:schemeClr val="bg1"/>
                </a:solidFill>
              </a:rPr>
              <a:t> 게임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플랫폼</a:t>
            </a:r>
            <a:r>
              <a:rPr lang="en-US" altLang="ko-KR" sz="2000" dirty="0">
                <a:solidFill>
                  <a:schemeClr val="bg1"/>
                </a:solidFill>
              </a:rPr>
              <a:t>		PC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개발환경</a:t>
            </a:r>
            <a:r>
              <a:rPr lang="en-US" altLang="ko-KR" sz="2000" dirty="0">
                <a:solidFill>
                  <a:schemeClr val="bg1"/>
                </a:solidFill>
              </a:rPr>
              <a:t>	Unity 3D / Visual Studio / 3D MAX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314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i="1" dirty="0">
                <a:solidFill>
                  <a:schemeClr val="bg1"/>
                </a:solidFill>
              </a:rPr>
              <a:t>&lt;</a:t>
            </a:r>
            <a:r>
              <a:rPr lang="ko-KR" altLang="en-US" b="1" i="1" dirty="0">
                <a:solidFill>
                  <a:schemeClr val="bg1"/>
                </a:solidFill>
              </a:rPr>
              <a:t>시놉시스</a:t>
            </a:r>
            <a:r>
              <a:rPr lang="en-US" altLang="ko-KR" b="1" i="1" dirty="0">
                <a:solidFill>
                  <a:schemeClr val="bg1"/>
                </a:solidFill>
              </a:rPr>
              <a:t>&gt;</a:t>
            </a: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크리스는 수면제를 복용하지 않으면 잠을 들 수가 없다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잦은 복용으로 수면제의 효과가 없어지자 의사에게 새로 개발중인 약을 받아왔다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하지만 부작용으로 약을 복용할 경우 악몽을 꾸게 되는데 꿈 속에서의 상황을 벗어나지 못하면 잠에서 깨어날 수 없다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476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ko-KR" sz="2000" dirty="0">
                <a:solidFill>
                  <a:schemeClr val="bg1"/>
                </a:solidFill>
              </a:rPr>
              <a:t>인칭으로 플레이하며 플레이어는 도구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ko-KR" sz="2000" dirty="0">
                <a:solidFill>
                  <a:schemeClr val="bg1"/>
                </a:solidFill>
              </a:rPr>
              <a:t>무기 등을 활용할 수 있고 몬스터를 제거할 수 있으며 게임 컨셉의 악몽이라는 공간 속에서 탈출 조건을 만족시켜서 탈출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플레이 화면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61AA6-5CAE-4A83-B4AB-FBC99032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9"/>
            <a:ext cx="4680520" cy="3096344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C77CC29-4F5E-4EAA-ABBD-2447E38AD041}"/>
              </a:ext>
            </a:extLst>
          </p:cNvPr>
          <p:cNvSpPr/>
          <p:nvPr/>
        </p:nvSpPr>
        <p:spPr>
          <a:xfrm>
            <a:off x="323528" y="2204864"/>
            <a:ext cx="1401418" cy="184868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HP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7F742CA2-A982-4739-A9C4-DF30A09B9101}"/>
              </a:ext>
            </a:extLst>
          </p:cNvPr>
          <p:cNvSpPr/>
          <p:nvPr/>
        </p:nvSpPr>
        <p:spPr>
          <a:xfrm>
            <a:off x="2195736" y="2204864"/>
            <a:ext cx="781216" cy="1729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TIME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19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b="1" dirty="0"/>
              <a:t>튜토리얼</a:t>
            </a:r>
            <a:r>
              <a:rPr lang="en-US" altLang="ko-KR" sz="1400" b="1" dirty="0"/>
              <a:t>1&gt;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배경은 동굴</a:t>
            </a:r>
            <a:r>
              <a:rPr lang="en-US" altLang="ko-KR" sz="1400" dirty="0"/>
              <a:t>, </a:t>
            </a:r>
            <a:r>
              <a:rPr lang="ko-KR" altLang="ko-KR" sz="1400" dirty="0"/>
              <a:t>플레이어의 조작법 및 간단한 소개를 위한 스테이지이다</a:t>
            </a:r>
            <a:r>
              <a:rPr lang="en-US" altLang="ko-KR" sz="1400" dirty="0"/>
              <a:t>. </a:t>
            </a:r>
            <a:r>
              <a:rPr lang="ko-KR" altLang="ko-KR" sz="1400" dirty="0"/>
              <a:t>동굴의 끝에 도달하면 다음 단</a:t>
            </a:r>
            <a:r>
              <a:rPr lang="en-US" altLang="ko-KR" sz="1400" dirty="0"/>
              <a:t>	</a:t>
            </a:r>
            <a:r>
              <a:rPr lang="ko-KR" altLang="ko-KR" sz="1400" dirty="0"/>
              <a:t>계로 넘어간다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b="1" dirty="0"/>
              <a:t>튜토리얼</a:t>
            </a:r>
            <a:r>
              <a:rPr lang="en-US" altLang="ko-KR" sz="1400" b="1" dirty="0"/>
              <a:t>2&gt;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배경은 동굴 밖에 있는 산속</a:t>
            </a:r>
            <a:r>
              <a:rPr lang="en-US" altLang="ko-KR" sz="1400" dirty="0"/>
              <a:t>, </a:t>
            </a:r>
            <a:r>
              <a:rPr lang="ko-KR" altLang="ko-KR" sz="1400" dirty="0"/>
              <a:t>산 아래에 있는 마을로 내려가야 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입구가 막혀 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맵에</a:t>
            </a:r>
            <a:r>
              <a:rPr lang="ko-KR" altLang="ko-KR" sz="1400" dirty="0"/>
              <a:t> 흩어져 </a:t>
            </a:r>
            <a:r>
              <a:rPr lang="en-US" altLang="ko-KR" sz="1400" dirty="0"/>
              <a:t>	</a:t>
            </a:r>
            <a:r>
              <a:rPr lang="ko-KR" altLang="ko-KR" sz="1400" dirty="0"/>
              <a:t>있는 단서를 찾아서 특정 행동을 취하면 다음 단계로 넘어간다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1&gt;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내부는 박물관 총</a:t>
            </a:r>
            <a:r>
              <a:rPr lang="en-US" altLang="ko-KR" sz="1400" dirty="0"/>
              <a:t> 3</a:t>
            </a:r>
            <a:r>
              <a:rPr lang="ko-KR" altLang="ko-KR" sz="1400" dirty="0"/>
              <a:t>층으로 구성되어 있음</a:t>
            </a:r>
            <a:r>
              <a:rPr lang="en-US" altLang="ko-KR" sz="1400" dirty="0"/>
              <a:t>. 1</a:t>
            </a:r>
            <a:r>
              <a:rPr lang="ko-KR" altLang="ko-KR" sz="1400" dirty="0"/>
              <a:t>층에는 사진이 전시되어 있고</a:t>
            </a:r>
            <a:r>
              <a:rPr lang="en-US" altLang="ko-KR" sz="1400" dirty="0"/>
              <a:t>, 2</a:t>
            </a:r>
            <a:r>
              <a:rPr lang="ko-KR" altLang="ko-KR" sz="1400" dirty="0"/>
              <a:t>층에는</a:t>
            </a:r>
            <a:r>
              <a:rPr lang="en-US" altLang="ko-KR" sz="1400" dirty="0"/>
              <a:t> </a:t>
            </a:r>
            <a:r>
              <a:rPr lang="ko-KR" altLang="ko-KR" sz="1400" dirty="0"/>
              <a:t>사진에 있던 작품</a:t>
            </a:r>
            <a:r>
              <a:rPr lang="en-US" altLang="ko-KR" sz="1400" dirty="0"/>
              <a:t>	</a:t>
            </a:r>
            <a:r>
              <a:rPr lang="ko-KR" altLang="ko-KR" sz="1400" dirty="0"/>
              <a:t>들이 있음</a:t>
            </a:r>
            <a:r>
              <a:rPr lang="en-US" altLang="ko-KR" sz="1400" dirty="0"/>
              <a:t>. 3</a:t>
            </a:r>
            <a:r>
              <a:rPr lang="ko-KR" altLang="ko-KR" sz="1400" dirty="0"/>
              <a:t>층으로 가려면</a:t>
            </a:r>
            <a:r>
              <a:rPr lang="en-US" altLang="ko-KR" sz="1400" dirty="0"/>
              <a:t> 1</a:t>
            </a:r>
            <a:r>
              <a:rPr lang="ko-KR" altLang="ko-KR" sz="1400" dirty="0"/>
              <a:t>층의 사진과 작품을 비교해 문제를 해결해야 한다</a:t>
            </a:r>
            <a:r>
              <a:rPr lang="en-US" altLang="ko-KR" sz="1400" dirty="0"/>
              <a:t>. 3</a:t>
            </a:r>
            <a:r>
              <a:rPr lang="ko-KR" altLang="ko-KR" sz="1400" dirty="0"/>
              <a:t>층에는 방이 두개 있</a:t>
            </a:r>
            <a:r>
              <a:rPr lang="en-US" altLang="ko-KR" sz="1400" dirty="0"/>
              <a:t>	</a:t>
            </a:r>
            <a:r>
              <a:rPr lang="ko-KR" altLang="ko-KR" sz="1400" dirty="0"/>
              <a:t>다</a:t>
            </a:r>
            <a:r>
              <a:rPr lang="en-US" altLang="ko-KR" sz="1400" dirty="0"/>
              <a:t>. 1</a:t>
            </a:r>
            <a:r>
              <a:rPr lang="ko-KR" altLang="ko-KR" sz="1400" dirty="0"/>
              <a:t>번</a:t>
            </a:r>
            <a:r>
              <a:rPr lang="en-US" altLang="ko-KR" sz="1400" dirty="0"/>
              <a:t> </a:t>
            </a:r>
            <a:r>
              <a:rPr lang="ko-KR" altLang="ko-KR" sz="1400" dirty="0"/>
              <a:t>방 가운데에 체스판이 있다</a:t>
            </a:r>
            <a:r>
              <a:rPr lang="en-US" altLang="ko-KR" sz="1400" dirty="0"/>
              <a:t>. 2</a:t>
            </a:r>
            <a:r>
              <a:rPr lang="ko-KR" altLang="ko-KR" sz="1400" dirty="0"/>
              <a:t>번</a:t>
            </a:r>
            <a:r>
              <a:rPr lang="en-US" altLang="ko-KR" sz="1400" dirty="0"/>
              <a:t> </a:t>
            </a:r>
            <a:r>
              <a:rPr lang="ko-KR" altLang="ko-KR" sz="1400" dirty="0"/>
              <a:t>방은 실물 크기의 체스판이 있다</a:t>
            </a:r>
            <a:r>
              <a:rPr lang="en-US" altLang="ko-KR" sz="1400" dirty="0"/>
              <a:t>. </a:t>
            </a:r>
            <a:r>
              <a:rPr lang="ko-KR" altLang="ko-KR" sz="1400" dirty="0"/>
              <a:t>두 체스판의 말을 동일하게 </a:t>
            </a:r>
            <a:r>
              <a:rPr lang="en-US" altLang="ko-KR" sz="1400" dirty="0"/>
              <a:t>	</a:t>
            </a:r>
            <a:r>
              <a:rPr lang="ko-KR" altLang="ko-KR" sz="1400" dirty="0"/>
              <a:t>만들면 문제 해결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전시되어 있는 사진이나 작품에서 단서를 얻어서 층을 올라가 최종 단서를 얻는다</a:t>
            </a:r>
            <a:r>
              <a:rPr lang="en-US" altLang="ko-KR" sz="1400" dirty="0"/>
              <a:t>. </a:t>
            </a:r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2&gt;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벽면이 거울인 미로</a:t>
            </a:r>
            <a:r>
              <a:rPr lang="en-US" altLang="ko-KR" sz="1400" dirty="0"/>
              <a:t>, </a:t>
            </a:r>
            <a:r>
              <a:rPr lang="ko-KR" altLang="ko-KR" sz="1400" dirty="0"/>
              <a:t>출구를 찾아서 나간다</a:t>
            </a:r>
            <a:r>
              <a:rPr lang="en-US" altLang="ko-KR" sz="1400" dirty="0"/>
              <a:t>. </a:t>
            </a:r>
            <a:r>
              <a:rPr lang="ko-KR" altLang="ko-KR" sz="1400" dirty="0"/>
              <a:t>미로의 끝에 단서가 존재한다</a:t>
            </a:r>
            <a:r>
              <a:rPr lang="en-US" altLang="ko-KR" sz="1400" dirty="0"/>
              <a:t>. </a:t>
            </a:r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3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내부에는 몬스터가 있다</a:t>
            </a:r>
            <a:r>
              <a:rPr lang="en-US" altLang="ko-KR" sz="1400" dirty="0"/>
              <a:t>. </a:t>
            </a:r>
            <a:r>
              <a:rPr lang="ko-KR" altLang="ko-KR" sz="1400" dirty="0"/>
              <a:t>시간 간격을 두고 불이 꺼진다</a:t>
            </a:r>
            <a:r>
              <a:rPr lang="en-US" altLang="ko-KR" sz="1400" dirty="0"/>
              <a:t>. </a:t>
            </a:r>
            <a:r>
              <a:rPr lang="ko-KR" altLang="ko-KR" sz="1400" dirty="0"/>
              <a:t>불이 꺼졌을 경우에만</a:t>
            </a:r>
            <a:r>
              <a:rPr lang="en-US" altLang="ko-KR" sz="1400" dirty="0"/>
              <a:t>  </a:t>
            </a:r>
            <a:r>
              <a:rPr lang="ko-KR" altLang="ko-KR" sz="1400" dirty="0"/>
              <a:t>움직일 수 있다</a:t>
            </a:r>
            <a:r>
              <a:rPr lang="en-US" altLang="ko-KR" sz="1400" dirty="0"/>
              <a:t>. </a:t>
            </a:r>
            <a:r>
              <a:rPr lang="ko-KR" altLang="ko-KR" sz="1400" dirty="0"/>
              <a:t>만약 </a:t>
            </a:r>
            <a:r>
              <a:rPr lang="en-US" altLang="ko-KR" sz="1400" dirty="0"/>
              <a:t>	</a:t>
            </a:r>
            <a:r>
              <a:rPr lang="ko-KR" altLang="ko-KR" sz="1400" dirty="0"/>
              <a:t>불이 </a:t>
            </a:r>
            <a:r>
              <a:rPr lang="ko-KR" altLang="ko-KR" sz="1400" dirty="0" err="1"/>
              <a:t>켜졌을</a:t>
            </a:r>
            <a:r>
              <a:rPr lang="ko-KR" altLang="ko-KR" sz="1400" dirty="0"/>
              <a:t> 때 움직이면 공격당한다</a:t>
            </a:r>
            <a:r>
              <a:rPr lang="en-US" altLang="ko-KR" sz="1400" dirty="0"/>
              <a:t>. </a:t>
            </a:r>
            <a:r>
              <a:rPr lang="ko-KR" altLang="ko-KR" sz="1400" dirty="0"/>
              <a:t>몬스터에게 접근해서 단서를 획득한다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  <a:p>
            <a:r>
              <a:rPr lang="ko-KR" altLang="ko-KR" sz="1400" b="1" dirty="0"/>
              <a:t>주인공의 방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방문을 열어 자신의 육체가 누워있는 침대에 누우면 꿈에서 탈출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			</a:t>
            </a:r>
            <a:endParaRPr lang="ko-KR" altLang="ko-KR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8884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899592" y="908720"/>
            <a:ext cx="309634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스테이지 구성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08394317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0"/>
            <a:ext cx="92170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게임 흐름도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679E3C-742F-4409-BDA6-3CD1FEF2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2089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193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551213" cy="4320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조작법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6865E-1AE0-4B56-9153-094F646D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6984776" cy="24482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D73BFE-6D81-4432-B06C-87E28F0F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276872"/>
            <a:ext cx="1791462" cy="23192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0D0FD8-9654-46F2-B605-724DD2A5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916832"/>
            <a:ext cx="1822698" cy="280895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275AA0-8C45-4E48-927F-5508DC5C4D4E}"/>
              </a:ext>
            </a:extLst>
          </p:cNvPr>
          <p:cNvCxnSpPr>
            <a:cxnSpLocks/>
          </p:cNvCxnSpPr>
          <p:nvPr/>
        </p:nvCxnSpPr>
        <p:spPr>
          <a:xfrm flipV="1">
            <a:off x="1403648" y="3429000"/>
            <a:ext cx="0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035C86-AF66-45E8-8828-DD007FB321D2}"/>
              </a:ext>
            </a:extLst>
          </p:cNvPr>
          <p:cNvCxnSpPr>
            <a:cxnSpLocks/>
          </p:cNvCxnSpPr>
          <p:nvPr/>
        </p:nvCxnSpPr>
        <p:spPr>
          <a:xfrm flipV="1">
            <a:off x="2339752" y="3501008"/>
            <a:ext cx="0" cy="1944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B10173-7323-4984-B9E1-CA5ECF335924}"/>
              </a:ext>
            </a:extLst>
          </p:cNvPr>
          <p:cNvSpPr txBox="1"/>
          <p:nvPr/>
        </p:nvSpPr>
        <p:spPr>
          <a:xfrm>
            <a:off x="179512" y="37170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6C1676-7726-4A20-940A-E6E66AB72D6F}"/>
              </a:ext>
            </a:extLst>
          </p:cNvPr>
          <p:cNvSpPr txBox="1"/>
          <p:nvPr/>
        </p:nvSpPr>
        <p:spPr>
          <a:xfrm>
            <a:off x="2915816" y="422108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점프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46254F-CF12-46EC-9C21-2CE5637D8A1B}"/>
              </a:ext>
            </a:extLst>
          </p:cNvPr>
          <p:cNvSpPr txBox="1"/>
          <p:nvPr/>
        </p:nvSpPr>
        <p:spPr>
          <a:xfrm>
            <a:off x="899592" y="55892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방향키</a:t>
            </a:r>
            <a:endParaRPr lang="en-US" altLang="ko-KR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상하좌우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49D106-67BC-476F-8767-6C977F6184E6}"/>
              </a:ext>
            </a:extLst>
          </p:cNvPr>
          <p:cNvSpPr txBox="1"/>
          <p:nvPr/>
        </p:nvSpPr>
        <p:spPr>
          <a:xfrm>
            <a:off x="2051720" y="54452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줍기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2E25A7-85E3-4B1B-91F5-4204EC30CEB4}"/>
              </a:ext>
            </a:extLst>
          </p:cNvPr>
          <p:cNvCxnSpPr>
            <a:cxnSpLocks/>
          </p:cNvCxnSpPr>
          <p:nvPr/>
        </p:nvCxnSpPr>
        <p:spPr>
          <a:xfrm flipV="1">
            <a:off x="7092280" y="2636912"/>
            <a:ext cx="576064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A1AB77-538D-4F4B-96F2-F0B1F28B8068}"/>
              </a:ext>
            </a:extLst>
          </p:cNvPr>
          <p:cNvSpPr txBox="1"/>
          <p:nvPr/>
        </p:nvSpPr>
        <p:spPr>
          <a:xfrm>
            <a:off x="6588224" y="48691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공격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/ 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행동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B15E3B-B669-4E25-90E8-45BD5981B1A2}"/>
              </a:ext>
            </a:extLst>
          </p:cNvPr>
          <p:cNvSpPr txBox="1"/>
          <p:nvPr/>
        </p:nvSpPr>
        <p:spPr>
          <a:xfrm>
            <a:off x="-36512" y="2276872"/>
            <a:ext cx="864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메뉴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B47D3A-62AF-4952-A946-BC1B69F1378E}"/>
              </a:ext>
            </a:extLst>
          </p:cNvPr>
          <p:cNvSpPr txBox="1"/>
          <p:nvPr/>
        </p:nvSpPr>
        <p:spPr>
          <a:xfrm>
            <a:off x="2627784" y="587727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: </a:t>
            </a:r>
            <a:r>
              <a:rPr lang="ko-KR" altLang="ko-KR" sz="1400" dirty="0">
                <a:solidFill>
                  <a:schemeClr val="bg1"/>
                </a:solidFill>
              </a:rPr>
              <a:t>기존 동작의 상위 동작</a:t>
            </a:r>
            <a:r>
              <a:rPr lang="en-US" altLang="ko-KR" sz="1400" dirty="0">
                <a:solidFill>
                  <a:schemeClr val="bg1"/>
                </a:solidFill>
              </a:rPr>
              <a:t> ( </a:t>
            </a:r>
            <a:r>
              <a:rPr lang="ko-KR" altLang="ko-KR" sz="1400" dirty="0">
                <a:solidFill>
                  <a:schemeClr val="bg1"/>
                </a:solidFill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</a:rPr>
              <a:t>: Shift + W  </a:t>
            </a:r>
            <a:r>
              <a:rPr lang="ko-KR" altLang="ko-KR" sz="1400" dirty="0">
                <a:solidFill>
                  <a:schemeClr val="bg1"/>
                </a:solidFill>
              </a:rPr>
              <a:t>앞으로 달려가기</a:t>
            </a:r>
            <a:r>
              <a:rPr lang="en-US" altLang="ko-KR" sz="1400" dirty="0">
                <a:solidFill>
                  <a:schemeClr val="bg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019870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412</Words>
  <Application>Microsoft Office PowerPoint</Application>
  <PresentationFormat>화면 슬라이드 쇼(4:3)</PresentationFormat>
  <Paragraphs>183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Adobe Caslon Pro</vt:lpstr>
      <vt:lpstr>HY엽서M</vt:lpstr>
      <vt:lpstr>맑은 고딕</vt:lpstr>
      <vt:lpstr>-윤고딕340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Gwon doyeong</dc:creator>
  <cp:lastModifiedBy>곽범식</cp:lastModifiedBy>
  <cp:revision>50</cp:revision>
  <dcterms:created xsi:type="dcterms:W3CDTF">2012-03-02T11:38:51Z</dcterms:created>
  <dcterms:modified xsi:type="dcterms:W3CDTF">2017-12-17T03:39:02Z</dcterms:modified>
</cp:coreProperties>
</file>