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0" r:id="rId3"/>
    <p:sldId id="269" r:id="rId4"/>
    <p:sldId id="270" r:id="rId5"/>
    <p:sldId id="267" r:id="rId6"/>
    <p:sldId id="271" r:id="rId7"/>
    <p:sldId id="262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2" r:id="rId17"/>
    <p:sldId id="284" r:id="rId18"/>
    <p:sldId id="285" r:id="rId19"/>
    <p:sldId id="286" r:id="rId20"/>
    <p:sldId id="283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63" r:id="rId30"/>
    <p:sldId id="257" r:id="rId31"/>
    <p:sldId id="258" r:id="rId32"/>
    <p:sldId id="259" r:id="rId33"/>
    <p:sldId id="266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5A23E-8457-422A-9AD6-1801CAF2A741}" type="datetimeFigureOut">
              <a:rPr lang="fr-BE" smtClean="0"/>
              <a:t>22/04/2014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6DAA3-ED18-464E-9900-8E9E22BF0BE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617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This </a:t>
            </a:r>
            <a:r>
              <a:rPr lang="fr-BE" dirty="0" err="1" smtClean="0"/>
              <a:t>chart</a:t>
            </a:r>
            <a:r>
              <a:rPr lang="fr-BE" dirty="0" smtClean="0"/>
              <a:t> plots performance relative to the VAX 11/780 as </a:t>
            </a:r>
            <a:r>
              <a:rPr lang="fr-BE" dirty="0" err="1" smtClean="0"/>
              <a:t>measured</a:t>
            </a:r>
            <a:r>
              <a:rPr lang="fr-BE" dirty="0" smtClean="0"/>
              <a:t> by the </a:t>
            </a:r>
            <a:r>
              <a:rPr lang="fr-BE" dirty="0" err="1" smtClean="0"/>
              <a:t>SPECint</a:t>
            </a:r>
            <a:r>
              <a:rPr lang="fr-BE" dirty="0" smtClean="0"/>
              <a:t> benchmarks</a:t>
            </a:r>
            <a:r>
              <a:rPr lang="fr-BE" baseline="0" dirty="0" smtClean="0"/>
              <a:t> (</a:t>
            </a:r>
            <a:r>
              <a:rPr lang="fr-BE" baseline="0" dirty="0" err="1" smtClean="0"/>
              <a:t>see</a:t>
            </a:r>
            <a:r>
              <a:rPr lang="fr-BE" baseline="0" dirty="0" smtClean="0"/>
              <a:t> Section 1.8). Prior to the mid-1980’s, processor performance </a:t>
            </a:r>
            <a:r>
              <a:rPr lang="fr-BE" baseline="0" dirty="0" err="1" smtClean="0"/>
              <a:t>growth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was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largely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technology-driven</a:t>
            </a:r>
            <a:r>
              <a:rPr lang="fr-BE" baseline="0" dirty="0" smtClean="0"/>
              <a:t> and </a:t>
            </a:r>
            <a:r>
              <a:rPr lang="fr-BE" baseline="0" dirty="0" err="1" smtClean="0"/>
              <a:t>averaged</a:t>
            </a:r>
            <a:r>
              <a:rPr lang="fr-BE" baseline="0" dirty="0" smtClean="0"/>
              <a:t> about 25% per </a:t>
            </a:r>
            <a:r>
              <a:rPr lang="fr-BE" baseline="0" dirty="0" err="1" smtClean="0"/>
              <a:t>year</a:t>
            </a:r>
            <a:r>
              <a:rPr lang="fr-BE" baseline="0" dirty="0" smtClean="0"/>
              <a:t>. The </a:t>
            </a:r>
            <a:r>
              <a:rPr lang="fr-BE" baseline="0" dirty="0" err="1" smtClean="0"/>
              <a:t>increase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growth</a:t>
            </a:r>
            <a:r>
              <a:rPr lang="fr-BE" baseline="0" dirty="0" smtClean="0"/>
              <a:t> to about 52% </a:t>
            </a:r>
            <a:r>
              <a:rPr lang="fr-BE" baseline="0" dirty="0" err="1" smtClean="0"/>
              <a:t>since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then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attributable</a:t>
            </a:r>
            <a:r>
              <a:rPr lang="fr-BE" baseline="0" dirty="0" smtClean="0"/>
              <a:t> to more </a:t>
            </a:r>
            <a:r>
              <a:rPr lang="fr-BE" baseline="0" dirty="0" err="1" smtClean="0"/>
              <a:t>advanced</a:t>
            </a:r>
            <a:r>
              <a:rPr lang="fr-BE" baseline="0" dirty="0" smtClean="0"/>
              <a:t> architectural and </a:t>
            </a:r>
            <a:r>
              <a:rPr lang="fr-BE" baseline="0" dirty="0" err="1" smtClean="0"/>
              <a:t>organizational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ideas</a:t>
            </a:r>
            <a:r>
              <a:rPr lang="fr-BE" baseline="0" dirty="0" smtClean="0"/>
              <a:t>. By 2002, </a:t>
            </a:r>
            <a:r>
              <a:rPr lang="fr-BE" baseline="0" dirty="0" err="1" smtClean="0"/>
              <a:t>this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growth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led</a:t>
            </a:r>
            <a:r>
              <a:rPr lang="fr-BE" baseline="0" dirty="0" smtClean="0"/>
              <a:t> to a </a:t>
            </a:r>
            <a:r>
              <a:rPr lang="fr-BE" baseline="0" dirty="0" err="1" smtClean="0"/>
              <a:t>difference</a:t>
            </a:r>
            <a:r>
              <a:rPr lang="fr-BE" baseline="0" dirty="0" smtClean="0"/>
              <a:t> in performance of about a factor </a:t>
            </a:r>
            <a:r>
              <a:rPr lang="fr-BE" baseline="0" dirty="0" err="1" smtClean="0"/>
              <a:t>seven</a:t>
            </a:r>
            <a:r>
              <a:rPr lang="fr-BE" baseline="0" dirty="0" smtClean="0"/>
              <a:t>. Performance for </a:t>
            </a:r>
            <a:r>
              <a:rPr lang="fr-BE" baseline="0" dirty="0" err="1" smtClean="0"/>
              <a:t>floating</a:t>
            </a:r>
            <a:r>
              <a:rPr lang="fr-BE" baseline="0" dirty="0" smtClean="0"/>
              <a:t>-point-</a:t>
            </a:r>
            <a:r>
              <a:rPr lang="fr-BE" baseline="0" dirty="0" err="1" smtClean="0"/>
              <a:t>oriented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calculations</a:t>
            </a:r>
            <a:r>
              <a:rPr lang="fr-BE" baseline="0" dirty="0" smtClean="0"/>
              <a:t> has </a:t>
            </a:r>
            <a:r>
              <a:rPr lang="fr-BE" baseline="0" dirty="0" err="1" smtClean="0"/>
              <a:t>increased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even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faster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Since</a:t>
            </a:r>
            <a:r>
              <a:rPr lang="fr-BE" baseline="0" dirty="0" smtClean="0"/>
              <a:t> 2002, the </a:t>
            </a:r>
            <a:r>
              <a:rPr lang="fr-BE" baseline="0" dirty="0" err="1" smtClean="0"/>
              <a:t>limits</a:t>
            </a:r>
            <a:r>
              <a:rPr lang="fr-BE" baseline="0" dirty="0" smtClean="0"/>
              <a:t> of power, </a:t>
            </a:r>
            <a:r>
              <a:rPr lang="fr-BE" baseline="0" dirty="0" err="1" smtClean="0"/>
              <a:t>available</a:t>
            </a:r>
            <a:r>
              <a:rPr lang="fr-BE" baseline="0" dirty="0" smtClean="0"/>
              <a:t> instruction-</a:t>
            </a:r>
            <a:r>
              <a:rPr lang="fr-BE" baseline="0" dirty="0" err="1" smtClean="0"/>
              <a:t>level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parallelism</a:t>
            </a:r>
            <a:r>
              <a:rPr lang="fr-BE" baseline="0" dirty="0" smtClean="0"/>
              <a:t>, and long memory </a:t>
            </a:r>
            <a:r>
              <a:rPr lang="fr-BE" baseline="0" dirty="0" err="1" smtClean="0"/>
              <a:t>latency</a:t>
            </a:r>
            <a:r>
              <a:rPr lang="fr-BE" baseline="0" dirty="0" smtClean="0"/>
              <a:t> have </a:t>
            </a:r>
            <a:r>
              <a:rPr lang="fr-BE" baseline="0" dirty="0" err="1" smtClean="0"/>
              <a:t>slowed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uniprocessor</a:t>
            </a:r>
            <a:r>
              <a:rPr lang="fr-BE" baseline="0" dirty="0" smtClean="0"/>
              <a:t> performance </a:t>
            </a:r>
            <a:r>
              <a:rPr lang="fr-BE" baseline="0" dirty="0" err="1" smtClean="0"/>
              <a:t>recently</a:t>
            </a:r>
            <a:r>
              <a:rPr lang="fr-BE" baseline="0" dirty="0" smtClean="0"/>
              <a:t>, to about 20% per </a:t>
            </a:r>
            <a:r>
              <a:rPr lang="fr-BE" baseline="0" dirty="0" err="1" smtClean="0"/>
              <a:t>year</a:t>
            </a:r>
            <a:r>
              <a:rPr lang="fr-BE" baseline="0" dirty="0" smtClean="0"/>
              <a:t>. Copyright © 2009 Elsevier, Inc. All </a:t>
            </a:r>
            <a:r>
              <a:rPr lang="fr-BE" baseline="0" dirty="0" err="1" smtClean="0"/>
              <a:t>rights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reserved</a:t>
            </a:r>
            <a:r>
              <a:rPr lang="fr-BE" baseline="0" dirty="0" smtClean="0"/>
              <a:t>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6DAA3-ED18-464E-9900-8E9E22BF0BEB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549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Java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almost</a:t>
            </a:r>
            <a:r>
              <a:rPr lang="fr-BE" dirty="0" smtClean="0"/>
              <a:t> </a:t>
            </a:r>
            <a:r>
              <a:rPr lang="fr-BE" dirty="0" err="1" smtClean="0"/>
              <a:t>entirely</a:t>
            </a:r>
            <a:r>
              <a:rPr lang="fr-BE" dirty="0" smtClean="0"/>
              <a:t> </a:t>
            </a:r>
            <a:r>
              <a:rPr lang="fr-BE" dirty="0" err="1" smtClean="0"/>
              <a:t>nominally</a:t>
            </a:r>
            <a:r>
              <a:rPr lang="fr-BE" dirty="0" smtClean="0"/>
              <a:t> </a:t>
            </a:r>
            <a:r>
              <a:rPr lang="fr-BE" dirty="0" err="1" smtClean="0"/>
              <a:t>typed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6DAA3-ED18-464E-9900-8E9E22BF0BEB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3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22/04/2014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.openjdk.java.net/~briangoetz/lambda/lambda-libraries-final.html" TargetMode="External"/><Relationship Id="rId2" Type="http://schemas.openxmlformats.org/officeDocument/2006/relationships/hyperlink" Target="http://cr.openjdk.java.net/~briangoetz/lambda/lambda-state-fina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052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Lambda Expressions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s) -&gt; {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  … }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s) -&gt;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 -&gt;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endParaRPr lang="fr-BE" dirty="0" smtClean="0"/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 -&gt; return x + y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 -&gt; x + y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 -&gt; x + y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-&gt; 42</a:t>
            </a:r>
          </a:p>
          <a:p>
            <a:pPr lvl="1"/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354726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Typing</a:t>
            </a:r>
            <a:r>
              <a:rPr lang="fr-BE" dirty="0" smtClean="0"/>
              <a:t> Lambda Expressions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9496" y="3501008"/>
            <a:ext cx="8229600" cy="1800200"/>
          </a:xfrm>
        </p:spPr>
        <p:txBody>
          <a:bodyPr>
            <a:normAutofit/>
          </a:bodyPr>
          <a:lstStyle/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</a:p>
          <a:p>
            <a:pPr lvl="1"/>
            <a:r>
              <a:rPr lang="fr-BE" dirty="0" smtClean="0"/>
              <a:t>Lambda expression </a:t>
            </a:r>
            <a:r>
              <a:rPr lang="fr-BE" dirty="0" err="1" smtClean="0"/>
              <a:t>represented</a:t>
            </a:r>
            <a:r>
              <a:rPr lang="fr-BE" dirty="0" smtClean="0"/>
              <a:t> as an interface</a:t>
            </a:r>
          </a:p>
          <a:p>
            <a:pPr lvl="1"/>
            <a:r>
              <a:rPr lang="fr-BE" i="1" dirty="0" smtClean="0"/>
              <a:t>Not</a:t>
            </a:r>
            <a:r>
              <a:rPr lang="fr-BE" dirty="0" smtClean="0"/>
              <a:t> </a:t>
            </a:r>
            <a:r>
              <a:rPr lang="fr-BE" dirty="0" err="1" smtClean="0"/>
              <a:t>simply</a:t>
            </a:r>
            <a:r>
              <a:rPr lang="fr-BE" dirty="0" smtClean="0"/>
              <a:t> </a:t>
            </a:r>
            <a:r>
              <a:rPr lang="fr-BE" dirty="0" err="1" smtClean="0"/>
              <a:t>syntactic</a:t>
            </a:r>
            <a:r>
              <a:rPr lang="fr-BE" dirty="0" smtClean="0"/>
              <a:t> </a:t>
            </a:r>
            <a:r>
              <a:rPr lang="fr-BE" dirty="0" err="1" smtClean="0"/>
              <a:t>sugar</a:t>
            </a:r>
            <a:endParaRPr lang="fr-BE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449496" y="1628800"/>
            <a:ext cx="828092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button.addActionListener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e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9496" y="2492896"/>
            <a:ext cx="828092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e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534615" y="5373216"/>
            <a:ext cx="8280920" cy="1125416"/>
            <a:chOff x="449496" y="3284984"/>
            <a:chExt cx="8280920" cy="1125416"/>
          </a:xfrm>
        </p:grpSpPr>
        <p:sp>
          <p:nvSpPr>
            <p:cNvPr id="6" name="ZoneTexte 5"/>
            <p:cNvSpPr txBox="1"/>
            <p:nvPr/>
          </p:nvSpPr>
          <p:spPr>
            <a:xfrm>
              <a:off x="449496" y="3284984"/>
              <a:ext cx="8280920" cy="4001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BE" sz="2000" b="1" dirty="0" err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ActionListener</a:t>
              </a:r>
              <a:r>
                <a:rPr lang="fr-BE" sz="2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BE" sz="20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listener</a:t>
              </a:r>
              <a:r>
                <a:rPr lang="fr-BE" sz="2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e -&gt; </a:t>
              </a:r>
              <a:r>
                <a:rPr lang="fr-BE" sz="20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System.out.println</a:t>
              </a:r>
              <a:r>
                <a:rPr lang="fr-BE" sz="2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(e) ;</a:t>
              </a:r>
              <a:endPara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ccolade fermante 6"/>
            <p:cNvSpPr/>
            <p:nvPr/>
          </p:nvSpPr>
          <p:spPr>
            <a:xfrm rot="5400000">
              <a:off x="5886146" y="2114854"/>
              <a:ext cx="252028" cy="360040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27090" y="4041068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BE" dirty="0" err="1" smtClean="0"/>
                <a:t>function</a:t>
              </a:r>
              <a:endParaRPr lang="fr-BE" dirty="0"/>
            </a:p>
          </p:txBody>
        </p:sp>
        <p:sp>
          <p:nvSpPr>
            <p:cNvPr id="9" name="Accolade fermante 8"/>
            <p:cNvSpPr/>
            <p:nvPr/>
          </p:nvSpPr>
          <p:spPr>
            <a:xfrm rot="5400000">
              <a:off x="1382372" y="2914246"/>
              <a:ext cx="252028" cy="1937669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81246" y="4031868"/>
              <a:ext cx="2054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BE" dirty="0" err="1" smtClean="0"/>
                <a:t>functional</a:t>
              </a:r>
              <a:r>
                <a:rPr lang="fr-BE" dirty="0" smtClean="0"/>
                <a:t> interface</a:t>
              </a:r>
              <a:endParaRPr lang="fr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95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2860" y="4221088"/>
            <a:ext cx="8229600" cy="2304256"/>
          </a:xfrm>
        </p:spPr>
        <p:txBody>
          <a:bodyPr/>
          <a:lstStyle/>
          <a:p>
            <a:r>
              <a:rPr lang="fr-BE" dirty="0" smtClean="0"/>
              <a:t>Single abstract </a:t>
            </a:r>
            <a:r>
              <a:rPr lang="fr-BE" dirty="0" err="1" smtClean="0"/>
              <a:t>method</a:t>
            </a:r>
            <a:endParaRPr lang="fr-BE" dirty="0" smtClean="0"/>
          </a:p>
          <a:p>
            <a:r>
              <a:rPr lang="fr-BE" dirty="0" err="1" smtClean="0"/>
              <a:t>Optional</a:t>
            </a:r>
            <a:r>
              <a:rPr lang="fr-BE" dirty="0" smtClean="0"/>
              <a:t> annotation: </a:t>
            </a:r>
            <a:r>
              <a:rPr lang="fr-BE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</a:rPr>
              <a:t>FunctionalInterface</a:t>
            </a:r>
            <a:endParaRPr lang="fr-BE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BE" dirty="0" smtClean="0"/>
              <a:t>Captures design </a:t>
            </a:r>
            <a:r>
              <a:rPr lang="fr-BE" dirty="0" err="1" smtClean="0"/>
              <a:t>intent</a:t>
            </a:r>
            <a:endParaRPr lang="fr-BE" dirty="0" smtClean="0"/>
          </a:p>
          <a:p>
            <a:pPr lvl="1"/>
            <a:r>
              <a:rPr lang="fr-BE" dirty="0" err="1" smtClean="0"/>
              <a:t>Checked</a:t>
            </a:r>
            <a:r>
              <a:rPr lang="fr-BE" dirty="0" smtClean="0"/>
              <a:t> at compile-time</a:t>
            </a:r>
          </a:p>
          <a:p>
            <a:pPr lvl="1"/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31540" y="1196752"/>
            <a:ext cx="8280920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endParaRPr lang="en-GB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e);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31540" y="3407418"/>
            <a:ext cx="828092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e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419625" y="1412776"/>
            <a:ext cx="7852097" cy="2520280"/>
            <a:chOff x="419625" y="1412776"/>
            <a:chExt cx="7852097" cy="2520280"/>
          </a:xfrm>
        </p:grpSpPr>
        <p:sp>
          <p:nvSpPr>
            <p:cNvPr id="11" name="Ellipse 10"/>
            <p:cNvSpPr/>
            <p:nvPr/>
          </p:nvSpPr>
          <p:spPr>
            <a:xfrm>
              <a:off x="4716016" y="3284984"/>
              <a:ext cx="3312368" cy="6480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995936" y="3407418"/>
              <a:ext cx="432048" cy="40011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419625" y="3284984"/>
              <a:ext cx="2136151" cy="6480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2771800" y="1412776"/>
              <a:ext cx="2136151" cy="6480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812113" y="1988840"/>
              <a:ext cx="2136151" cy="6480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0" name="Forme libre 19"/>
            <p:cNvSpPr/>
            <p:nvPr/>
          </p:nvSpPr>
          <p:spPr>
            <a:xfrm>
              <a:off x="4300102" y="2514601"/>
              <a:ext cx="807368" cy="888999"/>
            </a:xfrm>
            <a:custGeom>
              <a:avLst/>
              <a:gdLst>
                <a:gd name="connsiteX0" fmla="*/ 0 w 618067"/>
                <a:gd name="connsiteY0" fmla="*/ 564963 h 564963"/>
                <a:gd name="connsiteX1" fmla="*/ 457200 w 618067"/>
                <a:gd name="connsiteY1" fmla="*/ 31563 h 564963"/>
                <a:gd name="connsiteX2" fmla="*/ 618067 w 618067"/>
                <a:gd name="connsiteY2" fmla="*/ 107763 h 564963"/>
                <a:gd name="connsiteX0" fmla="*/ 0 w 753533"/>
                <a:gd name="connsiteY0" fmla="*/ 719459 h 719459"/>
                <a:gd name="connsiteX1" fmla="*/ 592666 w 753533"/>
                <a:gd name="connsiteY1" fmla="*/ 42126 h 719459"/>
                <a:gd name="connsiteX2" fmla="*/ 753533 w 753533"/>
                <a:gd name="connsiteY2" fmla="*/ 118326 h 719459"/>
                <a:gd name="connsiteX0" fmla="*/ 0 w 753533"/>
                <a:gd name="connsiteY0" fmla="*/ 601133 h 601133"/>
                <a:gd name="connsiteX1" fmla="*/ 753533 w 753533"/>
                <a:gd name="connsiteY1" fmla="*/ 0 h 601133"/>
                <a:gd name="connsiteX0" fmla="*/ 0 w 778933"/>
                <a:gd name="connsiteY0" fmla="*/ 888999 h 888999"/>
                <a:gd name="connsiteX1" fmla="*/ 778933 w 778933"/>
                <a:gd name="connsiteY1" fmla="*/ 0 h 888999"/>
                <a:gd name="connsiteX0" fmla="*/ 0 w 815288"/>
                <a:gd name="connsiteY0" fmla="*/ 888999 h 888999"/>
                <a:gd name="connsiteX1" fmla="*/ 778933 w 815288"/>
                <a:gd name="connsiteY1" fmla="*/ 0 h 888999"/>
                <a:gd name="connsiteX0" fmla="*/ 966 w 807368"/>
                <a:gd name="connsiteY0" fmla="*/ 888999 h 888999"/>
                <a:gd name="connsiteX1" fmla="*/ 779899 w 807368"/>
                <a:gd name="connsiteY1" fmla="*/ 0 h 8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368" h="888999">
                  <a:moveTo>
                    <a:pt x="966" y="888999"/>
                  </a:moveTo>
                  <a:cubicBezTo>
                    <a:pt x="-35723" y="330200"/>
                    <a:pt x="985922" y="618066"/>
                    <a:pt x="779899" y="0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1" name="Forme libre 20"/>
            <p:cNvSpPr/>
            <p:nvPr/>
          </p:nvSpPr>
          <p:spPr>
            <a:xfrm>
              <a:off x="1441953" y="1874128"/>
              <a:ext cx="1440997" cy="1422399"/>
            </a:xfrm>
            <a:custGeom>
              <a:avLst/>
              <a:gdLst>
                <a:gd name="connsiteX0" fmla="*/ 0 w 618067"/>
                <a:gd name="connsiteY0" fmla="*/ 564963 h 564963"/>
                <a:gd name="connsiteX1" fmla="*/ 457200 w 618067"/>
                <a:gd name="connsiteY1" fmla="*/ 31563 h 564963"/>
                <a:gd name="connsiteX2" fmla="*/ 618067 w 618067"/>
                <a:gd name="connsiteY2" fmla="*/ 107763 h 564963"/>
                <a:gd name="connsiteX0" fmla="*/ 0 w 753533"/>
                <a:gd name="connsiteY0" fmla="*/ 719459 h 719459"/>
                <a:gd name="connsiteX1" fmla="*/ 592666 w 753533"/>
                <a:gd name="connsiteY1" fmla="*/ 42126 h 719459"/>
                <a:gd name="connsiteX2" fmla="*/ 753533 w 753533"/>
                <a:gd name="connsiteY2" fmla="*/ 118326 h 719459"/>
                <a:gd name="connsiteX0" fmla="*/ 0 w 753533"/>
                <a:gd name="connsiteY0" fmla="*/ 601133 h 601133"/>
                <a:gd name="connsiteX1" fmla="*/ 753533 w 753533"/>
                <a:gd name="connsiteY1" fmla="*/ 0 h 601133"/>
                <a:gd name="connsiteX0" fmla="*/ 0 w 778933"/>
                <a:gd name="connsiteY0" fmla="*/ 888999 h 888999"/>
                <a:gd name="connsiteX1" fmla="*/ 778933 w 778933"/>
                <a:gd name="connsiteY1" fmla="*/ 0 h 888999"/>
                <a:gd name="connsiteX0" fmla="*/ 0 w 815288"/>
                <a:gd name="connsiteY0" fmla="*/ 888999 h 888999"/>
                <a:gd name="connsiteX1" fmla="*/ 778933 w 815288"/>
                <a:gd name="connsiteY1" fmla="*/ 0 h 888999"/>
                <a:gd name="connsiteX0" fmla="*/ 966 w 807368"/>
                <a:gd name="connsiteY0" fmla="*/ 888999 h 888999"/>
                <a:gd name="connsiteX1" fmla="*/ 779899 w 807368"/>
                <a:gd name="connsiteY1" fmla="*/ 0 h 888999"/>
                <a:gd name="connsiteX0" fmla="*/ 595 w 1449040"/>
                <a:gd name="connsiteY0" fmla="*/ 1380066 h 1380066"/>
                <a:gd name="connsiteX1" fmla="*/ 1431461 w 1449040"/>
                <a:gd name="connsiteY1" fmla="*/ 0 h 1380066"/>
                <a:gd name="connsiteX0" fmla="*/ 1686 w 1432552"/>
                <a:gd name="connsiteY0" fmla="*/ 1380066 h 1380066"/>
                <a:gd name="connsiteX1" fmla="*/ 1432552 w 1432552"/>
                <a:gd name="connsiteY1" fmla="*/ 0 h 1380066"/>
                <a:gd name="connsiteX0" fmla="*/ 1664 w 1440997"/>
                <a:gd name="connsiteY0" fmla="*/ 1422399 h 1422399"/>
                <a:gd name="connsiteX1" fmla="*/ 1440997 w 1440997"/>
                <a:gd name="connsiteY1" fmla="*/ 0 h 142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0997" h="1422399">
                  <a:moveTo>
                    <a:pt x="1664" y="1422399"/>
                  </a:moveTo>
                  <a:cubicBezTo>
                    <a:pt x="-35025" y="863600"/>
                    <a:pt x="537887" y="143933"/>
                    <a:pt x="1440997" y="0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7597303" y="2369840"/>
              <a:ext cx="674419" cy="1041399"/>
            </a:xfrm>
            <a:custGeom>
              <a:avLst/>
              <a:gdLst>
                <a:gd name="connsiteX0" fmla="*/ 0 w 618067"/>
                <a:gd name="connsiteY0" fmla="*/ 564963 h 564963"/>
                <a:gd name="connsiteX1" fmla="*/ 457200 w 618067"/>
                <a:gd name="connsiteY1" fmla="*/ 31563 h 564963"/>
                <a:gd name="connsiteX2" fmla="*/ 618067 w 618067"/>
                <a:gd name="connsiteY2" fmla="*/ 107763 h 564963"/>
                <a:gd name="connsiteX0" fmla="*/ 0 w 753533"/>
                <a:gd name="connsiteY0" fmla="*/ 719459 h 719459"/>
                <a:gd name="connsiteX1" fmla="*/ 592666 w 753533"/>
                <a:gd name="connsiteY1" fmla="*/ 42126 h 719459"/>
                <a:gd name="connsiteX2" fmla="*/ 753533 w 753533"/>
                <a:gd name="connsiteY2" fmla="*/ 118326 h 719459"/>
                <a:gd name="connsiteX0" fmla="*/ 0 w 753533"/>
                <a:gd name="connsiteY0" fmla="*/ 601133 h 601133"/>
                <a:gd name="connsiteX1" fmla="*/ 753533 w 753533"/>
                <a:gd name="connsiteY1" fmla="*/ 0 h 601133"/>
                <a:gd name="connsiteX0" fmla="*/ 0 w 778933"/>
                <a:gd name="connsiteY0" fmla="*/ 888999 h 888999"/>
                <a:gd name="connsiteX1" fmla="*/ 778933 w 778933"/>
                <a:gd name="connsiteY1" fmla="*/ 0 h 888999"/>
                <a:gd name="connsiteX0" fmla="*/ 0 w 815288"/>
                <a:gd name="connsiteY0" fmla="*/ 888999 h 888999"/>
                <a:gd name="connsiteX1" fmla="*/ 778933 w 815288"/>
                <a:gd name="connsiteY1" fmla="*/ 0 h 888999"/>
                <a:gd name="connsiteX0" fmla="*/ 966 w 807368"/>
                <a:gd name="connsiteY0" fmla="*/ 888999 h 888999"/>
                <a:gd name="connsiteX1" fmla="*/ 779899 w 807368"/>
                <a:gd name="connsiteY1" fmla="*/ 0 h 888999"/>
                <a:gd name="connsiteX0" fmla="*/ 595 w 1449040"/>
                <a:gd name="connsiteY0" fmla="*/ 1380066 h 1380066"/>
                <a:gd name="connsiteX1" fmla="*/ 1431461 w 1449040"/>
                <a:gd name="connsiteY1" fmla="*/ 0 h 1380066"/>
                <a:gd name="connsiteX0" fmla="*/ 1686 w 1432552"/>
                <a:gd name="connsiteY0" fmla="*/ 1380066 h 1380066"/>
                <a:gd name="connsiteX1" fmla="*/ 1432552 w 1432552"/>
                <a:gd name="connsiteY1" fmla="*/ 0 h 1380066"/>
                <a:gd name="connsiteX0" fmla="*/ 1664 w 1440997"/>
                <a:gd name="connsiteY0" fmla="*/ 1422399 h 1422399"/>
                <a:gd name="connsiteX1" fmla="*/ 1440997 w 1440997"/>
                <a:gd name="connsiteY1" fmla="*/ 0 h 1422399"/>
                <a:gd name="connsiteX0" fmla="*/ 325528 w 444061"/>
                <a:gd name="connsiteY0" fmla="*/ 1142999 h 1142999"/>
                <a:gd name="connsiteX1" fmla="*/ 444061 w 444061"/>
                <a:gd name="connsiteY1" fmla="*/ 0 h 1142999"/>
                <a:gd name="connsiteX0" fmla="*/ 698 w 648394"/>
                <a:gd name="connsiteY0" fmla="*/ 1142999 h 1142999"/>
                <a:gd name="connsiteX1" fmla="*/ 119231 w 648394"/>
                <a:gd name="connsiteY1" fmla="*/ 0 h 1142999"/>
                <a:gd name="connsiteX0" fmla="*/ 1229 w 372508"/>
                <a:gd name="connsiteY0" fmla="*/ 1142999 h 1142999"/>
                <a:gd name="connsiteX1" fmla="*/ 119762 w 372508"/>
                <a:gd name="connsiteY1" fmla="*/ 0 h 1142999"/>
                <a:gd name="connsiteX0" fmla="*/ 0 w 440385"/>
                <a:gd name="connsiteY0" fmla="*/ 1142999 h 1142999"/>
                <a:gd name="connsiteX1" fmla="*/ 118533 w 440385"/>
                <a:gd name="connsiteY1" fmla="*/ 0 h 1142999"/>
                <a:gd name="connsiteX0" fmla="*/ 110067 w 406243"/>
                <a:gd name="connsiteY0" fmla="*/ 1041399 h 1041399"/>
                <a:gd name="connsiteX1" fmla="*/ 0 w 406243"/>
                <a:gd name="connsiteY1" fmla="*/ 0 h 1041399"/>
                <a:gd name="connsiteX0" fmla="*/ 110067 w 674419"/>
                <a:gd name="connsiteY0" fmla="*/ 1041399 h 1041399"/>
                <a:gd name="connsiteX1" fmla="*/ 0 w 674419"/>
                <a:gd name="connsiteY1" fmla="*/ 0 h 10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4419" h="1041399">
                  <a:moveTo>
                    <a:pt x="110067" y="1041399"/>
                  </a:moveTo>
                  <a:cubicBezTo>
                    <a:pt x="395111" y="812800"/>
                    <a:pt x="1281290" y="1"/>
                    <a:pt x="0" y="0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322965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No changes in Java type system</a:t>
            </a:r>
          </a:p>
          <a:p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API’s</a:t>
            </a:r>
            <a:r>
              <a:rPr lang="fr-BE" dirty="0" smtClean="0"/>
              <a:t> </a:t>
            </a:r>
            <a:r>
              <a:rPr lang="fr-BE" dirty="0" err="1" smtClean="0"/>
              <a:t>can</a:t>
            </a:r>
            <a:r>
              <a:rPr lang="fr-BE" dirty="0" smtClean="0"/>
              <a:t> profit </a:t>
            </a:r>
            <a:r>
              <a:rPr lang="fr-BE" dirty="0" err="1" smtClean="0"/>
              <a:t>from</a:t>
            </a:r>
            <a:r>
              <a:rPr lang="fr-BE" dirty="0" smtClean="0"/>
              <a:t> lambda expressions</a:t>
            </a:r>
          </a:p>
          <a:p>
            <a:pPr lvl="1"/>
            <a:r>
              <a:rPr lang="fr-BE" dirty="0" err="1" smtClean="0"/>
              <a:t>java.lang.Runnable</a:t>
            </a:r>
            <a:endParaRPr lang="fr-BE" dirty="0" smtClean="0"/>
          </a:p>
          <a:p>
            <a:pPr lvl="1"/>
            <a:r>
              <a:rPr lang="fr-BE" dirty="0" err="1" smtClean="0"/>
              <a:t>java.util.Comparator</a:t>
            </a:r>
            <a:endParaRPr lang="fr-BE" dirty="0" smtClean="0"/>
          </a:p>
          <a:p>
            <a:pPr lvl="1"/>
            <a:r>
              <a:rPr lang="fr-BE" dirty="0" err="1" smtClean="0"/>
              <a:t>java.io.FileFilter</a:t>
            </a:r>
            <a:endParaRPr lang="fr-BE" dirty="0" smtClean="0"/>
          </a:p>
          <a:p>
            <a:pPr lvl="1"/>
            <a:r>
              <a:rPr lang="fr-BE" dirty="0" err="1" smtClean="0"/>
              <a:t>commons</a:t>
            </a:r>
            <a:r>
              <a:rPr lang="fr-BE" dirty="0" smtClean="0"/>
              <a:t>-collections Transformer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0398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400600"/>
          </a:xfrm>
        </p:spPr>
        <p:txBody>
          <a:bodyPr/>
          <a:lstStyle/>
          <a:p>
            <a:r>
              <a:rPr lang="fr-BE" dirty="0" smtClean="0"/>
              <a:t>Package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</a:rPr>
              <a:t>java.util.function</a:t>
            </a:r>
            <a:r>
              <a:rPr lang="fr-BE" dirty="0" smtClean="0"/>
              <a:t> </a:t>
            </a:r>
            <a:r>
              <a:rPr lang="fr-BE" dirty="0" err="1" smtClean="0"/>
              <a:t>provides</a:t>
            </a:r>
            <a:r>
              <a:rPr lang="fr-BE" dirty="0" smtClean="0"/>
              <a:t> new </a:t>
            </a:r>
            <a:r>
              <a:rPr lang="fr-BE" dirty="0" err="1" smtClean="0"/>
              <a:t>commonly</a:t>
            </a:r>
            <a:r>
              <a:rPr lang="fr-BE" dirty="0" smtClean="0"/>
              <a:t> </a:t>
            </a:r>
            <a:r>
              <a:rPr lang="fr-BE" dirty="0" err="1" smtClean="0"/>
              <a:t>used</a:t>
            </a:r>
            <a:r>
              <a:rPr lang="fr-BE" dirty="0" smtClean="0"/>
              <a:t> </a:t>
            </a:r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 T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fr-B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 T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R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BiFunction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	(T, S)  R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UnaryOperator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	     T  T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BinaryOperator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(T, T)  T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 T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Supplier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()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R</a:t>
            </a:r>
          </a:p>
          <a:p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Variations for primitive types</a:t>
            </a:r>
            <a:endParaRPr lang="fr-B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55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Target </a:t>
            </a:r>
            <a:r>
              <a:rPr lang="fr-BE" dirty="0" err="1" smtClean="0"/>
              <a:t>Typing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Type of a lambda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inferred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the </a:t>
            </a:r>
            <a:r>
              <a:rPr lang="fr-BE" dirty="0" err="1" smtClean="0"/>
              <a:t>surrounding</a:t>
            </a:r>
            <a:r>
              <a:rPr lang="fr-BE" dirty="0" smtClean="0"/>
              <a:t> </a:t>
            </a:r>
            <a:r>
              <a:rPr lang="fr-BE" dirty="0" err="1" smtClean="0"/>
              <a:t>context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31540" y="3140968"/>
            <a:ext cx="828092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e);</a:t>
            </a: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31540" y="4296674"/>
            <a:ext cx="828092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= e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;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Consumer&lt;String&gt; consumer =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-&gt;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9892" y="5157192"/>
            <a:ext cx="828092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interface Consumer&lt;T&gt; {</a:t>
            </a: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void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accept(T 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7237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Target </a:t>
            </a:r>
            <a:r>
              <a:rPr lang="fr-BE" dirty="0" err="1" smtClean="0"/>
              <a:t>Typing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3445843"/>
          </a:xfrm>
        </p:spPr>
        <p:txBody>
          <a:bodyPr>
            <a:normAutofit/>
          </a:bodyPr>
          <a:lstStyle/>
          <a:p>
            <a:r>
              <a:rPr lang="fr-BE" dirty="0" smtClean="0"/>
              <a:t>Lambda expression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assigned</a:t>
            </a:r>
            <a:r>
              <a:rPr lang="fr-BE" dirty="0" smtClean="0"/>
              <a:t> </a:t>
            </a:r>
            <a:r>
              <a:rPr lang="fr-BE" i="1" dirty="0" smtClean="0"/>
              <a:t>if</a:t>
            </a:r>
          </a:p>
          <a:p>
            <a:pPr lvl="1"/>
            <a:r>
              <a:rPr lang="fr-BE" dirty="0" smtClean="0"/>
              <a:t>Target </a:t>
            </a:r>
            <a:r>
              <a:rPr lang="fr-BE" dirty="0" err="1" smtClean="0"/>
              <a:t>is</a:t>
            </a:r>
            <a:r>
              <a:rPr lang="fr-BE" dirty="0" smtClean="0"/>
              <a:t> a </a:t>
            </a:r>
            <a:r>
              <a:rPr lang="fr-BE" dirty="0" err="1" smtClean="0"/>
              <a:t>functional</a:t>
            </a:r>
            <a:r>
              <a:rPr lang="fr-BE" dirty="0" smtClean="0"/>
              <a:t> interface type</a:t>
            </a:r>
          </a:p>
          <a:p>
            <a:pPr lvl="1"/>
            <a:r>
              <a:rPr lang="fr-BE" dirty="0" err="1" smtClean="0"/>
              <a:t>Same</a:t>
            </a:r>
            <a:r>
              <a:rPr lang="fr-BE" dirty="0" smtClean="0"/>
              <a:t> </a:t>
            </a:r>
            <a:r>
              <a:rPr lang="fr-BE" dirty="0" err="1" smtClean="0"/>
              <a:t>number</a:t>
            </a:r>
            <a:r>
              <a:rPr lang="fr-BE" dirty="0" smtClean="0"/>
              <a:t> of </a:t>
            </a:r>
            <a:r>
              <a:rPr lang="fr-BE" dirty="0" err="1" smtClean="0"/>
              <a:t>parameters</a:t>
            </a:r>
            <a:endParaRPr lang="fr-BE" dirty="0" smtClean="0"/>
          </a:p>
          <a:p>
            <a:pPr lvl="1"/>
            <a:r>
              <a:rPr lang="fr-BE" dirty="0" err="1" smtClean="0"/>
              <a:t>Same</a:t>
            </a:r>
            <a:r>
              <a:rPr lang="fr-BE" dirty="0" smtClean="0"/>
              <a:t> </a:t>
            </a:r>
            <a:r>
              <a:rPr lang="fr-BE" dirty="0" err="1" smtClean="0"/>
              <a:t>parameter</a:t>
            </a:r>
            <a:r>
              <a:rPr lang="fr-BE" dirty="0" smtClean="0"/>
              <a:t> types</a:t>
            </a:r>
          </a:p>
          <a:p>
            <a:pPr lvl="1"/>
            <a:r>
              <a:rPr lang="fr-BE" dirty="0" smtClean="0"/>
              <a:t>Compatible return type</a:t>
            </a:r>
          </a:p>
          <a:p>
            <a:pPr lvl="1"/>
            <a:r>
              <a:rPr lang="fr-BE" dirty="0" smtClean="0"/>
              <a:t>Compatible exceptions</a:t>
            </a:r>
          </a:p>
          <a:p>
            <a:pPr lvl="1"/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3167844" y="4725144"/>
            <a:ext cx="5868652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&lt;T, U, R&gt; {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 apply (T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U u);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55576" y="6381328"/>
            <a:ext cx="828092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i)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string.charAt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55576" y="5877272"/>
            <a:ext cx="828092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=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7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Method</a:t>
            </a:r>
            <a:r>
              <a:rPr lang="fr-BE" dirty="0" smtClean="0"/>
              <a:t> </a:t>
            </a:r>
            <a:r>
              <a:rPr lang="fr-BE" dirty="0" err="1" smtClean="0"/>
              <a:t>References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you</a:t>
            </a:r>
            <a:r>
              <a:rPr lang="fr-BE" dirty="0" smtClean="0"/>
              <a:t> </a:t>
            </a:r>
            <a:r>
              <a:rPr lang="fr-BE" dirty="0" err="1" smtClean="0"/>
              <a:t>want</a:t>
            </a:r>
            <a:r>
              <a:rPr lang="fr-BE" dirty="0" smtClean="0"/>
              <a:t> to call an </a:t>
            </a:r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method</a:t>
            </a:r>
            <a:endParaRPr lang="fr-BE" dirty="0" smtClean="0"/>
          </a:p>
          <a:p>
            <a:r>
              <a:rPr lang="fr-BE" dirty="0" smtClean="0"/>
              <a:t>More compact &amp; </a:t>
            </a:r>
            <a:r>
              <a:rPr lang="fr-BE" dirty="0" err="1" smtClean="0"/>
              <a:t>readable</a:t>
            </a:r>
            <a:endParaRPr lang="fr-BE" dirty="0" smtClean="0"/>
          </a:p>
          <a:p>
            <a:r>
              <a:rPr lang="fr-BE" dirty="0" smtClean="0"/>
              <a:t>± </a:t>
            </a:r>
            <a:r>
              <a:rPr lang="fr-BE" dirty="0" err="1" smtClean="0"/>
              <a:t>Shorthand</a:t>
            </a:r>
            <a:r>
              <a:rPr lang="fr-BE" dirty="0" smtClean="0"/>
              <a:t> for lambda expressions</a:t>
            </a:r>
          </a:p>
          <a:p>
            <a:endParaRPr lang="fr-BE" dirty="0" smtClean="0"/>
          </a:p>
          <a:p>
            <a:r>
              <a:rPr lang="fr-BE" dirty="0" err="1" smtClean="0"/>
              <a:t>Static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endParaRPr lang="fr-BE" dirty="0" smtClean="0"/>
          </a:p>
          <a:p>
            <a:pPr lvl="1"/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611560" y="4535429"/>
            <a:ext cx="792088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Function&lt;String, Integer&gt; parse =</a:t>
            </a:r>
          </a:p>
          <a:p>
            <a:pPr algn="r"/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s) -&gt;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Integer.parseInt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11561" y="5805264"/>
            <a:ext cx="792088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Function&lt;String, Integer&gt; parse = Integer::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rot="5400000">
            <a:off x="4389899" y="52962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smtClean="0"/>
              <a:t>≈</a:t>
            </a:r>
            <a:endParaRPr lang="fr-BE" sz="2800" b="1" dirty="0"/>
          </a:p>
        </p:txBody>
      </p:sp>
    </p:spTree>
    <p:extLst>
      <p:ext uri="{BB962C8B-B14F-4D97-AF65-F5344CB8AC3E}">
        <p14:creationId xmlns:p14="http://schemas.microsoft.com/office/powerpoint/2010/main" val="238535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Method</a:t>
            </a:r>
            <a:r>
              <a:rPr lang="fr-BE" dirty="0" smtClean="0"/>
              <a:t> </a:t>
            </a:r>
            <a:r>
              <a:rPr lang="fr-BE" dirty="0" err="1" smtClean="0"/>
              <a:t>References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r>
              <a:rPr lang="fr-BE" dirty="0" smtClean="0"/>
              <a:t>Instance </a:t>
            </a:r>
            <a:r>
              <a:rPr lang="fr-BE" dirty="0" err="1" smtClean="0"/>
              <a:t>Methods</a:t>
            </a: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r>
              <a:rPr lang="fr-BE" dirty="0" smtClean="0"/>
              <a:t>Invocation </a:t>
            </a:r>
            <a:r>
              <a:rPr lang="fr-BE" dirty="0" err="1"/>
              <a:t>target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the first </a:t>
            </a:r>
            <a:r>
              <a:rPr lang="fr-BE" dirty="0" err="1" smtClean="0"/>
              <a:t>parameter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2308810"/>
            <a:ext cx="8856984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Function&lt;String, String&gt;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toUpperCase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algn="r"/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s) -&gt;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s.toUpperCase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7504" y="3100898"/>
            <a:ext cx="885698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Function&lt;String, String&gt;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toUpperCase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String::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toUpperCase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7504" y="5308989"/>
            <a:ext cx="8856984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&lt;String, Integer, Character&gt;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algn="r"/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s, Integer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s.charAt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7504" y="6197242"/>
            <a:ext cx="885698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Integer, Character&gt;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String::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879812" y="1776154"/>
            <a:ext cx="338437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String.toUpperCase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843808" y="4797152"/>
            <a:ext cx="338437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String.charAt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(Integer)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73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Method</a:t>
            </a:r>
            <a:r>
              <a:rPr lang="fr-BE" dirty="0" smtClean="0"/>
              <a:t> </a:t>
            </a:r>
            <a:r>
              <a:rPr lang="fr-BE" dirty="0" err="1" smtClean="0"/>
              <a:t>References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r>
              <a:rPr lang="fr-BE" dirty="0" smtClean="0"/>
              <a:t>Instance </a:t>
            </a:r>
            <a:r>
              <a:rPr lang="fr-BE" dirty="0" err="1" smtClean="0"/>
              <a:t>Methods</a:t>
            </a:r>
            <a:endParaRPr lang="fr-BE" dirty="0" smtClean="0"/>
          </a:p>
          <a:p>
            <a:pPr lvl="1"/>
            <a:r>
              <a:rPr lang="fr-BE" dirty="0" err="1" smtClean="0"/>
              <a:t>Specific</a:t>
            </a:r>
            <a:r>
              <a:rPr lang="fr-BE" dirty="0" smtClean="0"/>
              <a:t> instance</a:t>
            </a:r>
          </a:p>
          <a:p>
            <a:pPr lvl="1"/>
            <a:endParaRPr lang="fr-BE" dirty="0"/>
          </a:p>
          <a:p>
            <a:pPr lvl="1"/>
            <a:endParaRPr lang="fr-BE" dirty="0" smtClean="0"/>
          </a:p>
          <a:p>
            <a:pPr lvl="1"/>
            <a:endParaRPr lang="fr-BE" dirty="0"/>
          </a:p>
          <a:p>
            <a:pPr lvl="1"/>
            <a:endParaRPr lang="fr-BE" dirty="0" smtClean="0"/>
          </a:p>
          <a:p>
            <a:pPr lvl="1"/>
            <a:r>
              <a:rPr lang="fr-BE" dirty="0" err="1" smtClean="0"/>
              <a:t>Constructors</a:t>
            </a:r>
            <a:endParaRPr lang="fr-BE" dirty="0" smtClean="0"/>
          </a:p>
          <a:p>
            <a:pPr lvl="1"/>
            <a:endParaRPr lang="fr-BE" dirty="0"/>
          </a:p>
        </p:txBody>
      </p:sp>
      <p:sp>
        <p:nvSpPr>
          <p:cNvPr id="8" name="ZoneTexte 7"/>
          <p:cNvSpPr txBox="1"/>
          <p:nvPr/>
        </p:nvSpPr>
        <p:spPr>
          <a:xfrm>
            <a:off x="827336" y="2197313"/>
            <a:ext cx="792088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Set&lt;String&gt;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knownNames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…</a:t>
            </a: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Predicate&lt;String&gt;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isKnown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algn="r"/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s) -&gt;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knownNames.contains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27336" y="3356992"/>
            <a:ext cx="792088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Predicate&lt;String&gt;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isKnown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knownNames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::contains;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27336" y="4797152"/>
            <a:ext cx="792088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Supplier&lt;Set&lt;String&gt;&gt;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setFactory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algn="r"/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-&gt; new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TreeSet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27336" y="5956831"/>
            <a:ext cx="792088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Supplier&lt;Set&lt;String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setFactory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TreeSet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::new;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9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Evolution of processor speed</a:t>
            </a:r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144"/>
            <a:ext cx="9152638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067694" y="6597352"/>
            <a:ext cx="3057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100" dirty="0"/>
              <a:t>Copyright © 2009 Elsevier, Inc. All </a:t>
            </a:r>
            <a:r>
              <a:rPr lang="fr-BE" sz="1100" dirty="0" err="1"/>
              <a:t>rights</a:t>
            </a:r>
            <a:r>
              <a:rPr lang="fr-BE" sz="1100" dirty="0"/>
              <a:t> </a:t>
            </a:r>
            <a:r>
              <a:rPr lang="fr-BE" sz="1100" dirty="0" err="1"/>
              <a:t>reserved</a:t>
            </a:r>
            <a:r>
              <a:rPr lang="fr-BE" sz="1100" dirty="0" smtClean="0"/>
              <a:t>.</a:t>
            </a:r>
            <a:endParaRPr lang="fr-BE" sz="1100" dirty="0"/>
          </a:p>
        </p:txBody>
      </p:sp>
    </p:spTree>
    <p:extLst>
      <p:ext uri="{BB962C8B-B14F-4D97-AF65-F5344CB8AC3E}">
        <p14:creationId xmlns:p14="http://schemas.microsoft.com/office/powerpoint/2010/main" val="324443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Exercises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Lambda Expressions</a:t>
            </a:r>
          </a:p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</a:p>
          <a:p>
            <a:r>
              <a:rPr lang="fr-BE" dirty="0" err="1" smtClean="0"/>
              <a:t>Method</a:t>
            </a:r>
            <a:r>
              <a:rPr lang="fr-BE" dirty="0" smtClean="0"/>
              <a:t> </a:t>
            </a:r>
            <a:r>
              <a:rPr lang="fr-BE" dirty="0" err="1" smtClean="0"/>
              <a:t>References</a:t>
            </a:r>
            <a:endParaRPr lang="fr-BE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61096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Go </a:t>
            </a:r>
            <a:r>
              <a:rPr lang="fr-BE" dirty="0" err="1" smtClean="0"/>
              <a:t>Parallel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r>
              <a:rPr lang="fr-BE" dirty="0" smtClean="0"/>
              <a:t>So </a:t>
            </a:r>
            <a:r>
              <a:rPr lang="fr-BE" dirty="0" err="1" smtClean="0"/>
              <a:t>now</a:t>
            </a:r>
            <a:r>
              <a:rPr lang="fr-BE" dirty="0" smtClean="0"/>
              <a:t> </a:t>
            </a:r>
            <a:r>
              <a:rPr lang="fr-BE" dirty="0" err="1" smtClean="0"/>
              <a:t>we</a:t>
            </a:r>
            <a:r>
              <a:rPr lang="fr-BE" dirty="0" smtClean="0"/>
              <a:t>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dirty="0" err="1" smtClean="0"/>
              <a:t>finally</a:t>
            </a:r>
            <a:r>
              <a:rPr lang="fr-BE" dirty="0" smtClean="0"/>
              <a:t> do </a:t>
            </a:r>
            <a:r>
              <a:rPr lang="fr-BE" dirty="0" err="1" smtClean="0"/>
              <a:t>this</a:t>
            </a:r>
            <a:r>
              <a:rPr lang="fr-BE" dirty="0" smtClean="0"/>
              <a:t>:</a:t>
            </a:r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1691680" y="1844824"/>
            <a:ext cx="576064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…;</a:t>
            </a: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shapes.forEach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s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s.setColor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(RED));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203848" y="2852936"/>
            <a:ext cx="2664296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b="1" dirty="0" err="1" smtClean="0"/>
              <a:t>We</a:t>
            </a:r>
            <a:r>
              <a:rPr lang="fr-BE" sz="2000" b="1" dirty="0" smtClean="0"/>
              <a:t> </a:t>
            </a:r>
            <a:r>
              <a:rPr lang="fr-BE" sz="2000" b="1" dirty="0" err="1" smtClean="0"/>
              <a:t>cannot</a:t>
            </a:r>
            <a:r>
              <a:rPr lang="fr-BE" sz="2000" b="1" dirty="0" smtClean="0"/>
              <a:t> </a:t>
            </a:r>
            <a:r>
              <a:rPr lang="fr-BE" sz="2000" b="1" dirty="0" err="1" smtClean="0"/>
              <a:t>add</a:t>
            </a:r>
            <a:r>
              <a:rPr lang="fr-BE" sz="2000" b="1" dirty="0" smtClean="0"/>
              <a:t> </a:t>
            </a:r>
            <a:r>
              <a:rPr lang="fr-BE" sz="2000" b="1" dirty="0" err="1" smtClean="0"/>
              <a:t>methods</a:t>
            </a:r>
            <a:r>
              <a:rPr lang="fr-BE" sz="2000" b="1" dirty="0" smtClean="0"/>
              <a:t> to interfaces</a:t>
            </a:r>
            <a:endParaRPr lang="fr-BE" sz="2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763688" y="4365104"/>
            <a:ext cx="576064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…;</a:t>
            </a: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Collections.forEach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r"/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s.setColor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(RED));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7272300" y="4113076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?</a:t>
            </a:r>
            <a:endParaRPr lang="fr-BE" sz="2800" b="1" dirty="0"/>
          </a:p>
        </p:txBody>
      </p:sp>
    </p:spTree>
    <p:extLst>
      <p:ext uri="{BB962C8B-B14F-4D97-AF65-F5344CB8AC3E}">
        <p14:creationId xmlns:p14="http://schemas.microsoft.com/office/powerpoint/2010/main" val="28391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Default </a:t>
            </a:r>
            <a:r>
              <a:rPr lang="fr-BE" dirty="0" err="1" smtClean="0"/>
              <a:t>Methods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r>
              <a:rPr lang="fr-BE" dirty="0" err="1" smtClean="0"/>
              <a:t>Add</a:t>
            </a:r>
            <a:r>
              <a:rPr lang="fr-BE" dirty="0" smtClean="0"/>
              <a:t> </a:t>
            </a:r>
            <a:r>
              <a:rPr lang="fr-BE" i="1" dirty="0" smtClean="0"/>
              <a:t>new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r>
              <a:rPr lang="fr-BE" dirty="0" smtClean="0"/>
              <a:t> to </a:t>
            </a:r>
            <a:r>
              <a:rPr lang="fr-BE" i="1" dirty="0" err="1" smtClean="0"/>
              <a:t>existing</a:t>
            </a:r>
            <a:r>
              <a:rPr lang="fr-BE" dirty="0" smtClean="0"/>
              <a:t> interfaces</a:t>
            </a:r>
          </a:p>
          <a:p>
            <a:r>
              <a:rPr lang="fr-BE" dirty="0" err="1" smtClean="0"/>
              <a:t>Provide</a:t>
            </a:r>
            <a:r>
              <a:rPr lang="fr-BE" dirty="0" smtClean="0"/>
              <a:t> a </a:t>
            </a:r>
            <a:r>
              <a:rPr lang="fr-BE" i="1" dirty="0" smtClean="0"/>
              <a:t>default</a:t>
            </a:r>
            <a:r>
              <a:rPr lang="fr-BE" dirty="0" smtClean="0"/>
              <a:t> </a:t>
            </a:r>
            <a:r>
              <a:rPr lang="fr-BE" dirty="0" err="1" smtClean="0"/>
              <a:t>implementation</a:t>
            </a:r>
            <a:endParaRPr lang="fr-BE" dirty="0" smtClean="0"/>
          </a:p>
          <a:p>
            <a:endParaRPr lang="fr-BE" dirty="0"/>
          </a:p>
          <a:p>
            <a:endParaRPr lang="fr-BE" dirty="0" smtClean="0"/>
          </a:p>
          <a:p>
            <a:endParaRPr lang="fr-BE" dirty="0"/>
          </a:p>
          <a:p>
            <a:endParaRPr lang="fr-BE" dirty="0" smtClean="0"/>
          </a:p>
          <a:p>
            <a:r>
              <a:rPr lang="fr-BE" dirty="0" err="1" smtClean="0"/>
              <a:t>Concrete</a:t>
            </a:r>
            <a:r>
              <a:rPr lang="fr-BE" dirty="0" smtClean="0"/>
              <a:t> classes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i="1" dirty="0" err="1" smtClean="0"/>
              <a:t>override</a:t>
            </a:r>
            <a:r>
              <a:rPr lang="fr-BE" dirty="0" smtClean="0"/>
              <a:t> default </a:t>
            </a:r>
            <a:r>
              <a:rPr lang="fr-BE" dirty="0" err="1" smtClean="0"/>
              <a:t>methods</a:t>
            </a:r>
            <a:endParaRPr lang="fr-BE" dirty="0" smtClean="0"/>
          </a:p>
          <a:p>
            <a:r>
              <a:rPr lang="fr-BE" dirty="0" err="1" smtClean="0"/>
              <a:t>Previously</a:t>
            </a:r>
            <a:r>
              <a:rPr lang="fr-BE" dirty="0" smtClean="0"/>
              <a:t> </a:t>
            </a:r>
            <a:r>
              <a:rPr lang="fr-BE" dirty="0" err="1" smtClean="0"/>
              <a:t>compiled</a:t>
            </a:r>
            <a:r>
              <a:rPr lang="fr-BE" dirty="0" smtClean="0"/>
              <a:t> classes </a:t>
            </a:r>
            <a:r>
              <a:rPr lang="fr-BE" dirty="0" err="1" smtClean="0"/>
              <a:t>inherit</a:t>
            </a:r>
            <a:r>
              <a:rPr lang="fr-BE" dirty="0" smtClean="0"/>
              <a:t> default </a:t>
            </a:r>
            <a:r>
              <a:rPr lang="fr-BE" dirty="0" err="1" smtClean="0"/>
              <a:t>implementation</a:t>
            </a:r>
            <a:endParaRPr lang="fr-BE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99592" y="2348880"/>
            <a:ext cx="7272808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fr-BE" sz="2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Collection&lt;T&gt; {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(Consumer&lt;T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action) {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action.accept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(t);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279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Default </a:t>
            </a:r>
            <a:r>
              <a:rPr lang="fr-BE" dirty="0" err="1" smtClean="0"/>
              <a:t>Methods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Allows</a:t>
            </a:r>
            <a:r>
              <a:rPr lang="fr-BE" dirty="0" smtClean="0"/>
              <a:t> </a:t>
            </a:r>
            <a:r>
              <a:rPr lang="fr-BE" dirty="0" err="1" smtClean="0"/>
              <a:t>evolution</a:t>
            </a:r>
            <a:r>
              <a:rPr lang="fr-BE" dirty="0" smtClean="0"/>
              <a:t> if </a:t>
            </a:r>
            <a:r>
              <a:rPr lang="fr-BE" dirty="0" err="1" smtClean="0"/>
              <a:t>API’s</a:t>
            </a:r>
            <a:endParaRPr lang="fr-BE" dirty="0" smtClean="0"/>
          </a:p>
          <a:p>
            <a:r>
              <a:rPr lang="fr-BE" dirty="0" smtClean="0"/>
              <a:t>NOT « Traits »</a:t>
            </a:r>
          </a:p>
          <a:p>
            <a:r>
              <a:rPr lang="fr-BE" dirty="0" smtClean="0"/>
              <a:t>Java </a:t>
            </a:r>
            <a:r>
              <a:rPr lang="fr-BE" dirty="0" err="1" smtClean="0"/>
              <a:t>remains</a:t>
            </a:r>
            <a:r>
              <a:rPr lang="fr-BE" dirty="0" smtClean="0"/>
              <a:t> </a:t>
            </a:r>
            <a:r>
              <a:rPr lang="fr-BE" dirty="0" err="1" smtClean="0"/>
              <a:t>statically</a:t>
            </a:r>
            <a:r>
              <a:rPr lang="fr-BE" dirty="0" smtClean="0"/>
              <a:t> </a:t>
            </a:r>
            <a:r>
              <a:rPr lang="fr-BE" dirty="0" err="1" smtClean="0"/>
              <a:t>typed</a:t>
            </a:r>
            <a:endParaRPr lang="fr-BE" dirty="0" smtClean="0"/>
          </a:p>
          <a:p>
            <a:r>
              <a:rPr lang="fr-BE" dirty="0" smtClean="0"/>
              <a:t>Multiple </a:t>
            </a:r>
            <a:r>
              <a:rPr lang="fr-BE" dirty="0" err="1" smtClean="0"/>
              <a:t>inheritance</a:t>
            </a:r>
            <a:r>
              <a:rPr lang="fr-BE" dirty="0" smtClean="0"/>
              <a:t> ?</a:t>
            </a:r>
          </a:p>
          <a:p>
            <a:pPr lvl="1"/>
            <a:r>
              <a:rPr lang="fr-BE" dirty="0" smtClean="0"/>
              <a:t> Type		(interfaces)</a:t>
            </a:r>
          </a:p>
          <a:p>
            <a:pPr lvl="1"/>
            <a:r>
              <a:rPr lang="fr-BE" dirty="0" smtClean="0"/>
              <a:t> </a:t>
            </a:r>
            <a:r>
              <a:rPr lang="fr-BE" dirty="0" err="1" smtClean="0"/>
              <a:t>Behaviour</a:t>
            </a:r>
            <a:r>
              <a:rPr lang="fr-BE" dirty="0" smtClean="0"/>
              <a:t>	(default </a:t>
            </a:r>
            <a:r>
              <a:rPr lang="fr-BE" dirty="0" err="1" smtClean="0"/>
              <a:t>methods</a:t>
            </a:r>
            <a:r>
              <a:rPr lang="fr-BE" dirty="0" smtClean="0"/>
              <a:t>)</a:t>
            </a:r>
          </a:p>
          <a:p>
            <a:pPr lvl="1"/>
            <a:r>
              <a:rPr lang="fr-BE" dirty="0" smtClean="0"/>
              <a:t> </a:t>
            </a:r>
            <a:r>
              <a:rPr lang="fr-BE" strike="sngStrike" dirty="0" smtClean="0"/>
              <a:t>State</a:t>
            </a:r>
            <a:endParaRPr lang="fr-BE" strike="sngStrike" dirty="0"/>
          </a:p>
        </p:txBody>
      </p:sp>
    </p:spTree>
    <p:extLst>
      <p:ext uri="{BB962C8B-B14F-4D97-AF65-F5344CB8AC3E}">
        <p14:creationId xmlns:p14="http://schemas.microsoft.com/office/powerpoint/2010/main" val="1351364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Default </a:t>
            </a:r>
            <a:r>
              <a:rPr lang="fr-BE" dirty="0" err="1" smtClean="0"/>
              <a:t>Methods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4293096"/>
            <a:ext cx="6768752" cy="2337123"/>
          </a:xfrm>
        </p:spPr>
        <p:txBody>
          <a:bodyPr>
            <a:normAutofit/>
          </a:bodyPr>
          <a:lstStyle/>
          <a:p>
            <a:r>
              <a:rPr lang="fr-BE" dirty="0" err="1" smtClean="0"/>
              <a:t>Conflicts</a:t>
            </a:r>
            <a:r>
              <a:rPr lang="fr-BE" dirty="0" smtClean="0"/>
              <a:t> ?</a:t>
            </a:r>
          </a:p>
          <a:p>
            <a:pPr lvl="1"/>
            <a:r>
              <a:rPr lang="fr-BE" dirty="0" smtClean="0"/>
              <a:t>Classes </a:t>
            </a:r>
            <a:r>
              <a:rPr lang="fr-BE" dirty="0" err="1" smtClean="0"/>
              <a:t>win</a:t>
            </a:r>
            <a:endParaRPr lang="fr-BE" dirty="0" smtClean="0"/>
          </a:p>
          <a:p>
            <a:pPr lvl="1"/>
            <a:r>
              <a:rPr lang="fr-BE" dirty="0" smtClean="0"/>
              <a:t>Most </a:t>
            </a:r>
            <a:r>
              <a:rPr lang="fr-BE" dirty="0" err="1" smtClean="0"/>
              <a:t>specific</a:t>
            </a:r>
            <a:r>
              <a:rPr lang="fr-BE" dirty="0" smtClean="0"/>
              <a:t> </a:t>
            </a:r>
            <a:r>
              <a:rPr lang="fr-BE" dirty="0" err="1" smtClean="0"/>
              <a:t>ancestor</a:t>
            </a:r>
            <a:r>
              <a:rPr lang="fr-BE" dirty="0" smtClean="0"/>
              <a:t> </a:t>
            </a:r>
            <a:r>
              <a:rPr lang="fr-BE" dirty="0" err="1" smtClean="0"/>
              <a:t>wins</a:t>
            </a:r>
            <a:endParaRPr lang="fr-BE" dirty="0" smtClean="0"/>
          </a:p>
          <a:p>
            <a:pPr lvl="1"/>
            <a:r>
              <a:rPr lang="fr-BE" dirty="0" err="1" smtClean="0"/>
              <a:t>Ambiguity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a compile-time </a:t>
            </a:r>
            <a:r>
              <a:rPr lang="fr-BE" dirty="0" err="1" smtClean="0"/>
              <a:t>error</a:t>
            </a:r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5546358" y="4184443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D</a:t>
            </a:r>
          </a:p>
          <a:p>
            <a:r>
              <a:rPr lang="fr-BE" dirty="0" smtClean="0"/>
              <a:t>m1()</a:t>
            </a:r>
          </a:p>
          <a:p>
            <a:r>
              <a:rPr lang="fr-BE" dirty="0" smtClean="0"/>
              <a:t>m2()</a:t>
            </a:r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5546358" y="2872820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E</a:t>
            </a:r>
          </a:p>
          <a:p>
            <a:r>
              <a:rPr lang="fr-BE" dirty="0" smtClean="0"/>
              <a:t>m1()</a:t>
            </a:r>
          </a:p>
        </p:txBody>
      </p:sp>
      <p:sp>
        <p:nvSpPr>
          <p:cNvPr id="6" name="Rectangle 5"/>
          <p:cNvSpPr/>
          <p:nvPr/>
        </p:nvSpPr>
        <p:spPr>
          <a:xfrm>
            <a:off x="5546358" y="1599132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Object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08443" y="2872820"/>
            <a:ext cx="108012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C</a:t>
            </a:r>
          </a:p>
          <a:p>
            <a:r>
              <a:rPr lang="fr-BE" dirty="0" smtClean="0"/>
              <a:t>m1()</a:t>
            </a:r>
          </a:p>
        </p:txBody>
      </p:sp>
      <p:cxnSp>
        <p:nvCxnSpPr>
          <p:cNvPr id="19" name="Connecteur en angle 18"/>
          <p:cNvCxnSpPr/>
          <p:nvPr/>
        </p:nvCxnSpPr>
        <p:spPr>
          <a:xfrm rot="16200000" flipV="1">
            <a:off x="5143698" y="3241722"/>
            <a:ext cx="447527" cy="14379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68383" y="1599132"/>
            <a:ext cx="108012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A</a:t>
            </a:r>
          </a:p>
          <a:p>
            <a:r>
              <a:rPr lang="fr-BE" dirty="0" smtClean="0"/>
              <a:t>m2()</a:t>
            </a:r>
          </a:p>
          <a:p>
            <a:r>
              <a:rPr lang="fr-BE" dirty="0" smtClean="0"/>
              <a:t>m3()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84307" y="2872820"/>
            <a:ext cx="108012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B</a:t>
            </a:r>
          </a:p>
          <a:p>
            <a:r>
              <a:rPr lang="fr-BE" dirty="0" smtClean="0"/>
              <a:t>m2()</a:t>
            </a:r>
          </a:p>
        </p:txBody>
      </p:sp>
      <p:cxnSp>
        <p:nvCxnSpPr>
          <p:cNvPr id="22" name="Connecteur en angle 21"/>
          <p:cNvCxnSpPr/>
          <p:nvPr/>
        </p:nvCxnSpPr>
        <p:spPr>
          <a:xfrm rot="16200000" flipV="1">
            <a:off x="4531630" y="2629654"/>
            <a:ext cx="447527" cy="2662051"/>
          </a:xfrm>
          <a:prstGeom prst="bentConnector3">
            <a:avLst>
              <a:gd name="adj1" fmla="val 500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21" idx="0"/>
            <a:endCxn id="20" idx="2"/>
          </p:cNvCxnSpPr>
          <p:nvPr/>
        </p:nvCxnSpPr>
        <p:spPr>
          <a:xfrm rot="5400000" flipH="1" flipV="1">
            <a:off x="3561609" y="2325986"/>
            <a:ext cx="409592" cy="6840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17" idx="0"/>
            <a:endCxn id="20" idx="2"/>
          </p:cNvCxnSpPr>
          <p:nvPr/>
        </p:nvCxnSpPr>
        <p:spPr>
          <a:xfrm rot="16200000" flipV="1">
            <a:off x="4173677" y="2397994"/>
            <a:ext cx="409592" cy="5400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04187" y="1599132"/>
            <a:ext cx="108012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F</a:t>
            </a:r>
          </a:p>
          <a:p>
            <a:r>
              <a:rPr lang="fr-BE" dirty="0" smtClean="0"/>
              <a:t>m3()</a:t>
            </a:r>
          </a:p>
        </p:txBody>
      </p:sp>
      <p:cxnSp>
        <p:nvCxnSpPr>
          <p:cNvPr id="31" name="Connecteur en angle 30"/>
          <p:cNvCxnSpPr>
            <a:stCxn id="4" idx="0"/>
            <a:endCxn id="29" idx="2"/>
          </p:cNvCxnSpPr>
          <p:nvPr/>
        </p:nvCxnSpPr>
        <p:spPr>
          <a:xfrm rot="16200000" flipV="1">
            <a:off x="3354726" y="1452750"/>
            <a:ext cx="1721215" cy="3742171"/>
          </a:xfrm>
          <a:prstGeom prst="bentConnector3">
            <a:avLst>
              <a:gd name="adj1" fmla="val 129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5" idx="0"/>
            <a:endCxn id="6" idx="2"/>
          </p:cNvCxnSpPr>
          <p:nvPr/>
        </p:nvCxnSpPr>
        <p:spPr>
          <a:xfrm flipV="1">
            <a:off x="6086418" y="2463228"/>
            <a:ext cx="0" cy="40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4" idx="0"/>
            <a:endCxn id="5" idx="2"/>
          </p:cNvCxnSpPr>
          <p:nvPr/>
        </p:nvCxnSpPr>
        <p:spPr>
          <a:xfrm flipV="1">
            <a:off x="6086418" y="3736916"/>
            <a:ext cx="0" cy="447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03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Fluent </a:t>
            </a:r>
            <a:r>
              <a:rPr lang="fr-BE" dirty="0" err="1" smtClean="0"/>
              <a:t>API’s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Default and </a:t>
            </a:r>
            <a:r>
              <a:rPr lang="fr-BE" dirty="0" err="1" smtClean="0"/>
              <a:t>Static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r>
              <a:rPr lang="fr-BE" dirty="0" smtClean="0"/>
              <a:t> on interfaces</a:t>
            </a:r>
          </a:p>
          <a:p>
            <a:r>
              <a:rPr lang="fr-BE" dirty="0" err="1" smtClean="0"/>
              <a:t>Allow</a:t>
            </a:r>
            <a:r>
              <a:rPr lang="fr-BE" dirty="0" smtClean="0"/>
              <a:t> for « fluent-style » </a:t>
            </a:r>
            <a:r>
              <a:rPr lang="fr-BE" dirty="0" err="1" smtClean="0"/>
              <a:t>API’s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2924944"/>
            <a:ext cx="8208912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Comparator&lt;Person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comparator 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Comparator.comparing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getLastName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thenComparing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(Person::</a:t>
            </a:r>
            <a:r>
              <a:rPr lang="en-GB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getFirstName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.</a:t>
            </a:r>
            <a:r>
              <a:rPr lang="en-GB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thenComparingInt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(Person::</a:t>
            </a:r>
            <a:r>
              <a:rPr lang="en-GB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getAge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59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Putting </a:t>
            </a:r>
            <a:r>
              <a:rPr lang="fr-BE" dirty="0" err="1" smtClean="0"/>
              <a:t>it</a:t>
            </a:r>
            <a:r>
              <a:rPr lang="fr-BE" dirty="0" smtClean="0"/>
              <a:t> all </a:t>
            </a:r>
            <a:r>
              <a:rPr lang="fr-BE" dirty="0" err="1" smtClean="0"/>
              <a:t>together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340768"/>
            <a:ext cx="8208912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List&lt;Person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people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...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new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&lt;Person&gt;()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compare(Person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y)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21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Putting </a:t>
            </a:r>
            <a:r>
              <a:rPr lang="fr-BE" dirty="0" err="1" smtClean="0"/>
              <a:t>it</a:t>
            </a:r>
            <a:r>
              <a:rPr lang="fr-BE" dirty="0" smtClean="0"/>
              <a:t> all </a:t>
            </a:r>
            <a:r>
              <a:rPr lang="fr-BE" dirty="0" err="1" smtClean="0"/>
              <a:t>together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149712"/>
            <a:ext cx="8208912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new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&lt;Person&gt;()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compare(Person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y)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67544" y="3009146"/>
            <a:ext cx="820891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(people, (Person x, Person y) -&gt; </a:t>
            </a:r>
          </a:p>
          <a:p>
            <a:pPr algn="r"/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y.getLastName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44683" y="3945250"/>
            <a:ext cx="820891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(people, </a:t>
            </a:r>
          </a:p>
          <a:p>
            <a:pPr algn="r"/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Comparator.comparing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((Person p)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44683" y="4901098"/>
            <a:ext cx="8208912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people,comparing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44683" y="5549170"/>
            <a:ext cx="8208912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(people,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(Person::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44683" y="6197242"/>
            <a:ext cx="8208912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(Person::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30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Exercises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Default </a:t>
            </a:r>
            <a:r>
              <a:rPr lang="fr-BE" dirty="0" err="1" smtClean="0"/>
              <a:t>Methods</a:t>
            </a:r>
            <a:endParaRPr lang="fr-BE" dirty="0" smtClean="0"/>
          </a:p>
          <a:p>
            <a:r>
              <a:rPr lang="fr-BE" dirty="0" smtClean="0"/>
              <a:t>New </a:t>
            </a:r>
            <a:r>
              <a:rPr lang="fr-BE" dirty="0" err="1" smtClean="0"/>
              <a:t>methods</a:t>
            </a:r>
            <a:r>
              <a:rPr lang="fr-BE" dirty="0" smtClean="0"/>
              <a:t> in java </a:t>
            </a:r>
            <a:r>
              <a:rPr lang="fr-BE" dirty="0" err="1" smtClean="0"/>
              <a:t>core</a:t>
            </a:r>
            <a:r>
              <a:rPr lang="fr-BE" dirty="0" smtClean="0"/>
              <a:t> classes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424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Reference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Brian </a:t>
            </a:r>
            <a:r>
              <a:rPr lang="fr-BE" dirty="0" err="1" smtClean="0"/>
              <a:t>Goetz</a:t>
            </a:r>
            <a:endParaRPr lang="fr-BE" dirty="0" smtClean="0"/>
          </a:p>
          <a:p>
            <a:pPr lvl="1"/>
            <a:r>
              <a:rPr lang="fr-BE" dirty="0" smtClean="0"/>
              <a:t>State of the Lambda</a:t>
            </a:r>
            <a:br>
              <a:rPr lang="fr-BE" dirty="0" smtClean="0"/>
            </a:br>
            <a:r>
              <a:rPr lang="fr-BE" dirty="0" smtClean="0">
                <a:hlinkClick r:id="rId2"/>
              </a:rPr>
              <a:t>http</a:t>
            </a:r>
            <a:r>
              <a:rPr lang="fr-BE" dirty="0">
                <a:hlinkClick r:id="rId2"/>
              </a:rPr>
              <a:t>://cr.openjdk.java.net/~</a:t>
            </a:r>
            <a:r>
              <a:rPr lang="fr-BE" dirty="0" smtClean="0">
                <a:hlinkClick r:id="rId2"/>
              </a:rPr>
              <a:t>briangoetz/lambda/</a:t>
            </a:r>
            <a:br>
              <a:rPr lang="fr-BE" dirty="0" smtClean="0">
                <a:hlinkClick r:id="rId2"/>
              </a:rPr>
            </a:br>
            <a:r>
              <a:rPr lang="fr-BE" dirty="0" smtClean="0">
                <a:hlinkClick r:id="rId2"/>
              </a:rPr>
              <a:t>lambda-state-final.html</a:t>
            </a:r>
            <a:endParaRPr lang="fr-BE" dirty="0" smtClean="0"/>
          </a:p>
          <a:p>
            <a:pPr lvl="1"/>
            <a:r>
              <a:rPr lang="fr-BE" dirty="0" smtClean="0"/>
              <a:t>State of the Lambda: </a:t>
            </a:r>
            <a:r>
              <a:rPr lang="fr-BE" dirty="0" err="1" smtClean="0"/>
              <a:t>Libraries</a:t>
            </a:r>
            <a:r>
              <a:rPr lang="fr-BE" dirty="0" smtClean="0"/>
              <a:t> Edition</a:t>
            </a:r>
            <a:br>
              <a:rPr lang="fr-BE" dirty="0" smtClean="0"/>
            </a:br>
            <a:r>
              <a:rPr lang="fr-BE" dirty="0" smtClean="0">
                <a:hlinkClick r:id="rId3"/>
              </a:rPr>
              <a:t>http</a:t>
            </a:r>
            <a:r>
              <a:rPr lang="fr-BE" dirty="0">
                <a:hlinkClick r:id="rId3"/>
              </a:rPr>
              <a:t>://cr.openjdk.java.net/~briangoetz/lambda</a:t>
            </a:r>
            <a:r>
              <a:rPr lang="fr-BE" dirty="0" smtClean="0">
                <a:hlinkClick r:id="rId3"/>
              </a:rPr>
              <a:t>/</a:t>
            </a:r>
            <a:br>
              <a:rPr lang="fr-BE" dirty="0" smtClean="0">
                <a:hlinkClick r:id="rId3"/>
              </a:rPr>
            </a:br>
            <a:r>
              <a:rPr lang="fr-BE" dirty="0" smtClean="0">
                <a:hlinkClick r:id="rId3"/>
              </a:rPr>
              <a:t>lambda-libraries-final.html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520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Go </a:t>
            </a:r>
            <a:r>
              <a:rPr lang="fr-BE" dirty="0" err="1" smtClean="0"/>
              <a:t>Parallel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r>
              <a:rPr lang="fr-BE" dirty="0" err="1"/>
              <a:t>Moore’s</a:t>
            </a:r>
            <a:r>
              <a:rPr lang="fr-BE" dirty="0"/>
              <a:t> Law</a:t>
            </a:r>
          </a:p>
          <a:p>
            <a:pPr lvl="1"/>
            <a:r>
              <a:rPr lang="fr-BE" dirty="0"/>
              <a:t>More </a:t>
            </a:r>
            <a:r>
              <a:rPr lang="fr-BE" dirty="0" err="1"/>
              <a:t>cores</a:t>
            </a:r>
            <a:r>
              <a:rPr lang="fr-BE" dirty="0"/>
              <a:t> but not </a:t>
            </a:r>
            <a:r>
              <a:rPr lang="fr-BE" dirty="0" err="1"/>
              <a:t>faster</a:t>
            </a:r>
            <a:r>
              <a:rPr lang="fr-BE" dirty="0"/>
              <a:t> </a:t>
            </a:r>
            <a:r>
              <a:rPr lang="fr-BE" dirty="0" err="1" smtClean="0"/>
              <a:t>cores</a:t>
            </a:r>
            <a:endParaRPr lang="fr-BE" dirty="0" smtClean="0"/>
          </a:p>
          <a:p>
            <a:pPr lvl="1"/>
            <a:endParaRPr lang="fr-BE" dirty="0"/>
          </a:p>
          <a:p>
            <a:r>
              <a:rPr lang="fr-BE" dirty="0"/>
              <a:t>Serial </a:t>
            </a:r>
            <a:r>
              <a:rPr lang="fr-BE" dirty="0" err="1"/>
              <a:t>API’s</a:t>
            </a:r>
            <a:endParaRPr lang="fr-BE" dirty="0"/>
          </a:p>
          <a:p>
            <a:pPr lvl="1"/>
            <a:r>
              <a:rPr lang="fr-BE" dirty="0"/>
              <a:t>Limited to a </a:t>
            </a:r>
            <a:r>
              <a:rPr lang="fr-BE" dirty="0" err="1"/>
              <a:t>shrinking</a:t>
            </a:r>
            <a:r>
              <a:rPr lang="fr-BE" dirty="0"/>
              <a:t> fraction of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processing</a:t>
            </a:r>
            <a:r>
              <a:rPr lang="fr-BE" dirty="0"/>
              <a:t> </a:t>
            </a:r>
            <a:r>
              <a:rPr lang="fr-BE" dirty="0" smtClean="0"/>
              <a:t>power</a:t>
            </a:r>
          </a:p>
          <a:p>
            <a:pPr lvl="1"/>
            <a:endParaRPr lang="fr-BE" dirty="0" smtClean="0"/>
          </a:p>
          <a:p>
            <a:r>
              <a:rPr lang="fr-BE" dirty="0" err="1"/>
              <a:t>Parallel</a:t>
            </a:r>
            <a:r>
              <a:rPr lang="fr-BE" dirty="0"/>
              <a:t> </a:t>
            </a:r>
            <a:r>
              <a:rPr lang="fr-BE" dirty="0" err="1" smtClean="0"/>
              <a:t>API’s</a:t>
            </a:r>
            <a:endParaRPr lang="fr-BE" dirty="0" smtClean="0"/>
          </a:p>
          <a:p>
            <a:pPr lvl="1"/>
            <a:r>
              <a:rPr lang="fr-BE" dirty="0" err="1" smtClean="0"/>
              <a:t>Multi-threading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hard</a:t>
            </a:r>
          </a:p>
          <a:p>
            <a:pPr lvl="1"/>
            <a:r>
              <a:rPr lang="fr-BE" dirty="0" err="1" smtClean="0"/>
              <a:t>Little</a:t>
            </a:r>
            <a:r>
              <a:rPr lang="fr-BE" dirty="0" smtClean="0"/>
              <a:t> support in </a:t>
            </a:r>
            <a:r>
              <a:rPr lang="fr-BE" dirty="0" err="1" smtClean="0"/>
              <a:t>mainstream</a:t>
            </a:r>
            <a:r>
              <a:rPr lang="fr-BE" dirty="0" smtClean="0"/>
              <a:t> </a:t>
            </a:r>
            <a:r>
              <a:rPr lang="fr-BE" dirty="0" err="1" smtClean="0"/>
              <a:t>languages</a:t>
            </a:r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01271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Why</a:t>
            </a:r>
            <a:r>
              <a:rPr lang="fr-BE" dirty="0" smtClean="0"/>
              <a:t> not </a:t>
            </a:r>
            <a:r>
              <a:rPr lang="fr-BE" dirty="0" err="1" smtClean="0"/>
              <a:t>replacing</a:t>
            </a:r>
            <a:r>
              <a:rPr lang="fr-BE" dirty="0" smtClean="0"/>
              <a:t> Collections API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Major </a:t>
            </a:r>
            <a:r>
              <a:rPr lang="fr-BE" dirty="0" err="1" smtClean="0"/>
              <a:t>task</a:t>
            </a:r>
            <a:endParaRPr lang="fr-BE" dirty="0" smtClean="0"/>
          </a:p>
          <a:p>
            <a:r>
              <a:rPr lang="fr-BE" dirty="0" smtClean="0"/>
              <a:t>Adoption </a:t>
            </a:r>
            <a:r>
              <a:rPr lang="fr-BE" dirty="0" err="1" smtClean="0"/>
              <a:t>lag</a:t>
            </a:r>
            <a:r>
              <a:rPr lang="fr-BE" dirty="0" smtClean="0"/>
              <a:t> of </a:t>
            </a:r>
            <a:r>
              <a:rPr lang="fr-BE" dirty="0" err="1" smtClean="0"/>
              <a:t>many</a:t>
            </a:r>
            <a:r>
              <a:rPr lang="fr-BE" dirty="0" smtClean="0"/>
              <a:t> </a:t>
            </a:r>
            <a:r>
              <a:rPr lang="fr-BE" dirty="0" err="1" smtClean="0"/>
              <a:t>years</a:t>
            </a:r>
            <a:endParaRPr lang="fr-BE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0409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Key drivers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fr-BE" dirty="0" err="1" smtClean="0"/>
              <a:t>Make</a:t>
            </a:r>
            <a:r>
              <a:rPr lang="fr-BE" dirty="0" smtClean="0"/>
              <a:t> </a:t>
            </a:r>
            <a:r>
              <a:rPr lang="fr-BE" dirty="0" err="1" smtClean="0"/>
              <a:t>parallelism</a:t>
            </a:r>
            <a:r>
              <a:rPr lang="fr-BE" dirty="0" smtClean="0"/>
              <a:t> more accessible to </a:t>
            </a:r>
            <a:r>
              <a:rPr lang="fr-BE" dirty="0" err="1" smtClean="0"/>
              <a:t>developers</a:t>
            </a:r>
            <a:endParaRPr lang="fr-BE" dirty="0" smtClean="0"/>
          </a:p>
          <a:p>
            <a:r>
              <a:rPr lang="fr-BE" dirty="0" err="1" smtClean="0"/>
              <a:t>Remove</a:t>
            </a:r>
            <a:r>
              <a:rPr lang="fr-BE" dirty="0" smtClean="0"/>
              <a:t> </a:t>
            </a:r>
            <a:r>
              <a:rPr lang="fr-BE" dirty="0" err="1" smtClean="0"/>
              <a:t>unnecessary</a:t>
            </a:r>
            <a:r>
              <a:rPr lang="fr-BE" dirty="0" smtClean="0"/>
              <a:t> </a:t>
            </a:r>
            <a:r>
              <a:rPr lang="fr-BE" dirty="0" err="1" smtClean="0"/>
              <a:t>impediments</a:t>
            </a:r>
            <a:r>
              <a:rPr lang="fr-BE" dirty="0" smtClean="0"/>
              <a:t> to </a:t>
            </a:r>
            <a:r>
              <a:rPr lang="fr-BE" dirty="0" err="1" smtClean="0"/>
              <a:t>migrate</a:t>
            </a:r>
            <a:r>
              <a:rPr lang="fr-BE" dirty="0" smtClean="0"/>
              <a:t> code </a:t>
            </a:r>
            <a:r>
              <a:rPr lang="fr-BE" dirty="0" err="1" smtClean="0"/>
              <a:t>form</a:t>
            </a:r>
            <a:r>
              <a:rPr lang="fr-BE" dirty="0" smtClean="0"/>
              <a:t> </a:t>
            </a:r>
            <a:r>
              <a:rPr lang="fr-BE" dirty="0" err="1" smtClean="0"/>
              <a:t>sequential</a:t>
            </a:r>
            <a:r>
              <a:rPr lang="fr-BE" dirty="0" smtClean="0"/>
              <a:t> to </a:t>
            </a:r>
            <a:r>
              <a:rPr lang="fr-BE" dirty="0" err="1" smtClean="0"/>
              <a:t>parallel</a:t>
            </a:r>
            <a:endParaRPr lang="fr-BE" dirty="0" smtClean="0"/>
          </a:p>
          <a:p>
            <a:r>
              <a:rPr lang="fr-BE" dirty="0" smtClean="0"/>
              <a:t>Encourage </a:t>
            </a:r>
            <a:r>
              <a:rPr lang="fr-BE" dirty="0" err="1" smtClean="0"/>
              <a:t>idioms</a:t>
            </a:r>
            <a:r>
              <a:rPr lang="fr-BE" dirty="0" smtClean="0"/>
              <a:t> </a:t>
            </a:r>
            <a:r>
              <a:rPr lang="fr-BE" dirty="0" err="1" smtClean="0"/>
              <a:t>that</a:t>
            </a:r>
            <a:r>
              <a:rPr lang="fr-BE" dirty="0" smtClean="0"/>
              <a:t> are </a:t>
            </a:r>
            <a:r>
              <a:rPr lang="fr-BE" i="1" dirty="0" err="1" smtClean="0"/>
              <a:t>both</a:t>
            </a:r>
            <a:r>
              <a:rPr lang="fr-BE" dirty="0" smtClean="0"/>
              <a:t> </a:t>
            </a:r>
            <a:r>
              <a:rPr lang="fr-BE" dirty="0" err="1" smtClean="0"/>
              <a:t>sequential</a:t>
            </a:r>
            <a:r>
              <a:rPr lang="fr-BE" dirty="0" smtClean="0"/>
              <a:t>- and </a:t>
            </a:r>
            <a:r>
              <a:rPr lang="fr-BE" dirty="0" err="1" smtClean="0"/>
              <a:t>parallel-friendly</a:t>
            </a:r>
            <a:r>
              <a:rPr lang="fr-BE" dirty="0" smtClean="0"/>
              <a:t>.</a:t>
            </a:r>
          </a:p>
          <a:p>
            <a:r>
              <a:rPr lang="fr-BE" dirty="0" smtClean="0"/>
              <a:t>Shift focus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i="1" dirty="0" err="1" smtClean="0"/>
              <a:t>what</a:t>
            </a:r>
            <a:r>
              <a:rPr lang="fr-BE" dirty="0" smtClean="0"/>
              <a:t> computation </a:t>
            </a:r>
            <a:r>
              <a:rPr lang="fr-BE" dirty="0" err="1" smtClean="0"/>
              <a:t>should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performed</a:t>
            </a:r>
            <a:r>
              <a:rPr lang="fr-BE" dirty="0" smtClean="0"/>
              <a:t>, </a:t>
            </a:r>
            <a:r>
              <a:rPr lang="fr-BE" dirty="0" err="1" smtClean="0"/>
              <a:t>rather</a:t>
            </a:r>
            <a:r>
              <a:rPr lang="fr-BE" dirty="0" smtClean="0"/>
              <a:t> </a:t>
            </a:r>
            <a:r>
              <a:rPr lang="fr-BE" dirty="0" err="1" smtClean="0"/>
              <a:t>than</a:t>
            </a:r>
            <a:r>
              <a:rPr lang="fr-BE" dirty="0" smtClean="0"/>
              <a:t> </a:t>
            </a:r>
            <a:r>
              <a:rPr lang="fr-BE" i="1" dirty="0" smtClean="0"/>
              <a:t>how</a:t>
            </a:r>
            <a:r>
              <a:rPr lang="fr-BE" dirty="0" smtClean="0"/>
              <a:t> </a:t>
            </a:r>
            <a:r>
              <a:rPr lang="fr-BE" dirty="0" err="1" smtClean="0"/>
              <a:t>it</a:t>
            </a:r>
            <a:r>
              <a:rPr lang="fr-BE" dirty="0" smtClean="0"/>
              <a:t> </a:t>
            </a:r>
            <a:r>
              <a:rPr lang="fr-BE" dirty="0" err="1" smtClean="0"/>
              <a:t>should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performed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94393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Why</a:t>
            </a:r>
            <a:r>
              <a:rPr lang="fr-BE" dirty="0" smtClean="0"/>
              <a:t> explicit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Balance </a:t>
            </a:r>
            <a:r>
              <a:rPr lang="fr-BE" dirty="0" err="1" smtClean="0"/>
              <a:t>between</a:t>
            </a:r>
            <a:r>
              <a:rPr lang="fr-BE" dirty="0" smtClean="0"/>
              <a:t> </a:t>
            </a:r>
            <a:r>
              <a:rPr lang="fr-BE" dirty="0" err="1" smtClean="0"/>
              <a:t>making</a:t>
            </a:r>
            <a:r>
              <a:rPr lang="fr-BE" dirty="0" smtClean="0"/>
              <a:t> </a:t>
            </a:r>
            <a:r>
              <a:rPr lang="fr-BE" dirty="0" err="1" smtClean="0"/>
              <a:t>parallelism</a:t>
            </a:r>
            <a:r>
              <a:rPr lang="fr-BE" dirty="0" smtClean="0"/>
              <a:t> </a:t>
            </a:r>
            <a:r>
              <a:rPr lang="fr-BE" i="1" dirty="0" err="1" smtClean="0"/>
              <a:t>easier</a:t>
            </a:r>
            <a:r>
              <a:rPr lang="fr-BE" dirty="0" smtClean="0"/>
              <a:t> but not </a:t>
            </a:r>
            <a:r>
              <a:rPr lang="fr-BE" i="1" dirty="0" smtClean="0"/>
              <a:t>invisible</a:t>
            </a:r>
            <a:endParaRPr lang="fr-BE" dirty="0" smtClean="0"/>
          </a:p>
          <a:p>
            <a:r>
              <a:rPr lang="fr-BE" dirty="0" smtClean="0"/>
              <a:t>Goal to </a:t>
            </a:r>
            <a:r>
              <a:rPr lang="fr-BE" dirty="0" err="1" smtClean="0"/>
              <a:t>make</a:t>
            </a:r>
            <a:r>
              <a:rPr lang="fr-BE" dirty="0" smtClean="0"/>
              <a:t> </a:t>
            </a:r>
            <a:r>
              <a:rPr lang="fr-BE" dirty="0" err="1" smtClean="0"/>
              <a:t>it</a:t>
            </a:r>
            <a:r>
              <a:rPr lang="fr-BE" dirty="0" smtClean="0"/>
              <a:t> </a:t>
            </a:r>
            <a:r>
              <a:rPr lang="fr-BE" i="1" dirty="0" smtClean="0"/>
              <a:t>explicit</a:t>
            </a:r>
            <a:r>
              <a:rPr lang="fr-BE" dirty="0" smtClean="0"/>
              <a:t> but </a:t>
            </a:r>
            <a:r>
              <a:rPr lang="fr-BE" i="1" dirty="0" err="1" smtClean="0"/>
              <a:t>unobstrusive</a:t>
            </a:r>
            <a:endParaRPr lang="fr-BE" dirty="0" smtClean="0"/>
          </a:p>
          <a:p>
            <a:r>
              <a:rPr lang="fr-BE" dirty="0" err="1" smtClean="0"/>
              <a:t>Making</a:t>
            </a:r>
            <a:r>
              <a:rPr lang="fr-BE" dirty="0" smtClean="0"/>
              <a:t> </a:t>
            </a:r>
            <a:r>
              <a:rPr lang="fr-BE" dirty="0" err="1" smtClean="0"/>
              <a:t>parallelism</a:t>
            </a:r>
            <a:r>
              <a:rPr lang="fr-BE" dirty="0" smtClean="0"/>
              <a:t> transparent </a:t>
            </a:r>
            <a:r>
              <a:rPr lang="fr-BE" dirty="0" err="1" smtClean="0"/>
              <a:t>would</a:t>
            </a:r>
            <a:r>
              <a:rPr lang="fr-BE" dirty="0" smtClean="0"/>
              <a:t> </a:t>
            </a:r>
            <a:r>
              <a:rPr lang="fr-BE" dirty="0" err="1" smtClean="0"/>
              <a:t>introduce</a:t>
            </a:r>
            <a:r>
              <a:rPr lang="fr-BE" dirty="0" smtClean="0"/>
              <a:t> </a:t>
            </a:r>
            <a:r>
              <a:rPr lang="fr-BE" dirty="0" err="1" smtClean="0"/>
              <a:t>nondeterminism</a:t>
            </a:r>
            <a:r>
              <a:rPr lang="fr-BE" dirty="0" smtClean="0"/>
              <a:t> and the </a:t>
            </a:r>
            <a:r>
              <a:rPr lang="fr-BE" dirty="0" err="1" smtClean="0"/>
              <a:t>possibility</a:t>
            </a:r>
            <a:r>
              <a:rPr lang="fr-BE" dirty="0" smtClean="0"/>
              <a:t> of data races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users</a:t>
            </a:r>
            <a:r>
              <a:rPr lang="fr-BE" dirty="0" smtClean="0"/>
              <a:t> </a:t>
            </a:r>
            <a:r>
              <a:rPr lang="fr-BE" dirty="0" err="1" smtClean="0"/>
              <a:t>might</a:t>
            </a:r>
            <a:r>
              <a:rPr lang="fr-BE" dirty="0" smtClean="0"/>
              <a:t> not </a:t>
            </a:r>
            <a:r>
              <a:rPr lang="fr-BE" dirty="0" err="1" smtClean="0"/>
              <a:t>expect</a:t>
            </a:r>
            <a:r>
              <a:rPr lang="fr-BE" dirty="0" smtClean="0"/>
              <a:t> </a:t>
            </a:r>
            <a:r>
              <a:rPr lang="fr-BE" dirty="0" err="1" smtClean="0"/>
              <a:t>it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3043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Why</a:t>
            </a:r>
            <a:r>
              <a:rPr lang="fr-BE" dirty="0" smtClean="0"/>
              <a:t> no « </a:t>
            </a:r>
            <a:r>
              <a:rPr lang="fr-BE" dirty="0" err="1" smtClean="0"/>
              <a:t>Function</a:t>
            </a:r>
            <a:r>
              <a:rPr lang="fr-BE" dirty="0" smtClean="0"/>
              <a:t> Types »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fr-BE" dirty="0" smtClean="0"/>
              <a:t>The </a:t>
            </a:r>
            <a:r>
              <a:rPr lang="fr-BE" dirty="0" err="1" smtClean="0"/>
              <a:t>idea</a:t>
            </a:r>
            <a:r>
              <a:rPr lang="fr-BE" dirty="0" smtClean="0"/>
              <a:t> </a:t>
            </a:r>
            <a:r>
              <a:rPr lang="fr-BE" dirty="0" err="1" smtClean="0"/>
              <a:t>was</a:t>
            </a:r>
            <a:r>
              <a:rPr lang="fr-BE" dirty="0" smtClean="0"/>
              <a:t> </a:t>
            </a:r>
            <a:r>
              <a:rPr lang="fr-BE" dirty="0" err="1" smtClean="0"/>
              <a:t>considered</a:t>
            </a:r>
            <a:r>
              <a:rPr lang="fr-BE" dirty="0" smtClean="0"/>
              <a:t> and </a:t>
            </a:r>
            <a:r>
              <a:rPr lang="fr-BE" dirty="0" err="1" smtClean="0"/>
              <a:t>rejected</a:t>
            </a:r>
            <a:r>
              <a:rPr lang="fr-BE" dirty="0" smtClean="0"/>
              <a:t> (for </a:t>
            </a:r>
            <a:r>
              <a:rPr lang="fr-BE" dirty="0" err="1" smtClean="0"/>
              <a:t>now</a:t>
            </a:r>
            <a:r>
              <a:rPr lang="fr-BE" dirty="0" smtClean="0"/>
              <a:t>)</a:t>
            </a:r>
          </a:p>
          <a:p>
            <a:pPr lvl="1"/>
            <a:r>
              <a:rPr lang="fr-BE" dirty="0" err="1" smtClean="0"/>
              <a:t>Add</a:t>
            </a:r>
            <a:r>
              <a:rPr lang="fr-BE" dirty="0" smtClean="0"/>
              <a:t> </a:t>
            </a:r>
            <a:r>
              <a:rPr lang="fr-BE" dirty="0" err="1" smtClean="0"/>
              <a:t>complexity</a:t>
            </a:r>
            <a:r>
              <a:rPr lang="fr-BE" dirty="0" smtClean="0"/>
              <a:t> to the type system</a:t>
            </a:r>
          </a:p>
          <a:p>
            <a:pPr lvl="1"/>
            <a:r>
              <a:rPr lang="fr-BE" dirty="0" err="1" smtClean="0"/>
              <a:t>Further</a:t>
            </a:r>
            <a:r>
              <a:rPr lang="fr-BE" dirty="0" smtClean="0"/>
              <a:t> mix structural &amp; nominal types</a:t>
            </a:r>
          </a:p>
          <a:p>
            <a:pPr lvl="1"/>
            <a:r>
              <a:rPr lang="fr-BE" dirty="0" smtClean="0"/>
              <a:t>Divergence of </a:t>
            </a:r>
            <a:r>
              <a:rPr lang="fr-BE" dirty="0" err="1" smtClean="0"/>
              <a:t>library</a:t>
            </a:r>
            <a:r>
              <a:rPr lang="fr-BE" dirty="0" smtClean="0"/>
              <a:t> styles</a:t>
            </a:r>
          </a:p>
          <a:p>
            <a:pPr lvl="2"/>
            <a:r>
              <a:rPr lang="fr-BE" dirty="0" smtClean="0"/>
              <a:t>Callback interfaces versus </a:t>
            </a:r>
            <a:r>
              <a:rPr lang="fr-BE" dirty="0" err="1" smtClean="0"/>
              <a:t>Function</a:t>
            </a:r>
            <a:r>
              <a:rPr lang="fr-BE" dirty="0" smtClean="0"/>
              <a:t> types</a:t>
            </a:r>
          </a:p>
          <a:p>
            <a:pPr lvl="1"/>
            <a:r>
              <a:rPr lang="fr-BE" dirty="0" err="1" smtClean="0"/>
              <a:t>Syntax</a:t>
            </a:r>
            <a:r>
              <a:rPr lang="fr-BE" dirty="0" smtClean="0"/>
              <a:t> </a:t>
            </a:r>
            <a:r>
              <a:rPr lang="fr-BE" dirty="0" err="1" smtClean="0"/>
              <a:t>could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unwieldy</a:t>
            </a:r>
            <a:endParaRPr lang="fr-BE" dirty="0" smtClean="0"/>
          </a:p>
          <a:p>
            <a:pPr lvl="1"/>
            <a:r>
              <a:rPr lang="fr-BE" dirty="0" err="1" smtClean="0"/>
              <a:t>Further</a:t>
            </a:r>
            <a:r>
              <a:rPr lang="fr-BE" dirty="0" smtClean="0"/>
              <a:t> </a:t>
            </a:r>
            <a:r>
              <a:rPr lang="fr-BE" dirty="0" err="1" smtClean="0"/>
              <a:t>exposure</a:t>
            </a:r>
            <a:r>
              <a:rPr lang="fr-BE" dirty="0" smtClean="0"/>
              <a:t> &amp; limitations by </a:t>
            </a:r>
            <a:r>
              <a:rPr lang="fr-BE" dirty="0" err="1" smtClean="0"/>
              <a:t>erasure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1139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Sequential</a:t>
            </a:r>
            <a:r>
              <a:rPr lang="fr-BE" dirty="0"/>
              <a:t> vs. </a:t>
            </a:r>
            <a:r>
              <a:rPr lang="fr-BE" dirty="0" err="1"/>
              <a:t>Parallel</a:t>
            </a:r>
            <a:r>
              <a:rPr lang="fr-BE" dirty="0"/>
              <a:t> </a:t>
            </a:r>
            <a:r>
              <a:rPr lang="fr-BE" dirty="0" err="1"/>
              <a:t>Execution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52520" y="1549946"/>
            <a:ext cx="5472608" cy="3284189"/>
          </a:xfrm>
        </p:spPr>
        <p:txBody>
          <a:bodyPr>
            <a:normAutofit/>
          </a:bodyPr>
          <a:lstStyle/>
          <a:p>
            <a:r>
              <a:rPr lang="fr-BE" dirty="0" err="1" smtClean="0"/>
              <a:t>Sequential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 smtClean="0"/>
              <a:t>Must </a:t>
            </a:r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elements</a:t>
            </a:r>
            <a:r>
              <a:rPr lang="fr-BE" dirty="0" smtClean="0"/>
              <a:t> in the </a:t>
            </a:r>
            <a:r>
              <a:rPr lang="fr-BE" dirty="0" err="1" smtClean="0"/>
              <a:t>specified</a:t>
            </a:r>
            <a:r>
              <a:rPr lang="fr-BE" dirty="0" smtClean="0"/>
              <a:t> </a:t>
            </a:r>
            <a:r>
              <a:rPr lang="fr-BE" dirty="0" err="1" smtClean="0"/>
              <a:t>order</a:t>
            </a:r>
            <a:endParaRPr lang="fr-BE" dirty="0" smtClean="0"/>
          </a:p>
          <a:p>
            <a:r>
              <a:rPr lang="fr-BE" dirty="0" err="1" smtClean="0"/>
              <a:t>Parallel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 err="1" smtClean="0"/>
              <a:t>Requires</a:t>
            </a:r>
            <a:r>
              <a:rPr lang="fr-BE" dirty="0" smtClean="0"/>
              <a:t> code to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modelled</a:t>
            </a:r>
            <a:r>
              <a:rPr lang="fr-BE" dirty="0" smtClean="0"/>
              <a:t> as data</a:t>
            </a:r>
            <a:endParaRPr lang="fr-BE" dirty="0"/>
          </a:p>
        </p:txBody>
      </p:sp>
      <p:grpSp>
        <p:nvGrpSpPr>
          <p:cNvPr id="12" name="Groupe 11"/>
          <p:cNvGrpSpPr/>
          <p:nvPr/>
        </p:nvGrpSpPr>
        <p:grpSpPr>
          <a:xfrm>
            <a:off x="289039" y="1555366"/>
            <a:ext cx="2304256" cy="2016224"/>
            <a:chOff x="251520" y="3501008"/>
            <a:chExt cx="2304256" cy="2016224"/>
          </a:xfrm>
        </p:grpSpPr>
        <p:sp>
          <p:nvSpPr>
            <p:cNvPr id="6" name="Rectangle 5"/>
            <p:cNvSpPr/>
            <p:nvPr/>
          </p:nvSpPr>
          <p:spPr>
            <a:xfrm>
              <a:off x="251520" y="3501008"/>
              <a:ext cx="2304256" cy="20162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3568" y="436510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426532" y="3896469"/>
              <a:ext cx="777429" cy="1026051"/>
            </a:xfrm>
            <a:custGeom>
              <a:avLst/>
              <a:gdLst>
                <a:gd name="connsiteX0" fmla="*/ 268915 w 573715"/>
                <a:gd name="connsiteY0" fmla="*/ 1116847 h 1116847"/>
                <a:gd name="connsiteX1" fmla="*/ 9835 w 573715"/>
                <a:gd name="connsiteY1" fmla="*/ 19567 h 1116847"/>
                <a:gd name="connsiteX2" fmla="*/ 573715 w 573715"/>
                <a:gd name="connsiteY2" fmla="*/ 385327 h 1116847"/>
                <a:gd name="connsiteX3" fmla="*/ 573715 w 573715"/>
                <a:gd name="connsiteY3" fmla="*/ 385327 h 1116847"/>
                <a:gd name="connsiteX0" fmla="*/ 779969 w 1084769"/>
                <a:gd name="connsiteY0" fmla="*/ 731520 h 731520"/>
                <a:gd name="connsiteX1" fmla="*/ 2729 w 1084769"/>
                <a:gd name="connsiteY1" fmla="*/ 487680 h 731520"/>
                <a:gd name="connsiteX2" fmla="*/ 1084769 w 1084769"/>
                <a:gd name="connsiteY2" fmla="*/ 0 h 731520"/>
                <a:gd name="connsiteX3" fmla="*/ 1084769 w 1084769"/>
                <a:gd name="connsiteY3" fmla="*/ 0 h 731520"/>
                <a:gd name="connsiteX0" fmla="*/ 779969 w 1084769"/>
                <a:gd name="connsiteY0" fmla="*/ 838200 h 838200"/>
                <a:gd name="connsiteX1" fmla="*/ 2729 w 1084769"/>
                <a:gd name="connsiteY1" fmla="*/ 487680 h 838200"/>
                <a:gd name="connsiteX2" fmla="*/ 1084769 w 1084769"/>
                <a:gd name="connsiteY2" fmla="*/ 0 h 838200"/>
                <a:gd name="connsiteX3" fmla="*/ 1084769 w 1084769"/>
                <a:gd name="connsiteY3" fmla="*/ 0 h 838200"/>
                <a:gd name="connsiteX0" fmla="*/ 779617 w 1084417"/>
                <a:gd name="connsiteY0" fmla="*/ 838200 h 1015287"/>
                <a:gd name="connsiteX1" fmla="*/ 2377 w 1084417"/>
                <a:gd name="connsiteY1" fmla="*/ 487680 h 1015287"/>
                <a:gd name="connsiteX2" fmla="*/ 1084417 w 1084417"/>
                <a:gd name="connsiteY2" fmla="*/ 0 h 1015287"/>
                <a:gd name="connsiteX3" fmla="*/ 1084417 w 1084417"/>
                <a:gd name="connsiteY3" fmla="*/ 0 h 1015287"/>
                <a:gd name="connsiteX0" fmla="*/ 779617 w 1153607"/>
                <a:gd name="connsiteY0" fmla="*/ 1097280 h 1274367"/>
                <a:gd name="connsiteX1" fmla="*/ 2377 w 1153607"/>
                <a:gd name="connsiteY1" fmla="*/ 746760 h 1274367"/>
                <a:gd name="connsiteX2" fmla="*/ 1084417 w 1153607"/>
                <a:gd name="connsiteY2" fmla="*/ 259080 h 1274367"/>
                <a:gd name="connsiteX3" fmla="*/ 1038697 w 1153607"/>
                <a:gd name="connsiteY3" fmla="*/ 0 h 1274367"/>
                <a:gd name="connsiteX0" fmla="*/ 779617 w 1084417"/>
                <a:gd name="connsiteY0" fmla="*/ 838200 h 1015287"/>
                <a:gd name="connsiteX1" fmla="*/ 2377 w 1084417"/>
                <a:gd name="connsiteY1" fmla="*/ 487680 h 1015287"/>
                <a:gd name="connsiteX2" fmla="*/ 1084417 w 1084417"/>
                <a:gd name="connsiteY2" fmla="*/ 0 h 1015287"/>
                <a:gd name="connsiteX0" fmla="*/ 777460 w 777460"/>
                <a:gd name="connsiteY0" fmla="*/ 762000 h 937266"/>
                <a:gd name="connsiteX1" fmla="*/ 220 w 777460"/>
                <a:gd name="connsiteY1" fmla="*/ 411480 h 937266"/>
                <a:gd name="connsiteX2" fmla="*/ 701260 w 777460"/>
                <a:gd name="connsiteY2" fmla="*/ 0 h 937266"/>
                <a:gd name="connsiteX0" fmla="*/ 777429 w 777429"/>
                <a:gd name="connsiteY0" fmla="*/ 908233 h 1083499"/>
                <a:gd name="connsiteX1" fmla="*/ 189 w 777429"/>
                <a:gd name="connsiteY1" fmla="*/ 557713 h 1083499"/>
                <a:gd name="connsiteX2" fmla="*/ 701229 w 777429"/>
                <a:gd name="connsiteY2" fmla="*/ 146233 h 1083499"/>
                <a:gd name="connsiteX0" fmla="*/ 777429 w 777429"/>
                <a:gd name="connsiteY0" fmla="*/ 908233 h 1083499"/>
                <a:gd name="connsiteX1" fmla="*/ 189 w 777429"/>
                <a:gd name="connsiteY1" fmla="*/ 557713 h 1083499"/>
                <a:gd name="connsiteX2" fmla="*/ 701229 w 777429"/>
                <a:gd name="connsiteY2" fmla="*/ 146233 h 1083499"/>
                <a:gd name="connsiteX0" fmla="*/ 777429 w 777429"/>
                <a:gd name="connsiteY0" fmla="*/ 1026051 h 1201404"/>
                <a:gd name="connsiteX1" fmla="*/ 189 w 777429"/>
                <a:gd name="connsiteY1" fmla="*/ 675531 h 1201404"/>
                <a:gd name="connsiteX2" fmla="*/ 701229 w 777429"/>
                <a:gd name="connsiteY2" fmla="*/ 264051 h 1201404"/>
                <a:gd name="connsiteX0" fmla="*/ 777429 w 777429"/>
                <a:gd name="connsiteY0" fmla="*/ 1026051 h 1026051"/>
                <a:gd name="connsiteX1" fmla="*/ 189 w 777429"/>
                <a:gd name="connsiteY1" fmla="*/ 675531 h 1026051"/>
                <a:gd name="connsiteX2" fmla="*/ 701229 w 777429"/>
                <a:gd name="connsiteY2" fmla="*/ 264051 h 102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429" h="1026051">
                  <a:moveTo>
                    <a:pt x="777429" y="1026051"/>
                  </a:moveTo>
                  <a:cubicBezTo>
                    <a:pt x="729169" y="1528971"/>
                    <a:pt x="12889" y="1412131"/>
                    <a:pt x="189" y="675531"/>
                  </a:cubicBezTo>
                  <a:cubicBezTo>
                    <a:pt x="-12511" y="-61069"/>
                    <a:pt x="619949" y="-190609"/>
                    <a:pt x="701229" y="264051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4384793" y="1267334"/>
            <a:ext cx="4534410" cy="2160240"/>
            <a:chOff x="3780454" y="1555366"/>
            <a:chExt cx="4534410" cy="2160240"/>
          </a:xfrm>
        </p:grpSpPr>
        <p:grpSp>
          <p:nvGrpSpPr>
            <p:cNvPr id="14" name="Groupe 13"/>
            <p:cNvGrpSpPr/>
            <p:nvPr/>
          </p:nvGrpSpPr>
          <p:grpSpPr>
            <a:xfrm>
              <a:off x="3780454" y="2275446"/>
              <a:ext cx="1896616" cy="576064"/>
              <a:chOff x="443136" y="3501008"/>
              <a:chExt cx="1896616" cy="57606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170366" y="342757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5073950" y="1555366"/>
              <a:ext cx="1896616" cy="576064"/>
              <a:chOff x="443136" y="3501008"/>
              <a:chExt cx="1896616" cy="5760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6418248" y="2249023"/>
              <a:ext cx="1896616" cy="576064"/>
              <a:chOff x="443136" y="3501008"/>
              <a:chExt cx="1896616" cy="57606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sp>
          <p:nvSpPr>
            <p:cNvPr id="21" name="Forme libre 20"/>
            <p:cNvSpPr/>
            <p:nvPr/>
          </p:nvSpPr>
          <p:spPr>
            <a:xfrm>
              <a:off x="4414427" y="3012852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Forme libre 21"/>
            <p:cNvSpPr/>
            <p:nvPr/>
          </p:nvSpPr>
          <p:spPr>
            <a:xfrm flipH="1">
              <a:off x="6022509" y="3017930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24" name="Connecteur droit 23"/>
            <p:cNvCxnSpPr>
              <a:stCxn id="22" idx="0"/>
            </p:cNvCxnSpPr>
            <p:nvPr/>
          </p:nvCxnSpPr>
          <p:spPr>
            <a:xfrm flipH="1" flipV="1">
              <a:off x="6022258" y="2311048"/>
              <a:ext cx="251" cy="106948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>
            <a:off x="4211960" y="1411350"/>
            <a:ext cx="0" cy="525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0" y="5469031"/>
            <a:ext cx="9333323" cy="1200329"/>
            <a:chOff x="0" y="4450079"/>
            <a:chExt cx="9333323" cy="1200329"/>
          </a:xfrm>
        </p:grpSpPr>
        <p:grpSp>
          <p:nvGrpSpPr>
            <p:cNvPr id="13" name="Groupe 12"/>
            <p:cNvGrpSpPr/>
            <p:nvPr/>
          </p:nvGrpSpPr>
          <p:grpSpPr>
            <a:xfrm>
              <a:off x="0" y="4450079"/>
              <a:ext cx="4315301" cy="1200329"/>
              <a:chOff x="0" y="3849915"/>
              <a:chExt cx="4315301" cy="1200329"/>
            </a:xfrm>
          </p:grpSpPr>
          <p:sp>
            <p:nvSpPr>
              <p:cNvPr id="8" name="ZoneTexte 7"/>
              <p:cNvSpPr txBox="1"/>
              <p:nvPr/>
            </p:nvSpPr>
            <p:spPr>
              <a:xfrm>
                <a:off x="0" y="3849915"/>
                <a:ext cx="43153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 (Shape s : </a:t>
                </a:r>
                <a:r>
                  <a:rPr lang="fr-BE" sz="2400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shapes</a:t>
                </a:r>
                <a:r>
                  <a:rPr lang="fr-BE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 {</a:t>
                </a:r>
              </a:p>
              <a:p>
                <a:endParaRPr lang="fr-BE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fr-BE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fr-BE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01466" y="430606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4211960" y="4755013"/>
              <a:ext cx="5121363" cy="590459"/>
              <a:chOff x="4131156" y="3715605"/>
              <a:chExt cx="5121363" cy="590459"/>
            </a:xfrm>
          </p:grpSpPr>
          <p:sp>
            <p:nvSpPr>
              <p:cNvPr id="36" name="Espace réservé du contenu 2"/>
              <p:cNvSpPr txBox="1">
                <a:spLocks/>
              </p:cNvSpPr>
              <p:nvPr/>
            </p:nvSpPr>
            <p:spPr>
              <a:xfrm>
                <a:off x="4131156" y="3715605"/>
                <a:ext cx="5121363" cy="5904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7150" indent="0">
                  <a:buNone/>
                </a:pPr>
                <a:r>
                  <a:rPr lang="fr-BE" sz="24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shapes.forEach</a:t>
                </a:r>
                <a:r>
                  <a:rPr lang="fr-BE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           );</a:t>
                </a:r>
                <a:endParaRPr lang="fr-BE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7150" indent="0">
                  <a:buNone/>
                </a:pPr>
                <a:endParaRPr lang="fr-BE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876256" y="3849915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</p:grpSp>
      <p:sp>
        <p:nvSpPr>
          <p:cNvPr id="25" name="ZoneTexte 24"/>
          <p:cNvSpPr txBox="1"/>
          <p:nvPr/>
        </p:nvSpPr>
        <p:spPr>
          <a:xfrm>
            <a:off x="604082" y="3716903"/>
            <a:ext cx="72082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800" dirty="0" err="1" smtClean="0"/>
              <a:t>Example</a:t>
            </a:r>
            <a:endParaRPr lang="fr-BE" sz="2800" dirty="0" smtClean="0"/>
          </a:p>
          <a:p>
            <a:pPr algn="ctr"/>
            <a:r>
              <a:rPr lang="fr-BE" sz="3600" dirty="0" err="1" smtClean="0"/>
              <a:t>External</a:t>
            </a:r>
            <a:r>
              <a:rPr lang="fr-BE" sz="3600" dirty="0" smtClean="0"/>
              <a:t> vs. </a:t>
            </a:r>
            <a:r>
              <a:rPr lang="fr-BE" sz="3600" dirty="0" err="1" smtClean="0"/>
              <a:t>Internal</a:t>
            </a:r>
            <a:endParaRPr lang="fr-BE" sz="3600" dirty="0"/>
          </a:p>
          <a:p>
            <a:pPr algn="ctr"/>
            <a:r>
              <a:rPr lang="fr-BE" sz="3600" dirty="0" err="1" smtClean="0"/>
              <a:t>Iteration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0620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Sequential</a:t>
            </a:r>
            <a:r>
              <a:rPr lang="fr-BE" dirty="0" smtClean="0"/>
              <a:t> vs. </a:t>
            </a:r>
            <a:r>
              <a:rPr lang="fr-BE" dirty="0" err="1" smtClean="0"/>
              <a:t>Parallel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52520" y="1549946"/>
            <a:ext cx="5472608" cy="3284189"/>
          </a:xfrm>
        </p:spPr>
        <p:txBody>
          <a:bodyPr>
            <a:normAutofit/>
          </a:bodyPr>
          <a:lstStyle/>
          <a:p>
            <a:r>
              <a:rPr lang="fr-BE" dirty="0" err="1" smtClean="0"/>
              <a:t>Sequential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 smtClean="0"/>
              <a:t>Must </a:t>
            </a:r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elements</a:t>
            </a:r>
            <a:r>
              <a:rPr lang="fr-BE" dirty="0" smtClean="0"/>
              <a:t> in the </a:t>
            </a:r>
            <a:r>
              <a:rPr lang="fr-BE" dirty="0" err="1" smtClean="0"/>
              <a:t>specified</a:t>
            </a:r>
            <a:r>
              <a:rPr lang="fr-BE" dirty="0" smtClean="0"/>
              <a:t> </a:t>
            </a:r>
            <a:r>
              <a:rPr lang="fr-BE" dirty="0" err="1" smtClean="0"/>
              <a:t>order</a:t>
            </a:r>
            <a:endParaRPr lang="fr-BE" dirty="0" smtClean="0"/>
          </a:p>
          <a:p>
            <a:r>
              <a:rPr lang="fr-BE" dirty="0" err="1" smtClean="0"/>
              <a:t>Parallel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 err="1" smtClean="0"/>
              <a:t>Requires</a:t>
            </a:r>
            <a:r>
              <a:rPr lang="fr-BE" dirty="0" smtClean="0"/>
              <a:t> code to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modelled</a:t>
            </a:r>
            <a:r>
              <a:rPr lang="fr-BE" dirty="0" smtClean="0"/>
              <a:t> as data</a:t>
            </a:r>
            <a:endParaRPr lang="fr-BE" dirty="0"/>
          </a:p>
        </p:txBody>
      </p:sp>
      <p:grpSp>
        <p:nvGrpSpPr>
          <p:cNvPr id="12" name="Groupe 11"/>
          <p:cNvGrpSpPr/>
          <p:nvPr/>
        </p:nvGrpSpPr>
        <p:grpSpPr>
          <a:xfrm>
            <a:off x="289039" y="1555366"/>
            <a:ext cx="2304256" cy="2016224"/>
            <a:chOff x="251520" y="3501008"/>
            <a:chExt cx="2304256" cy="2016224"/>
          </a:xfrm>
        </p:grpSpPr>
        <p:sp>
          <p:nvSpPr>
            <p:cNvPr id="6" name="Rectangle 5"/>
            <p:cNvSpPr/>
            <p:nvPr/>
          </p:nvSpPr>
          <p:spPr>
            <a:xfrm>
              <a:off x="251520" y="3501008"/>
              <a:ext cx="2304256" cy="20162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3568" y="436510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426532" y="3896469"/>
              <a:ext cx="777429" cy="1026051"/>
            </a:xfrm>
            <a:custGeom>
              <a:avLst/>
              <a:gdLst>
                <a:gd name="connsiteX0" fmla="*/ 268915 w 573715"/>
                <a:gd name="connsiteY0" fmla="*/ 1116847 h 1116847"/>
                <a:gd name="connsiteX1" fmla="*/ 9835 w 573715"/>
                <a:gd name="connsiteY1" fmla="*/ 19567 h 1116847"/>
                <a:gd name="connsiteX2" fmla="*/ 573715 w 573715"/>
                <a:gd name="connsiteY2" fmla="*/ 385327 h 1116847"/>
                <a:gd name="connsiteX3" fmla="*/ 573715 w 573715"/>
                <a:gd name="connsiteY3" fmla="*/ 385327 h 1116847"/>
                <a:gd name="connsiteX0" fmla="*/ 779969 w 1084769"/>
                <a:gd name="connsiteY0" fmla="*/ 731520 h 731520"/>
                <a:gd name="connsiteX1" fmla="*/ 2729 w 1084769"/>
                <a:gd name="connsiteY1" fmla="*/ 487680 h 731520"/>
                <a:gd name="connsiteX2" fmla="*/ 1084769 w 1084769"/>
                <a:gd name="connsiteY2" fmla="*/ 0 h 731520"/>
                <a:gd name="connsiteX3" fmla="*/ 1084769 w 1084769"/>
                <a:gd name="connsiteY3" fmla="*/ 0 h 731520"/>
                <a:gd name="connsiteX0" fmla="*/ 779969 w 1084769"/>
                <a:gd name="connsiteY0" fmla="*/ 838200 h 838200"/>
                <a:gd name="connsiteX1" fmla="*/ 2729 w 1084769"/>
                <a:gd name="connsiteY1" fmla="*/ 487680 h 838200"/>
                <a:gd name="connsiteX2" fmla="*/ 1084769 w 1084769"/>
                <a:gd name="connsiteY2" fmla="*/ 0 h 838200"/>
                <a:gd name="connsiteX3" fmla="*/ 1084769 w 1084769"/>
                <a:gd name="connsiteY3" fmla="*/ 0 h 838200"/>
                <a:gd name="connsiteX0" fmla="*/ 779617 w 1084417"/>
                <a:gd name="connsiteY0" fmla="*/ 838200 h 1015287"/>
                <a:gd name="connsiteX1" fmla="*/ 2377 w 1084417"/>
                <a:gd name="connsiteY1" fmla="*/ 487680 h 1015287"/>
                <a:gd name="connsiteX2" fmla="*/ 1084417 w 1084417"/>
                <a:gd name="connsiteY2" fmla="*/ 0 h 1015287"/>
                <a:gd name="connsiteX3" fmla="*/ 1084417 w 1084417"/>
                <a:gd name="connsiteY3" fmla="*/ 0 h 1015287"/>
                <a:gd name="connsiteX0" fmla="*/ 779617 w 1153607"/>
                <a:gd name="connsiteY0" fmla="*/ 1097280 h 1274367"/>
                <a:gd name="connsiteX1" fmla="*/ 2377 w 1153607"/>
                <a:gd name="connsiteY1" fmla="*/ 746760 h 1274367"/>
                <a:gd name="connsiteX2" fmla="*/ 1084417 w 1153607"/>
                <a:gd name="connsiteY2" fmla="*/ 259080 h 1274367"/>
                <a:gd name="connsiteX3" fmla="*/ 1038697 w 1153607"/>
                <a:gd name="connsiteY3" fmla="*/ 0 h 1274367"/>
                <a:gd name="connsiteX0" fmla="*/ 779617 w 1084417"/>
                <a:gd name="connsiteY0" fmla="*/ 838200 h 1015287"/>
                <a:gd name="connsiteX1" fmla="*/ 2377 w 1084417"/>
                <a:gd name="connsiteY1" fmla="*/ 487680 h 1015287"/>
                <a:gd name="connsiteX2" fmla="*/ 1084417 w 1084417"/>
                <a:gd name="connsiteY2" fmla="*/ 0 h 1015287"/>
                <a:gd name="connsiteX0" fmla="*/ 777460 w 777460"/>
                <a:gd name="connsiteY0" fmla="*/ 762000 h 937266"/>
                <a:gd name="connsiteX1" fmla="*/ 220 w 777460"/>
                <a:gd name="connsiteY1" fmla="*/ 411480 h 937266"/>
                <a:gd name="connsiteX2" fmla="*/ 701260 w 777460"/>
                <a:gd name="connsiteY2" fmla="*/ 0 h 937266"/>
                <a:gd name="connsiteX0" fmla="*/ 777429 w 777429"/>
                <a:gd name="connsiteY0" fmla="*/ 908233 h 1083499"/>
                <a:gd name="connsiteX1" fmla="*/ 189 w 777429"/>
                <a:gd name="connsiteY1" fmla="*/ 557713 h 1083499"/>
                <a:gd name="connsiteX2" fmla="*/ 701229 w 777429"/>
                <a:gd name="connsiteY2" fmla="*/ 146233 h 1083499"/>
                <a:gd name="connsiteX0" fmla="*/ 777429 w 777429"/>
                <a:gd name="connsiteY0" fmla="*/ 908233 h 1083499"/>
                <a:gd name="connsiteX1" fmla="*/ 189 w 777429"/>
                <a:gd name="connsiteY1" fmla="*/ 557713 h 1083499"/>
                <a:gd name="connsiteX2" fmla="*/ 701229 w 777429"/>
                <a:gd name="connsiteY2" fmla="*/ 146233 h 1083499"/>
                <a:gd name="connsiteX0" fmla="*/ 777429 w 777429"/>
                <a:gd name="connsiteY0" fmla="*/ 1026051 h 1201404"/>
                <a:gd name="connsiteX1" fmla="*/ 189 w 777429"/>
                <a:gd name="connsiteY1" fmla="*/ 675531 h 1201404"/>
                <a:gd name="connsiteX2" fmla="*/ 701229 w 777429"/>
                <a:gd name="connsiteY2" fmla="*/ 264051 h 1201404"/>
                <a:gd name="connsiteX0" fmla="*/ 777429 w 777429"/>
                <a:gd name="connsiteY0" fmla="*/ 1026051 h 1026051"/>
                <a:gd name="connsiteX1" fmla="*/ 189 w 777429"/>
                <a:gd name="connsiteY1" fmla="*/ 675531 h 1026051"/>
                <a:gd name="connsiteX2" fmla="*/ 701229 w 777429"/>
                <a:gd name="connsiteY2" fmla="*/ 264051 h 102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429" h="1026051">
                  <a:moveTo>
                    <a:pt x="777429" y="1026051"/>
                  </a:moveTo>
                  <a:cubicBezTo>
                    <a:pt x="729169" y="1528971"/>
                    <a:pt x="12889" y="1412131"/>
                    <a:pt x="189" y="675531"/>
                  </a:cubicBezTo>
                  <a:cubicBezTo>
                    <a:pt x="-12511" y="-61069"/>
                    <a:pt x="619949" y="-190609"/>
                    <a:pt x="701229" y="264051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4384793" y="1267334"/>
            <a:ext cx="4534410" cy="2160240"/>
            <a:chOff x="3780454" y="1555366"/>
            <a:chExt cx="4534410" cy="2160240"/>
          </a:xfrm>
        </p:grpSpPr>
        <p:grpSp>
          <p:nvGrpSpPr>
            <p:cNvPr id="14" name="Groupe 13"/>
            <p:cNvGrpSpPr/>
            <p:nvPr/>
          </p:nvGrpSpPr>
          <p:grpSpPr>
            <a:xfrm>
              <a:off x="3780454" y="2275446"/>
              <a:ext cx="1896616" cy="576064"/>
              <a:chOff x="443136" y="3501008"/>
              <a:chExt cx="1896616" cy="57606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170366" y="342757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5073950" y="1555366"/>
              <a:ext cx="1896616" cy="576064"/>
              <a:chOff x="443136" y="3501008"/>
              <a:chExt cx="1896616" cy="5760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6418248" y="2249023"/>
              <a:ext cx="1896616" cy="576064"/>
              <a:chOff x="443136" y="3501008"/>
              <a:chExt cx="1896616" cy="57606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sp>
          <p:nvSpPr>
            <p:cNvPr id="21" name="Forme libre 20"/>
            <p:cNvSpPr/>
            <p:nvPr/>
          </p:nvSpPr>
          <p:spPr>
            <a:xfrm>
              <a:off x="4414427" y="3012852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Forme libre 21"/>
            <p:cNvSpPr/>
            <p:nvPr/>
          </p:nvSpPr>
          <p:spPr>
            <a:xfrm flipH="1">
              <a:off x="6022509" y="3017930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24" name="Connecteur droit 23"/>
            <p:cNvCxnSpPr>
              <a:stCxn id="22" idx="0"/>
            </p:cNvCxnSpPr>
            <p:nvPr/>
          </p:nvCxnSpPr>
          <p:spPr>
            <a:xfrm flipH="1" flipV="1">
              <a:off x="6022258" y="2311048"/>
              <a:ext cx="251" cy="106948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orme libre 30"/>
          <p:cNvSpPr/>
          <p:nvPr/>
        </p:nvSpPr>
        <p:spPr>
          <a:xfrm>
            <a:off x="6416041" y="4450080"/>
            <a:ext cx="1412892" cy="1875062"/>
          </a:xfrm>
          <a:custGeom>
            <a:avLst/>
            <a:gdLst>
              <a:gd name="connsiteX0" fmla="*/ 0 w 808703"/>
              <a:gd name="connsiteY0" fmla="*/ 3155748 h 3155748"/>
              <a:gd name="connsiteX1" fmla="*/ 792480 w 808703"/>
              <a:gd name="connsiteY1" fmla="*/ 305868 h 3155748"/>
              <a:gd name="connsiteX2" fmla="*/ 457200 w 808703"/>
              <a:gd name="connsiteY2" fmla="*/ 214428 h 3155748"/>
              <a:gd name="connsiteX0" fmla="*/ 0 w 457200"/>
              <a:gd name="connsiteY0" fmla="*/ 2941320 h 2941320"/>
              <a:gd name="connsiteX1" fmla="*/ 457200 w 457200"/>
              <a:gd name="connsiteY1" fmla="*/ 0 h 2941320"/>
              <a:gd name="connsiteX0" fmla="*/ 0 w 860167"/>
              <a:gd name="connsiteY0" fmla="*/ 2941320 h 2941320"/>
              <a:gd name="connsiteX1" fmla="*/ 457200 w 860167"/>
              <a:gd name="connsiteY1" fmla="*/ 0 h 2941320"/>
              <a:gd name="connsiteX0" fmla="*/ 0 w 1835081"/>
              <a:gd name="connsiteY0" fmla="*/ 3078480 h 3078480"/>
              <a:gd name="connsiteX1" fmla="*/ 1569720 w 1835081"/>
              <a:gd name="connsiteY1" fmla="*/ 0 h 3078480"/>
              <a:gd name="connsiteX0" fmla="*/ 0 w 2331290"/>
              <a:gd name="connsiteY0" fmla="*/ 3078480 h 3094567"/>
              <a:gd name="connsiteX1" fmla="*/ 1569720 w 2331290"/>
              <a:gd name="connsiteY1" fmla="*/ 0 h 3094567"/>
              <a:gd name="connsiteX0" fmla="*/ 0 w 1892830"/>
              <a:gd name="connsiteY0" fmla="*/ 3032760 h 3049273"/>
              <a:gd name="connsiteX1" fmla="*/ 762000 w 1892830"/>
              <a:gd name="connsiteY1" fmla="*/ 0 h 3049273"/>
              <a:gd name="connsiteX0" fmla="*/ 0 w 1635491"/>
              <a:gd name="connsiteY0" fmla="*/ 3032760 h 3032760"/>
              <a:gd name="connsiteX1" fmla="*/ 762000 w 1635491"/>
              <a:gd name="connsiteY1" fmla="*/ 0 h 3032760"/>
              <a:gd name="connsiteX0" fmla="*/ 0 w 1535543"/>
              <a:gd name="connsiteY0" fmla="*/ 3032760 h 3032760"/>
              <a:gd name="connsiteX1" fmla="*/ 762000 w 1535543"/>
              <a:gd name="connsiteY1" fmla="*/ 0 h 3032760"/>
              <a:gd name="connsiteX0" fmla="*/ 0 w 2105454"/>
              <a:gd name="connsiteY0" fmla="*/ 3048000 h 3048000"/>
              <a:gd name="connsiteX1" fmla="*/ 1676400 w 2105454"/>
              <a:gd name="connsiteY1" fmla="*/ 0 h 3048000"/>
              <a:gd name="connsiteX0" fmla="*/ 0 w 2477958"/>
              <a:gd name="connsiteY0" fmla="*/ 3048000 h 3048000"/>
              <a:gd name="connsiteX1" fmla="*/ 1676400 w 2477958"/>
              <a:gd name="connsiteY1" fmla="*/ 0 h 3048000"/>
              <a:gd name="connsiteX0" fmla="*/ 0 w 2301862"/>
              <a:gd name="connsiteY0" fmla="*/ 3048000 h 3048000"/>
              <a:gd name="connsiteX1" fmla="*/ 1676400 w 2301862"/>
              <a:gd name="connsiteY1" fmla="*/ 0 h 3048000"/>
              <a:gd name="connsiteX0" fmla="*/ 0 w 2255843"/>
              <a:gd name="connsiteY0" fmla="*/ 3048000 h 3084422"/>
              <a:gd name="connsiteX1" fmla="*/ 1676400 w 2255843"/>
              <a:gd name="connsiteY1" fmla="*/ 0 h 3084422"/>
              <a:gd name="connsiteX0" fmla="*/ 0 w 1945959"/>
              <a:gd name="connsiteY0" fmla="*/ 1508760 h 1591662"/>
              <a:gd name="connsiteX1" fmla="*/ 1249680 w 1945959"/>
              <a:gd name="connsiteY1" fmla="*/ 0 h 1591662"/>
              <a:gd name="connsiteX0" fmla="*/ 0 w 1935510"/>
              <a:gd name="connsiteY0" fmla="*/ 1859280 h 1923810"/>
              <a:gd name="connsiteX1" fmla="*/ 1234440 w 1935510"/>
              <a:gd name="connsiteY1" fmla="*/ 0 h 1923810"/>
              <a:gd name="connsiteX0" fmla="*/ 0 w 1725716"/>
              <a:gd name="connsiteY0" fmla="*/ 1859280 h 1868781"/>
              <a:gd name="connsiteX1" fmla="*/ 1234440 w 1725716"/>
              <a:gd name="connsiteY1" fmla="*/ 0 h 1868781"/>
              <a:gd name="connsiteX0" fmla="*/ 0 w 1412892"/>
              <a:gd name="connsiteY0" fmla="*/ 1859280 h 1875062"/>
              <a:gd name="connsiteX1" fmla="*/ 1234440 w 1412892"/>
              <a:gd name="connsiteY1" fmla="*/ 0 h 187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2892" h="1875062">
                <a:moveTo>
                  <a:pt x="0" y="1859280"/>
                </a:moveTo>
                <a:cubicBezTo>
                  <a:pt x="1082040" y="1976120"/>
                  <a:pt x="1752600" y="1452880"/>
                  <a:pt x="1234440" y="0"/>
                </a:cubicBezTo>
              </a:path>
            </a:pathLst>
          </a:custGeom>
          <a:noFill/>
          <a:ln w="254000" cap="rnd">
            <a:solidFill>
              <a:schemeClr val="accent6">
                <a:lumMod val="40000"/>
                <a:lumOff val="60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Espace réservé du contenu 2"/>
          <p:cNvSpPr txBox="1">
            <a:spLocks/>
          </p:cNvSpPr>
          <p:nvPr/>
        </p:nvSpPr>
        <p:spPr>
          <a:xfrm>
            <a:off x="25593" y="3715606"/>
            <a:ext cx="4042351" cy="3140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err="1" smtClean="0"/>
              <a:t>Sequential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/>
              <a:t>For-</a:t>
            </a:r>
            <a:r>
              <a:rPr lang="fr-BE" dirty="0" err="1"/>
              <a:t>loop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inherently</a:t>
            </a:r>
            <a:r>
              <a:rPr lang="fr-BE" dirty="0"/>
              <a:t> </a:t>
            </a:r>
            <a:r>
              <a:rPr lang="fr-BE" dirty="0" err="1" smtClean="0"/>
              <a:t>sequential</a:t>
            </a:r>
            <a:endParaRPr lang="fr-BE" dirty="0" smtClean="0"/>
          </a:p>
          <a:p>
            <a:pPr lvl="1"/>
            <a:r>
              <a:rPr lang="fr-BE" dirty="0" smtClean="0"/>
              <a:t>Must </a:t>
            </a:r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elements</a:t>
            </a:r>
            <a:r>
              <a:rPr lang="fr-BE" dirty="0" smtClean="0"/>
              <a:t> in the </a:t>
            </a:r>
            <a:r>
              <a:rPr lang="fr-BE" dirty="0" err="1" smtClean="0"/>
              <a:t>specified</a:t>
            </a:r>
            <a:r>
              <a:rPr lang="fr-BE" dirty="0" smtClean="0"/>
              <a:t> </a:t>
            </a:r>
            <a:r>
              <a:rPr lang="fr-BE" dirty="0" err="1" smtClean="0"/>
              <a:t>order</a:t>
            </a:r>
            <a:endParaRPr lang="fr-BE" dirty="0" smtClean="0"/>
          </a:p>
        </p:txBody>
      </p:sp>
      <p:sp>
        <p:nvSpPr>
          <p:cNvPr id="36" name="Espace réservé du contenu 2"/>
          <p:cNvSpPr txBox="1">
            <a:spLocks/>
          </p:cNvSpPr>
          <p:nvPr/>
        </p:nvSpPr>
        <p:spPr>
          <a:xfrm>
            <a:off x="4384793" y="3715605"/>
            <a:ext cx="4759207" cy="3140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err="1" smtClean="0"/>
              <a:t>Parallel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/>
              <a:t>Code </a:t>
            </a:r>
            <a:r>
              <a:rPr lang="fr-BE" dirty="0" err="1" smtClean="0"/>
              <a:t>expressed</a:t>
            </a:r>
            <a:r>
              <a:rPr lang="fr-BE" dirty="0" smtClean="0"/>
              <a:t> </a:t>
            </a:r>
            <a:r>
              <a:rPr lang="fr-BE" dirty="0" err="1"/>
              <a:t>independently</a:t>
            </a:r>
            <a:r>
              <a:rPr lang="fr-BE" dirty="0"/>
              <a:t> of the thread in </a:t>
            </a: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 smtClean="0"/>
              <a:t>run</a:t>
            </a:r>
            <a:endParaRPr lang="fr-BE" dirty="0" smtClean="0"/>
          </a:p>
          <a:p>
            <a:pPr lvl="1"/>
            <a:r>
              <a:rPr lang="fr-BE" dirty="0" err="1"/>
              <a:t>Requires</a:t>
            </a:r>
            <a:r>
              <a:rPr lang="fr-BE" dirty="0"/>
              <a:t> code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modelled</a:t>
            </a:r>
            <a:r>
              <a:rPr lang="fr-BE" dirty="0"/>
              <a:t> as data</a:t>
            </a:r>
          </a:p>
          <a:p>
            <a:pPr marL="457200" lvl="1" indent="0">
              <a:buNone/>
            </a:pPr>
            <a:endParaRPr lang="fr-BE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4211960" y="1411350"/>
            <a:ext cx="0" cy="525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70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Internal</a:t>
            </a:r>
            <a:r>
              <a:rPr lang="fr-BE" dirty="0" smtClean="0"/>
              <a:t> </a:t>
            </a:r>
            <a:r>
              <a:rPr lang="fr-BE" dirty="0" err="1" smtClean="0"/>
              <a:t>Iteration</a:t>
            </a:r>
            <a:endParaRPr lang="fr-BE" dirty="0"/>
          </a:p>
        </p:txBody>
      </p:sp>
      <p:grpSp>
        <p:nvGrpSpPr>
          <p:cNvPr id="8" name="Groupe 7"/>
          <p:cNvGrpSpPr/>
          <p:nvPr/>
        </p:nvGrpSpPr>
        <p:grpSpPr>
          <a:xfrm>
            <a:off x="2011319" y="1252939"/>
            <a:ext cx="5121363" cy="590459"/>
            <a:chOff x="395536" y="1252939"/>
            <a:chExt cx="5121363" cy="590459"/>
          </a:xfrm>
        </p:grpSpPr>
        <p:sp>
          <p:nvSpPr>
            <p:cNvPr id="27" name="Espace réservé du contenu 2"/>
            <p:cNvSpPr txBox="1">
              <a:spLocks/>
            </p:cNvSpPr>
            <p:nvPr/>
          </p:nvSpPr>
          <p:spPr>
            <a:xfrm>
              <a:off x="395536" y="1252939"/>
              <a:ext cx="5121363" cy="5904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0">
                <a:buNone/>
              </a:pPr>
              <a:r>
                <a:rPr lang="fr-BE" sz="2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shapes.forEach</a:t>
              </a:r>
              <a:r>
                <a:rPr lang="fr-BE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           );</a:t>
              </a:r>
              <a:endParaRPr lang="fr-BE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57150" indent="0">
                <a:buNone/>
              </a:pPr>
              <a:endParaRPr lang="fr-BE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40636" y="1387249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</p:grp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5141168"/>
          </a:xfrm>
        </p:spPr>
        <p:txBody>
          <a:bodyPr>
            <a:normAutofit/>
          </a:bodyPr>
          <a:lstStyle/>
          <a:p>
            <a:r>
              <a:rPr lang="fr-BE" dirty="0" err="1" smtClean="0"/>
              <a:t>Requires</a:t>
            </a:r>
            <a:r>
              <a:rPr lang="fr-BE" dirty="0" smtClean="0"/>
              <a:t> code to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modelled</a:t>
            </a:r>
            <a:r>
              <a:rPr lang="fr-BE" dirty="0" smtClean="0"/>
              <a:t> as data</a:t>
            </a:r>
          </a:p>
          <a:p>
            <a:r>
              <a:rPr lang="fr-BE" dirty="0" smtClean="0"/>
              <a:t>The </a:t>
            </a:r>
            <a:r>
              <a:rPr lang="fr-BE" dirty="0"/>
              <a:t>client </a:t>
            </a:r>
            <a:r>
              <a:rPr lang="fr-BE" dirty="0" err="1"/>
              <a:t>delegates</a:t>
            </a:r>
            <a:r>
              <a:rPr lang="fr-BE" dirty="0"/>
              <a:t> the </a:t>
            </a:r>
            <a:r>
              <a:rPr lang="fr-BE" dirty="0" err="1"/>
              <a:t>iteration</a:t>
            </a:r>
            <a:r>
              <a:rPr lang="fr-BE" dirty="0"/>
              <a:t> to the </a:t>
            </a:r>
            <a:r>
              <a:rPr lang="fr-BE" dirty="0" err="1" smtClean="0"/>
              <a:t>library</a:t>
            </a:r>
            <a:endParaRPr lang="fr-BE" dirty="0" smtClean="0"/>
          </a:p>
          <a:p>
            <a:pPr lvl="1"/>
            <a:r>
              <a:rPr lang="fr-BE" dirty="0" err="1"/>
              <a:t>Allow</a:t>
            </a:r>
            <a:r>
              <a:rPr lang="fr-BE" dirty="0"/>
              <a:t> for performance </a:t>
            </a:r>
            <a:r>
              <a:rPr lang="fr-BE" dirty="0" err="1"/>
              <a:t>optimizations</a:t>
            </a:r>
            <a:endParaRPr lang="fr-BE" dirty="0"/>
          </a:p>
          <a:p>
            <a:pPr lvl="2"/>
            <a:r>
              <a:rPr lang="fr-BE" dirty="0" err="1"/>
              <a:t>Reordering</a:t>
            </a:r>
            <a:r>
              <a:rPr lang="fr-BE" dirty="0"/>
              <a:t> of </a:t>
            </a:r>
            <a:r>
              <a:rPr lang="fr-BE" dirty="0" smtClean="0"/>
              <a:t>data</a:t>
            </a:r>
          </a:p>
          <a:p>
            <a:pPr lvl="2"/>
            <a:r>
              <a:rPr lang="fr-BE" dirty="0" err="1" smtClean="0"/>
              <a:t>Parallelism</a:t>
            </a:r>
            <a:endParaRPr lang="fr-BE" dirty="0" smtClean="0"/>
          </a:p>
          <a:p>
            <a:pPr lvl="2"/>
            <a:r>
              <a:rPr lang="fr-BE" dirty="0" smtClean="0"/>
              <a:t>Short-</a:t>
            </a:r>
            <a:r>
              <a:rPr lang="fr-BE" dirty="0" err="1" smtClean="0"/>
              <a:t>circuiting</a:t>
            </a:r>
            <a:endParaRPr lang="fr-BE" dirty="0" smtClean="0"/>
          </a:p>
          <a:p>
            <a:pPr lvl="2"/>
            <a:r>
              <a:rPr lang="fr-BE" dirty="0" err="1" smtClean="0"/>
              <a:t>Laziness</a:t>
            </a:r>
            <a:endParaRPr lang="fr-BE" dirty="0"/>
          </a:p>
          <a:p>
            <a:r>
              <a:rPr lang="fr-BE" dirty="0"/>
              <a:t>Client code </a:t>
            </a:r>
            <a:r>
              <a:rPr lang="fr-BE" dirty="0" err="1"/>
              <a:t>can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clearer</a:t>
            </a:r>
            <a:endParaRPr lang="fr-BE" dirty="0"/>
          </a:p>
          <a:p>
            <a:pPr lvl="1"/>
            <a:r>
              <a:rPr lang="fr-BE" dirty="0"/>
              <a:t>Focus on </a:t>
            </a:r>
            <a:r>
              <a:rPr lang="fr-BE" dirty="0" err="1"/>
              <a:t>stating</a:t>
            </a:r>
            <a:r>
              <a:rPr lang="fr-BE" dirty="0"/>
              <a:t> the </a:t>
            </a:r>
            <a:r>
              <a:rPr lang="fr-BE" dirty="0" err="1"/>
              <a:t>problem</a:t>
            </a:r>
            <a:endParaRPr lang="fr-BE" dirty="0"/>
          </a:p>
          <a:p>
            <a:pPr lvl="1"/>
            <a:endParaRPr lang="fr-BE" dirty="0"/>
          </a:p>
          <a:p>
            <a:pPr lvl="1"/>
            <a:endParaRPr lang="fr-BE" dirty="0" smtClean="0"/>
          </a:p>
          <a:p>
            <a:pPr lvl="1"/>
            <a:endParaRPr lang="fr-BE" dirty="0"/>
          </a:p>
        </p:txBody>
      </p:sp>
      <p:grpSp>
        <p:nvGrpSpPr>
          <p:cNvPr id="34" name="Groupe 33"/>
          <p:cNvGrpSpPr/>
          <p:nvPr/>
        </p:nvGrpSpPr>
        <p:grpSpPr>
          <a:xfrm>
            <a:off x="6084168" y="4015627"/>
            <a:ext cx="2701474" cy="1429792"/>
            <a:chOff x="3780454" y="1555366"/>
            <a:chExt cx="4534410" cy="2160240"/>
          </a:xfrm>
        </p:grpSpPr>
        <p:grpSp>
          <p:nvGrpSpPr>
            <p:cNvPr id="14" name="Groupe 13"/>
            <p:cNvGrpSpPr/>
            <p:nvPr/>
          </p:nvGrpSpPr>
          <p:grpSpPr>
            <a:xfrm>
              <a:off x="3780454" y="2275446"/>
              <a:ext cx="1896616" cy="576064"/>
              <a:chOff x="443136" y="3501008"/>
              <a:chExt cx="1896616" cy="57606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000" dirty="0" err="1" smtClean="0"/>
                  <a:t>s.setColor</a:t>
                </a:r>
                <a:r>
                  <a:rPr lang="fr-BE" sz="1000" dirty="0" smtClean="0"/>
                  <a:t>(RED)</a:t>
                </a:r>
                <a:endParaRPr lang="fr-BE" sz="1000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170366" y="342757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000" dirty="0" err="1" smtClean="0"/>
                <a:t>s.setColor</a:t>
              </a:r>
              <a:r>
                <a:rPr lang="fr-BE" sz="1000" dirty="0" smtClean="0"/>
                <a:t>(RED)</a:t>
              </a:r>
              <a:endParaRPr lang="fr-BE" sz="1000" dirty="0"/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5073950" y="1555366"/>
              <a:ext cx="1896616" cy="576064"/>
              <a:chOff x="443136" y="3501008"/>
              <a:chExt cx="1896616" cy="5760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000" dirty="0" err="1" smtClean="0"/>
                  <a:t>s.setColor</a:t>
                </a:r>
                <a:r>
                  <a:rPr lang="fr-BE" sz="1000" dirty="0" smtClean="0"/>
                  <a:t>(RED)</a:t>
                </a:r>
                <a:endParaRPr lang="fr-BE" sz="1000" dirty="0"/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6418248" y="2249023"/>
              <a:ext cx="1896616" cy="576064"/>
              <a:chOff x="443136" y="3501008"/>
              <a:chExt cx="1896616" cy="57606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000" dirty="0" err="1" smtClean="0"/>
                  <a:t>s.setColor</a:t>
                </a:r>
                <a:r>
                  <a:rPr lang="fr-BE" sz="1000" dirty="0" smtClean="0"/>
                  <a:t>(RED)</a:t>
                </a:r>
                <a:endParaRPr lang="fr-BE" sz="1000" dirty="0"/>
              </a:p>
            </p:txBody>
          </p:sp>
        </p:grpSp>
        <p:sp>
          <p:nvSpPr>
            <p:cNvPr id="21" name="Forme libre 20"/>
            <p:cNvSpPr/>
            <p:nvPr/>
          </p:nvSpPr>
          <p:spPr>
            <a:xfrm>
              <a:off x="4414427" y="3012852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Forme libre 21"/>
            <p:cNvSpPr/>
            <p:nvPr/>
          </p:nvSpPr>
          <p:spPr>
            <a:xfrm flipH="1">
              <a:off x="6022509" y="3017930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24" name="Connecteur droit 23"/>
            <p:cNvCxnSpPr>
              <a:stCxn id="22" idx="0"/>
            </p:cNvCxnSpPr>
            <p:nvPr/>
          </p:nvCxnSpPr>
          <p:spPr>
            <a:xfrm flipH="1" flipV="1">
              <a:off x="6022258" y="2311048"/>
              <a:ext cx="251" cy="106948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928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  <a:r>
              <a:rPr lang="fr-BE" dirty="0" smtClean="0"/>
              <a:t> Code as Data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236051"/>
            <a:ext cx="8291264" cy="648072"/>
          </a:xfrm>
        </p:spPr>
        <p:txBody>
          <a:bodyPr>
            <a:normAutofit/>
          </a:bodyPr>
          <a:lstStyle/>
          <a:p>
            <a:r>
              <a:rPr lang="fr-BE" dirty="0" smtClean="0"/>
              <a:t>« Callback interface »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916832"/>
            <a:ext cx="8280920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button.addActionListener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endParaRPr lang="fr-BE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fr-BE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fr-BE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0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Anonymous </a:t>
            </a:r>
            <a:r>
              <a:rPr lang="fr-BE" dirty="0" err="1" smtClean="0"/>
              <a:t>Inner</a:t>
            </a:r>
            <a:r>
              <a:rPr lang="fr-BE" dirty="0" smtClean="0"/>
              <a:t> Classes</a:t>
            </a:r>
            <a:endParaRPr lang="fr-BE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328592"/>
          </a:xfrm>
        </p:spPr>
        <p:txBody>
          <a:bodyPr>
            <a:normAutofit/>
          </a:bodyPr>
          <a:lstStyle/>
          <a:p>
            <a:r>
              <a:rPr lang="fr-BE" dirty="0" err="1" smtClean="0"/>
              <a:t>Various</a:t>
            </a:r>
            <a:r>
              <a:rPr lang="fr-BE" dirty="0" smtClean="0"/>
              <a:t> </a:t>
            </a:r>
            <a:r>
              <a:rPr lang="fr-BE" dirty="0" err="1"/>
              <a:t>problems</a:t>
            </a:r>
            <a:endParaRPr lang="fr-BE" dirty="0"/>
          </a:p>
          <a:p>
            <a:pPr lvl="1"/>
            <a:r>
              <a:rPr lang="fr-BE" dirty="0" err="1"/>
              <a:t>Bulky</a:t>
            </a:r>
            <a:r>
              <a:rPr lang="fr-BE" dirty="0"/>
              <a:t> </a:t>
            </a:r>
            <a:r>
              <a:rPr lang="fr-BE" dirty="0" err="1"/>
              <a:t>syntax</a:t>
            </a:r>
            <a:endParaRPr lang="fr-BE" dirty="0"/>
          </a:p>
          <a:p>
            <a:pPr lvl="1"/>
            <a:r>
              <a:rPr lang="fr-BE" dirty="0"/>
              <a:t>Confusion </a:t>
            </a:r>
            <a:r>
              <a:rPr lang="fr-BE" dirty="0" err="1" smtClean="0"/>
              <a:t>wrt</a:t>
            </a:r>
            <a:r>
              <a:rPr lang="fr-BE" dirty="0" smtClean="0"/>
              <a:t>. </a:t>
            </a:r>
            <a:r>
              <a:rPr lang="fr-BE" i="1" dirty="0" err="1" smtClean="0"/>
              <a:t>this</a:t>
            </a:r>
            <a:endParaRPr lang="fr-BE" i="1" dirty="0"/>
          </a:p>
          <a:p>
            <a:pPr lvl="1"/>
            <a:r>
              <a:rPr lang="fr-BE" dirty="0"/>
              <a:t>Inflexible class-</a:t>
            </a:r>
            <a:r>
              <a:rPr lang="fr-BE" dirty="0" err="1"/>
              <a:t>loading</a:t>
            </a:r>
            <a:r>
              <a:rPr lang="fr-BE" dirty="0"/>
              <a:t> and instance-</a:t>
            </a:r>
            <a:r>
              <a:rPr lang="fr-BE" dirty="0" err="1"/>
              <a:t>creation</a:t>
            </a:r>
            <a:r>
              <a:rPr lang="fr-BE" dirty="0"/>
              <a:t> </a:t>
            </a:r>
            <a:r>
              <a:rPr lang="fr-BE" dirty="0" err="1"/>
              <a:t>semantics</a:t>
            </a:r>
            <a:endParaRPr lang="fr-BE" dirty="0"/>
          </a:p>
          <a:p>
            <a:pPr lvl="1"/>
            <a:r>
              <a:rPr lang="fr-BE" dirty="0" err="1"/>
              <a:t>Inability</a:t>
            </a:r>
            <a:r>
              <a:rPr lang="fr-BE" dirty="0"/>
              <a:t> to capture non-final local variables</a:t>
            </a:r>
          </a:p>
          <a:p>
            <a:pPr lvl="1"/>
            <a:r>
              <a:rPr lang="fr-BE" dirty="0" err="1"/>
              <a:t>Inability</a:t>
            </a:r>
            <a:r>
              <a:rPr lang="fr-BE" dirty="0"/>
              <a:t> to abstract over control flow</a:t>
            </a:r>
          </a:p>
          <a:p>
            <a:r>
              <a:rPr lang="fr-BE" dirty="0" err="1" smtClean="0"/>
              <a:t>Advantage</a:t>
            </a:r>
            <a:endParaRPr lang="fr-BE" dirty="0" smtClean="0"/>
          </a:p>
          <a:p>
            <a:pPr lvl="1"/>
            <a:r>
              <a:rPr lang="fr-BE" dirty="0" err="1" smtClean="0"/>
              <a:t>Cleanly</a:t>
            </a:r>
            <a:r>
              <a:rPr lang="fr-BE" dirty="0" smtClean="0"/>
              <a:t> </a:t>
            </a:r>
            <a:r>
              <a:rPr lang="fr-BE" dirty="0" err="1" smtClean="0"/>
              <a:t>integrated</a:t>
            </a:r>
            <a:r>
              <a:rPr lang="fr-BE" dirty="0" smtClean="0"/>
              <a:t> in </a:t>
            </a:r>
            <a:r>
              <a:rPr lang="fr-BE" dirty="0" err="1" smtClean="0"/>
              <a:t>Java’s</a:t>
            </a:r>
            <a:r>
              <a:rPr lang="fr-BE" dirty="0" smtClean="0"/>
              <a:t> type system:</a:t>
            </a:r>
            <a:br>
              <a:rPr lang="fr-BE" dirty="0" smtClean="0"/>
            </a:br>
            <a:r>
              <a:rPr lang="fr-BE" dirty="0" smtClean="0"/>
              <a:t>a </a:t>
            </a:r>
            <a:r>
              <a:rPr lang="fr-BE" i="1" dirty="0" err="1" smtClean="0"/>
              <a:t>function</a:t>
            </a:r>
            <a:r>
              <a:rPr lang="fr-BE" i="1" dirty="0" smtClean="0"/>
              <a:t> value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an </a:t>
            </a:r>
            <a:r>
              <a:rPr lang="fr-BE" i="1" dirty="0" smtClean="0"/>
              <a:t>interface type</a:t>
            </a:r>
            <a:endParaRPr lang="fr-BE" i="1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8509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  <a:r>
              <a:rPr lang="fr-BE" dirty="0" smtClean="0"/>
              <a:t> Code as Data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236051"/>
            <a:ext cx="8291264" cy="648072"/>
          </a:xfrm>
        </p:spPr>
        <p:txBody>
          <a:bodyPr>
            <a:normAutofit/>
          </a:bodyPr>
          <a:lstStyle/>
          <a:p>
            <a:r>
              <a:rPr lang="fr-BE" dirty="0" smtClean="0"/>
              <a:t>« Callback interface »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916832"/>
            <a:ext cx="8280920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button.addActionListener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endParaRPr lang="fr-BE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fr-BE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fr-BE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4365104"/>
            <a:ext cx="829126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smtClean="0"/>
              <a:t>Lambda expressions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449496" y="5045114"/>
            <a:ext cx="828092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button.addActionListener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e -&gt; </a:t>
            </a:r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r-BE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22776" y="5589240"/>
            <a:ext cx="829126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BE" dirty="0" err="1" smtClean="0"/>
              <a:t>Lighter-weight</a:t>
            </a:r>
            <a:endParaRPr lang="fr-BE" dirty="0" smtClean="0"/>
          </a:p>
          <a:p>
            <a:pPr lvl="1"/>
            <a:r>
              <a:rPr lang="fr-BE" dirty="0" smtClean="0"/>
              <a:t>« Anonymous </a:t>
            </a:r>
            <a:r>
              <a:rPr lang="fr-BE" dirty="0" err="1" smtClean="0"/>
              <a:t>Methods</a:t>
            </a:r>
            <a:r>
              <a:rPr lang="fr-BE" dirty="0" smtClean="0"/>
              <a:t> »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033191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17673</TotalTime>
  <Words>1296</Words>
  <Application>Microsoft Office PowerPoint</Application>
  <PresentationFormat>Affichage à l'écran (4:3)</PresentationFormat>
  <Paragraphs>320</Paragraphs>
  <Slides>33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Thème Office</vt:lpstr>
      <vt:lpstr>Présentation PowerPoint</vt:lpstr>
      <vt:lpstr>Evolution of processor speed</vt:lpstr>
      <vt:lpstr>Go Parallel</vt:lpstr>
      <vt:lpstr>Sequential vs. Parallel Execution</vt:lpstr>
      <vt:lpstr>Sequential vs. Parallel Execution</vt:lpstr>
      <vt:lpstr>Internal Iteration</vt:lpstr>
      <vt:lpstr>Modelling Code as Data</vt:lpstr>
      <vt:lpstr>Anonymous Inner Classes</vt:lpstr>
      <vt:lpstr>Modelling Code as Data</vt:lpstr>
      <vt:lpstr>Lambda Expressions</vt:lpstr>
      <vt:lpstr>Typing Lambda Expressions</vt:lpstr>
      <vt:lpstr>Functional Interfaces</vt:lpstr>
      <vt:lpstr>Functional Interfaces</vt:lpstr>
      <vt:lpstr>Functional Interfaces</vt:lpstr>
      <vt:lpstr>Target Typing</vt:lpstr>
      <vt:lpstr>Target Typing</vt:lpstr>
      <vt:lpstr>Method References</vt:lpstr>
      <vt:lpstr>Method References</vt:lpstr>
      <vt:lpstr>Method References</vt:lpstr>
      <vt:lpstr>Exercises</vt:lpstr>
      <vt:lpstr>Go Parallel</vt:lpstr>
      <vt:lpstr>Default Methods</vt:lpstr>
      <vt:lpstr>Default Methods</vt:lpstr>
      <vt:lpstr>Default Methods</vt:lpstr>
      <vt:lpstr>Fluent API’s</vt:lpstr>
      <vt:lpstr>Putting it all together</vt:lpstr>
      <vt:lpstr>Putting it all together</vt:lpstr>
      <vt:lpstr>Exercises</vt:lpstr>
      <vt:lpstr>Reference</vt:lpstr>
      <vt:lpstr>Why not replacing Collections API ?</vt:lpstr>
      <vt:lpstr>Key drivers</vt:lpstr>
      <vt:lpstr>Why explicit ?</vt:lpstr>
      <vt:lpstr>Why no « Function Types 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Maarten Van Puymbroeck</dc:creator>
  <cp:lastModifiedBy>Maarten Van Puymbroeck</cp:lastModifiedBy>
  <cp:revision>64</cp:revision>
  <dcterms:created xsi:type="dcterms:W3CDTF">2014-04-14T13:28:18Z</dcterms:created>
  <dcterms:modified xsi:type="dcterms:W3CDTF">2014-04-30T10:09:46Z</dcterms:modified>
</cp:coreProperties>
</file>