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0" r:id="rId2"/>
  </p:sldMasterIdLst>
  <p:notesMasterIdLst>
    <p:notesMasterId r:id="rId67"/>
  </p:notesMasterIdLst>
  <p:handoutMasterIdLst>
    <p:handoutMasterId r:id="rId68"/>
  </p:handoutMasterIdLst>
  <p:sldIdLst>
    <p:sldId id="256" r:id="rId3"/>
    <p:sldId id="324" r:id="rId4"/>
    <p:sldId id="325" r:id="rId5"/>
    <p:sldId id="280" r:id="rId6"/>
    <p:sldId id="269" r:id="rId7"/>
    <p:sldId id="270" r:id="rId8"/>
    <p:sldId id="267" r:id="rId9"/>
    <p:sldId id="271" r:id="rId10"/>
    <p:sldId id="262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2" r:id="rId20"/>
    <p:sldId id="284" r:id="rId21"/>
    <p:sldId id="285" r:id="rId22"/>
    <p:sldId id="286" r:id="rId23"/>
    <p:sldId id="283" r:id="rId24"/>
    <p:sldId id="287" r:id="rId25"/>
    <p:sldId id="288" r:id="rId26"/>
    <p:sldId id="289" r:id="rId27"/>
    <p:sldId id="290" r:id="rId28"/>
    <p:sldId id="291" r:id="rId29"/>
    <p:sldId id="294" r:id="rId30"/>
    <p:sldId id="292" r:id="rId31"/>
    <p:sldId id="293" r:id="rId32"/>
    <p:sldId id="295" r:id="rId33"/>
    <p:sldId id="299" r:id="rId34"/>
    <p:sldId id="300" r:id="rId35"/>
    <p:sldId id="303" r:id="rId36"/>
    <p:sldId id="301" r:id="rId37"/>
    <p:sldId id="304" r:id="rId38"/>
    <p:sldId id="302" r:id="rId39"/>
    <p:sldId id="306" r:id="rId40"/>
    <p:sldId id="307" r:id="rId41"/>
    <p:sldId id="308" r:id="rId42"/>
    <p:sldId id="309" r:id="rId43"/>
    <p:sldId id="326" r:id="rId44"/>
    <p:sldId id="328" r:id="rId45"/>
    <p:sldId id="305" r:id="rId46"/>
    <p:sldId id="310" r:id="rId47"/>
    <p:sldId id="311" r:id="rId48"/>
    <p:sldId id="312" r:id="rId49"/>
    <p:sldId id="313" r:id="rId50"/>
    <p:sldId id="329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263" r:id="rId62"/>
    <p:sldId id="257" r:id="rId63"/>
    <p:sldId id="258" r:id="rId64"/>
    <p:sldId id="259" r:id="rId65"/>
    <p:sldId id="266" r:id="rId66"/>
  </p:sldIdLst>
  <p:sldSz cx="9906000" cy="6858000" type="A4"/>
  <p:notesSz cx="10234613" cy="7099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39" autoAdjust="0"/>
  </p:normalViewPr>
  <p:slideViewPr>
    <p:cSldViewPr>
      <p:cViewPr varScale="1">
        <p:scale>
          <a:sx n="105" d="100"/>
          <a:sy n="105" d="100"/>
        </p:scale>
        <p:origin x="-264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8" d="100"/>
          <a:sy n="108" d="100"/>
        </p:scale>
        <p:origin x="-1464" y="-90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5204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e l'image des diapositives 7"/>
          <p:cNvSpPr>
            <a:spLocks noGrp="1" noRot="1" noChangeAspect="1"/>
          </p:cNvSpPr>
          <p:nvPr>
            <p:ph type="sldImg" idx="2"/>
          </p:nvPr>
        </p:nvSpPr>
        <p:spPr>
          <a:xfrm>
            <a:off x="796826" y="669330"/>
            <a:ext cx="8496944" cy="588330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61793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7138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/>
          <a:lstStyle/>
          <a:p>
            <a:r>
              <a:rPr lang="fr-BE" dirty="0" smtClean="0"/>
              <a:t>This </a:t>
            </a:r>
            <a:r>
              <a:rPr lang="fr-BE" dirty="0" err="1" smtClean="0"/>
              <a:t>chart</a:t>
            </a:r>
            <a:r>
              <a:rPr lang="fr-BE" dirty="0" smtClean="0"/>
              <a:t> plots performance relative to the VAX 11/780 as </a:t>
            </a:r>
            <a:r>
              <a:rPr lang="fr-BE" dirty="0" err="1" smtClean="0"/>
              <a:t>measured</a:t>
            </a:r>
            <a:r>
              <a:rPr lang="fr-BE" dirty="0" smtClean="0"/>
              <a:t> by the </a:t>
            </a:r>
            <a:r>
              <a:rPr lang="fr-BE" dirty="0" err="1" smtClean="0"/>
              <a:t>SPECint</a:t>
            </a:r>
            <a:r>
              <a:rPr lang="fr-BE" dirty="0" smtClean="0"/>
              <a:t> benchmarks</a:t>
            </a:r>
            <a:r>
              <a:rPr lang="fr-BE" baseline="0" dirty="0" smtClean="0"/>
              <a:t> (</a:t>
            </a:r>
            <a:r>
              <a:rPr lang="fr-BE" baseline="0" dirty="0" err="1" smtClean="0"/>
              <a:t>see</a:t>
            </a:r>
            <a:r>
              <a:rPr lang="fr-BE" baseline="0" dirty="0" smtClean="0"/>
              <a:t> Section 1.8). Prior to the mid-1980’s, processor performance </a:t>
            </a:r>
            <a:r>
              <a:rPr lang="fr-BE" baseline="0" dirty="0" err="1" smtClean="0"/>
              <a:t>growth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was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largely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technology-driven</a:t>
            </a:r>
            <a:r>
              <a:rPr lang="fr-BE" baseline="0" dirty="0" smtClean="0"/>
              <a:t> and </a:t>
            </a:r>
            <a:r>
              <a:rPr lang="fr-BE" baseline="0" dirty="0" err="1" smtClean="0"/>
              <a:t>averaged</a:t>
            </a:r>
            <a:r>
              <a:rPr lang="fr-BE" baseline="0" dirty="0" smtClean="0"/>
              <a:t> about 25% per </a:t>
            </a:r>
            <a:r>
              <a:rPr lang="fr-BE" baseline="0" dirty="0" err="1" smtClean="0"/>
              <a:t>year</a:t>
            </a:r>
            <a:r>
              <a:rPr lang="fr-BE" baseline="0" dirty="0" smtClean="0"/>
              <a:t>. The </a:t>
            </a:r>
            <a:r>
              <a:rPr lang="fr-BE" baseline="0" dirty="0" err="1" smtClean="0"/>
              <a:t>increase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growth</a:t>
            </a:r>
            <a:r>
              <a:rPr lang="fr-BE" baseline="0" dirty="0" smtClean="0"/>
              <a:t> to about 52% </a:t>
            </a:r>
            <a:r>
              <a:rPr lang="fr-BE" baseline="0" dirty="0" err="1" smtClean="0"/>
              <a:t>since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then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attributable</a:t>
            </a:r>
            <a:r>
              <a:rPr lang="fr-BE" baseline="0" dirty="0" smtClean="0"/>
              <a:t> to more </a:t>
            </a:r>
            <a:r>
              <a:rPr lang="fr-BE" baseline="0" dirty="0" err="1" smtClean="0"/>
              <a:t>advanced</a:t>
            </a:r>
            <a:r>
              <a:rPr lang="fr-BE" baseline="0" dirty="0" smtClean="0"/>
              <a:t> architectural and </a:t>
            </a:r>
            <a:r>
              <a:rPr lang="fr-BE" baseline="0" dirty="0" err="1" smtClean="0"/>
              <a:t>organizational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ideas</a:t>
            </a:r>
            <a:r>
              <a:rPr lang="fr-BE" baseline="0" dirty="0" smtClean="0"/>
              <a:t>. By 2002, </a:t>
            </a:r>
            <a:r>
              <a:rPr lang="fr-BE" baseline="0" dirty="0" err="1" smtClean="0"/>
              <a:t>this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growth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led</a:t>
            </a:r>
            <a:r>
              <a:rPr lang="fr-BE" baseline="0" dirty="0" smtClean="0"/>
              <a:t> to a </a:t>
            </a:r>
            <a:r>
              <a:rPr lang="fr-BE" baseline="0" dirty="0" err="1" smtClean="0"/>
              <a:t>difference</a:t>
            </a:r>
            <a:r>
              <a:rPr lang="fr-BE" baseline="0" dirty="0" smtClean="0"/>
              <a:t> in performance of about a factor </a:t>
            </a:r>
            <a:r>
              <a:rPr lang="fr-BE" baseline="0" dirty="0" err="1" smtClean="0"/>
              <a:t>seven</a:t>
            </a:r>
            <a:r>
              <a:rPr lang="fr-BE" baseline="0" dirty="0" smtClean="0"/>
              <a:t>. Performance for </a:t>
            </a:r>
            <a:r>
              <a:rPr lang="fr-BE" baseline="0" dirty="0" err="1" smtClean="0"/>
              <a:t>floating</a:t>
            </a:r>
            <a:r>
              <a:rPr lang="fr-BE" baseline="0" dirty="0" smtClean="0"/>
              <a:t>-point-</a:t>
            </a:r>
            <a:r>
              <a:rPr lang="fr-BE" baseline="0" dirty="0" err="1" smtClean="0"/>
              <a:t>oriented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calculations</a:t>
            </a:r>
            <a:r>
              <a:rPr lang="fr-BE" baseline="0" dirty="0" smtClean="0"/>
              <a:t> has </a:t>
            </a:r>
            <a:r>
              <a:rPr lang="fr-BE" baseline="0" dirty="0" err="1" smtClean="0"/>
              <a:t>increased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even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faster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Since</a:t>
            </a:r>
            <a:r>
              <a:rPr lang="fr-BE" baseline="0" dirty="0" smtClean="0"/>
              <a:t> 2002, the </a:t>
            </a:r>
            <a:r>
              <a:rPr lang="fr-BE" baseline="0" dirty="0" err="1" smtClean="0"/>
              <a:t>limits</a:t>
            </a:r>
            <a:r>
              <a:rPr lang="fr-BE" baseline="0" dirty="0" smtClean="0"/>
              <a:t> of power, </a:t>
            </a:r>
            <a:r>
              <a:rPr lang="fr-BE" baseline="0" dirty="0" err="1" smtClean="0"/>
              <a:t>available</a:t>
            </a:r>
            <a:r>
              <a:rPr lang="fr-BE" baseline="0" dirty="0" smtClean="0"/>
              <a:t> instruction-</a:t>
            </a:r>
            <a:r>
              <a:rPr lang="fr-BE" baseline="0" dirty="0" err="1" smtClean="0"/>
              <a:t>level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parallelism</a:t>
            </a:r>
            <a:r>
              <a:rPr lang="fr-BE" baseline="0" dirty="0" smtClean="0"/>
              <a:t>, and long memory </a:t>
            </a:r>
            <a:r>
              <a:rPr lang="fr-BE" baseline="0" dirty="0" err="1" smtClean="0"/>
              <a:t>latency</a:t>
            </a:r>
            <a:r>
              <a:rPr lang="fr-BE" baseline="0" dirty="0" smtClean="0"/>
              <a:t> have </a:t>
            </a:r>
            <a:r>
              <a:rPr lang="fr-BE" baseline="0" dirty="0" err="1" smtClean="0"/>
              <a:t>slowed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uniprocessor</a:t>
            </a:r>
            <a:r>
              <a:rPr lang="fr-BE" baseline="0" dirty="0" smtClean="0"/>
              <a:t> performance </a:t>
            </a:r>
            <a:r>
              <a:rPr lang="fr-BE" baseline="0" dirty="0" err="1" smtClean="0"/>
              <a:t>recently</a:t>
            </a:r>
            <a:r>
              <a:rPr lang="fr-BE" baseline="0" dirty="0" smtClean="0"/>
              <a:t>, to about 20% per </a:t>
            </a:r>
            <a:r>
              <a:rPr lang="fr-BE" baseline="0" dirty="0" err="1" smtClean="0"/>
              <a:t>year</a:t>
            </a:r>
            <a:r>
              <a:rPr lang="fr-BE" baseline="0" dirty="0" smtClean="0"/>
              <a:t>. Copyright © 2009 Elsevier, Inc. All </a:t>
            </a:r>
            <a:r>
              <a:rPr lang="fr-BE" baseline="0" dirty="0" err="1" smtClean="0"/>
              <a:t>rights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reserved</a:t>
            </a:r>
            <a:r>
              <a:rPr lang="fr-BE" baseline="0" dirty="0" smtClean="0"/>
              <a:t>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95496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D3BB7382-E852-43F1-A952-72118A2171D0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49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AF2B4620-52C6-4D03-811B-FBD22A169E4B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50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1489B6F-2CEA-412D-BB34-7FBE9B36DB61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51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F5DEF747-8682-4DAE-A3BC-5AF864A6B618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52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4410CECB-9A61-4B19-A299-37876417C0FD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53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59803282-06E4-40C7-995E-B56ACB3D075D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54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0CF2452A-010E-4B2F-A031-3B4B35B2D3CB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55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B8986978-671C-4F8C-A201-26CB903AD0DC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56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2446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DE6D78EA-4F31-4300-BB1C-AD9041AA350A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57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/>
          <a:p>
            <a:pPr marL="233863" indent="-228705">
              <a:spcBef>
                <a:spcPct val="0"/>
              </a:spcBef>
              <a:tabLst>
                <a:tab pos="233863" algn="l"/>
                <a:tab pos="718784" algn="l"/>
                <a:tab pos="1205426" algn="l"/>
                <a:tab pos="1692067" algn="l"/>
                <a:tab pos="2178708" algn="l"/>
                <a:tab pos="2665349" algn="l"/>
                <a:tab pos="3151991" algn="l"/>
                <a:tab pos="3638631" algn="l"/>
                <a:tab pos="4125273" algn="l"/>
                <a:tab pos="4611914" algn="l"/>
                <a:tab pos="5098555" algn="l"/>
                <a:tab pos="5585196" algn="l"/>
                <a:tab pos="6071838" algn="l"/>
                <a:tab pos="6558478" algn="l"/>
                <a:tab pos="7045120" algn="l"/>
                <a:tab pos="7531760" algn="l"/>
                <a:tab pos="8018402" algn="l"/>
                <a:tab pos="8505043" algn="l"/>
                <a:tab pos="8991684" algn="l"/>
                <a:tab pos="9478325" algn="l"/>
                <a:tab pos="9964967" algn="l"/>
              </a:tabLst>
            </a:pPr>
            <a:r>
              <a:rPr lang="nl-BE" altLang="fr-FR" sz="2200">
                <a:latin typeface="Arial" charset="0"/>
                <a:ea typeface="Microsoft YaHei" charset="-122"/>
              </a:rPr>
              <a:t>Java is almost entirely nominally typed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" y="0"/>
            <a:ext cx="2369" cy="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48744" rIns="97488" bIns="4874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588B1255-5EBB-4878-85D6-3D6EEE8428F7}" type="slidenum">
              <a:rPr lang="nl-BE" altLang="fr-FR">
                <a:latin typeface="+mn-lt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58</a:t>
            </a:fld>
            <a:endParaRPr lang="nl-BE" altLang="fr-FR"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194050" y="531813"/>
            <a:ext cx="3846513" cy="2662237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/>
          <a:lstStyle/>
          <a:p>
            <a:r>
              <a:rPr lang="fr-BE" dirty="0" smtClean="0"/>
              <a:t>Java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almost</a:t>
            </a:r>
            <a:r>
              <a:rPr lang="fr-BE" dirty="0" smtClean="0"/>
              <a:t> </a:t>
            </a:r>
            <a:r>
              <a:rPr lang="fr-BE" dirty="0" err="1" smtClean="0"/>
              <a:t>entirely</a:t>
            </a:r>
            <a:r>
              <a:rPr lang="fr-BE" dirty="0" smtClean="0"/>
              <a:t> </a:t>
            </a:r>
            <a:r>
              <a:rPr lang="fr-BE" dirty="0" err="1" smtClean="0"/>
              <a:t>nominally</a:t>
            </a:r>
            <a:r>
              <a:rPr lang="fr-BE" dirty="0" smtClean="0"/>
              <a:t> </a:t>
            </a:r>
            <a:r>
              <a:rPr lang="fr-BE" dirty="0" err="1" smtClean="0"/>
              <a:t>typed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53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92488" y="631825"/>
            <a:ext cx="4495800" cy="3111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27704" y="3942824"/>
            <a:ext cx="9026360" cy="373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B186-67C6-4BF2-8DFD-135D4E35329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5977-4867-46F4-9E36-E1E72324038F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9443-B833-424D-9B20-28F4E0C3878A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6B12-4C44-46AE-B40A-0F7AB273A16E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6286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34E6-787F-4D13-B97C-1D091D6B4FC3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515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0AAD-E5D2-4F15-947D-D595926E4FD0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7956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5626-36DD-4E60-9F13-6752B4900762}" type="datetime1">
              <a:rPr lang="fr-FR" smtClean="0"/>
              <a:t>05/01/2015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6620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B7F5-6ECE-452B-8B74-691277FEA753}" type="datetime1">
              <a:rPr lang="fr-FR" smtClean="0"/>
              <a:t>05/01/2015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6214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2295-DF62-49B1-A4D1-DD8D37780E78}" type="datetime1">
              <a:rPr lang="fr-FR" smtClean="0"/>
              <a:t>05/01/2015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745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5950-F3EA-4466-83BF-9201A951DF5C}" type="datetime1">
              <a:rPr lang="fr-FR" smtClean="0"/>
              <a:t>05/01/2015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3154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B9C3-7485-4FD4-9884-FF4313C7C38A}" type="datetime1">
              <a:rPr lang="fr-FR" smtClean="0"/>
              <a:t>05/01/2015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970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E0C9-448D-49D6-99A1-AF54D6E47EA6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51C1-97B6-4297-BD79-7C5B204F718B}" type="datetime1">
              <a:rPr lang="fr-FR" smtClean="0"/>
              <a:t>05/01/2015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141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0CC8-D241-4FBA-B708-9A8F18F07500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4377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88D7-F6E9-49DB-BA2C-875533CF6FD0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822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CA20-B433-47B4-B1B9-3B021EB2733B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27B8-80AF-4C10-A5EC-CE66D37223D8}" type="datetime1">
              <a:rPr lang="fr-FR" smtClean="0"/>
              <a:t>05/01/2015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8B60-B3F4-42DB-8D40-8062B6832FE8}" type="datetime1">
              <a:rPr lang="fr-FR" smtClean="0"/>
              <a:t>05/01/2015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6546-BE52-4147-A343-B32D7A362BEE}" type="datetime1">
              <a:rPr lang="fr-FR" smtClean="0"/>
              <a:t>05/01/2015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E932-4321-4A23-ACE3-1014B6FA3531}" type="datetime1">
              <a:rPr lang="fr-FR" smtClean="0"/>
              <a:t>05/01/2015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AEAB-A691-47BD-862C-51A9189502AE}" type="datetime1">
              <a:rPr lang="fr-FR" smtClean="0"/>
              <a:t>05/01/2015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369-9919-4065-8A30-FA70BFA4579A}" type="datetime1">
              <a:rPr lang="fr-FR" smtClean="0"/>
              <a:t>05/01/2015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C636-D5FE-4CC2-9DE9-20111CC6257C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158E-212B-4A4E-AFBD-2C6A772D4B14}" type="datetime1">
              <a:rPr lang="fr-FR" smtClean="0"/>
              <a:t>05/01/2015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D59B8-D04F-4BFF-B4BF-C361EA271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59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cr.openjdk.java.net/~briangoetz/lambda/lambda-libraries-final.html" TargetMode="External"/><Relationship Id="rId2" Type="http://schemas.openxmlformats.org/officeDocument/2006/relationships/hyperlink" Target="http://cr.openjdk.java.net/~briangoetz/lambda/lambda-state-fin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ngelikalanger.com/Lambdas/Lambdas.html" TargetMode="External"/><Relationship Id="rId4" Type="http://schemas.openxmlformats.org/officeDocument/2006/relationships/hyperlink" Target="http://www.slideshare.net/jpaumard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Java 8 Workshop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smtClean="0"/>
              <a:t>Java Language Changes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105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Anonymous </a:t>
            </a:r>
            <a:r>
              <a:rPr lang="fr-BE" dirty="0" err="1" smtClean="0"/>
              <a:t>Inner</a:t>
            </a:r>
            <a:r>
              <a:rPr lang="fr-BE" dirty="0" smtClean="0"/>
              <a:t> Classes</a:t>
            </a:r>
            <a:endParaRPr lang="fr-BE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506506" y="1268760"/>
            <a:ext cx="8915400" cy="5328592"/>
          </a:xfrm>
        </p:spPr>
        <p:txBody>
          <a:bodyPr>
            <a:normAutofit/>
          </a:bodyPr>
          <a:lstStyle/>
          <a:p>
            <a:r>
              <a:rPr lang="fr-BE" dirty="0" err="1" smtClean="0"/>
              <a:t>Various</a:t>
            </a:r>
            <a:r>
              <a:rPr lang="fr-BE" dirty="0" smtClean="0"/>
              <a:t> </a:t>
            </a:r>
            <a:r>
              <a:rPr lang="fr-BE" dirty="0" err="1"/>
              <a:t>problems</a:t>
            </a:r>
            <a:endParaRPr lang="fr-BE" dirty="0"/>
          </a:p>
          <a:p>
            <a:pPr lvl="1"/>
            <a:r>
              <a:rPr lang="fr-BE" dirty="0" err="1"/>
              <a:t>Bulky</a:t>
            </a:r>
            <a:r>
              <a:rPr lang="fr-BE" dirty="0"/>
              <a:t> </a:t>
            </a:r>
            <a:r>
              <a:rPr lang="fr-BE" dirty="0" err="1"/>
              <a:t>syntax</a:t>
            </a:r>
            <a:endParaRPr lang="fr-BE" dirty="0"/>
          </a:p>
          <a:p>
            <a:pPr lvl="1"/>
            <a:r>
              <a:rPr lang="fr-BE" dirty="0"/>
              <a:t>Confusion </a:t>
            </a:r>
            <a:r>
              <a:rPr lang="fr-BE" dirty="0" err="1" smtClean="0"/>
              <a:t>wrt</a:t>
            </a:r>
            <a:r>
              <a:rPr lang="fr-BE" dirty="0" smtClean="0"/>
              <a:t>. </a:t>
            </a:r>
            <a:r>
              <a:rPr lang="fr-BE" i="1" dirty="0" err="1" smtClean="0"/>
              <a:t>this</a:t>
            </a:r>
            <a:endParaRPr lang="fr-BE" i="1" dirty="0"/>
          </a:p>
          <a:p>
            <a:pPr lvl="1"/>
            <a:r>
              <a:rPr lang="fr-BE" dirty="0"/>
              <a:t>Inflexible class-</a:t>
            </a:r>
            <a:r>
              <a:rPr lang="fr-BE" dirty="0" err="1"/>
              <a:t>loading</a:t>
            </a:r>
            <a:r>
              <a:rPr lang="fr-BE" dirty="0"/>
              <a:t> and instance-</a:t>
            </a:r>
            <a:r>
              <a:rPr lang="fr-BE" dirty="0" err="1"/>
              <a:t>creation</a:t>
            </a:r>
            <a:r>
              <a:rPr lang="fr-BE" dirty="0"/>
              <a:t> </a:t>
            </a:r>
            <a:r>
              <a:rPr lang="fr-BE" dirty="0" err="1"/>
              <a:t>semantics</a:t>
            </a:r>
            <a:endParaRPr lang="fr-BE" dirty="0"/>
          </a:p>
          <a:p>
            <a:pPr lvl="1"/>
            <a:r>
              <a:rPr lang="fr-BE" dirty="0" err="1"/>
              <a:t>Inability</a:t>
            </a:r>
            <a:r>
              <a:rPr lang="fr-BE" dirty="0"/>
              <a:t> to capture non-final local variables</a:t>
            </a:r>
          </a:p>
          <a:p>
            <a:pPr lvl="1"/>
            <a:r>
              <a:rPr lang="fr-BE" dirty="0" err="1"/>
              <a:t>Inability</a:t>
            </a:r>
            <a:r>
              <a:rPr lang="fr-BE" dirty="0"/>
              <a:t> to abstract over control flow</a:t>
            </a:r>
          </a:p>
          <a:p>
            <a:r>
              <a:rPr lang="fr-BE" dirty="0" err="1" smtClean="0"/>
              <a:t>Advantage</a:t>
            </a:r>
            <a:endParaRPr lang="fr-BE" dirty="0" smtClean="0"/>
          </a:p>
          <a:p>
            <a:pPr lvl="1"/>
            <a:r>
              <a:rPr lang="fr-BE" dirty="0" err="1" smtClean="0"/>
              <a:t>Cleanly</a:t>
            </a:r>
            <a:r>
              <a:rPr lang="fr-BE" dirty="0" smtClean="0"/>
              <a:t> </a:t>
            </a:r>
            <a:r>
              <a:rPr lang="fr-BE" dirty="0" err="1" smtClean="0"/>
              <a:t>integrated</a:t>
            </a:r>
            <a:r>
              <a:rPr lang="fr-BE" dirty="0" smtClean="0"/>
              <a:t> in </a:t>
            </a:r>
            <a:r>
              <a:rPr lang="fr-BE" dirty="0" err="1" smtClean="0"/>
              <a:t>Java’s</a:t>
            </a:r>
            <a:r>
              <a:rPr lang="fr-BE" dirty="0" smtClean="0"/>
              <a:t> type system:</a:t>
            </a:r>
            <a:br>
              <a:rPr lang="fr-BE" dirty="0" smtClean="0"/>
            </a:br>
            <a:r>
              <a:rPr lang="fr-BE" dirty="0" smtClean="0"/>
              <a:t>a </a:t>
            </a:r>
            <a:r>
              <a:rPr lang="fr-BE" i="1" dirty="0" err="1" smtClean="0"/>
              <a:t>function</a:t>
            </a:r>
            <a:r>
              <a:rPr lang="fr-BE" i="1" dirty="0" smtClean="0"/>
              <a:t> value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an </a:t>
            </a:r>
            <a:r>
              <a:rPr lang="fr-BE" i="1" dirty="0" smtClean="0"/>
              <a:t>interface type</a:t>
            </a:r>
            <a:endParaRPr lang="fr-BE" i="1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850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r>
              <a:rPr lang="fr-BE" dirty="0" smtClean="0"/>
              <a:t> Code as Data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97" y="1236051"/>
            <a:ext cx="8982203" cy="648072"/>
          </a:xfrm>
        </p:spPr>
        <p:txBody>
          <a:bodyPr>
            <a:normAutofit/>
          </a:bodyPr>
          <a:lstStyle/>
          <a:p>
            <a:r>
              <a:rPr lang="fr-BE" dirty="0" smtClean="0"/>
              <a:t>« Callback interface »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506506" y="1916833"/>
            <a:ext cx="8970997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95300" y="4365104"/>
            <a:ext cx="8982203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/>
              <a:t>Lambda expressions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486954" y="5045114"/>
            <a:ext cx="897099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e -&gt; </a:t>
            </a:r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BE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8007" y="5589240"/>
            <a:ext cx="8982203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BE" dirty="0" err="1" smtClean="0"/>
              <a:t>Lighter-weight</a:t>
            </a:r>
            <a:endParaRPr lang="fr-BE" dirty="0" smtClean="0"/>
          </a:p>
          <a:p>
            <a:pPr lvl="1"/>
            <a:r>
              <a:rPr lang="fr-BE" dirty="0" smtClean="0"/>
              <a:t>« Anonymous </a:t>
            </a:r>
            <a:r>
              <a:rPr lang="fr-BE" dirty="0" err="1" smtClean="0"/>
              <a:t>Methods</a:t>
            </a:r>
            <a:r>
              <a:rPr lang="fr-BE" dirty="0" smtClean="0"/>
              <a:t> »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0331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Lambda Expressions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{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  … }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-&gt;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endParaRPr lang="fr-BE" dirty="0" smtClean="0"/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 -&gt; return x + y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 -&gt; x + y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 -&gt; x + y</a:t>
            </a:r>
          </a:p>
          <a:p>
            <a:pPr marL="457200" lvl="1" indent="0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-&gt; 42</a:t>
            </a:r>
          </a:p>
          <a:p>
            <a:pPr lvl="1"/>
            <a:endParaRPr lang="fr-BE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472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Type of a Lambda Expression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6954" y="3501008"/>
            <a:ext cx="8915400" cy="1800200"/>
          </a:xfrm>
        </p:spPr>
        <p:txBody>
          <a:bodyPr>
            <a:normAutofit/>
          </a:bodyPr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</a:p>
          <a:p>
            <a:pPr lvl="1"/>
            <a:r>
              <a:rPr lang="fr-BE" dirty="0" smtClean="0"/>
              <a:t>Lambda expression </a:t>
            </a:r>
            <a:r>
              <a:rPr lang="fr-BE" dirty="0" err="1" smtClean="0"/>
              <a:t>represented</a:t>
            </a:r>
            <a:r>
              <a:rPr lang="fr-BE" dirty="0" smtClean="0"/>
              <a:t> as an interface</a:t>
            </a:r>
          </a:p>
          <a:p>
            <a:pPr lvl="1"/>
            <a:r>
              <a:rPr lang="fr-BE" i="1" dirty="0" smtClean="0"/>
              <a:t>Not</a:t>
            </a:r>
            <a:r>
              <a:rPr lang="fr-BE" dirty="0" smtClean="0"/>
              <a:t> </a:t>
            </a:r>
            <a:r>
              <a:rPr lang="fr-BE" dirty="0" err="1" smtClean="0"/>
              <a:t>simply</a:t>
            </a:r>
            <a:r>
              <a:rPr lang="fr-BE" dirty="0" smtClean="0"/>
              <a:t> </a:t>
            </a:r>
            <a:r>
              <a:rPr lang="fr-BE" dirty="0" err="1" smtClean="0"/>
              <a:t>syntactic</a:t>
            </a:r>
            <a:r>
              <a:rPr lang="fr-BE" dirty="0" smtClean="0"/>
              <a:t> </a:t>
            </a:r>
            <a:r>
              <a:rPr lang="fr-BE" dirty="0" err="1" smtClean="0"/>
              <a:t>sugar</a:t>
            </a:r>
            <a:endParaRPr lang="fr-BE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486954" y="1628800"/>
            <a:ext cx="897099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6954" y="2492896"/>
            <a:ext cx="897099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579166" y="5373216"/>
            <a:ext cx="8970997" cy="1125416"/>
            <a:chOff x="449496" y="3284984"/>
            <a:chExt cx="8280920" cy="1125416"/>
          </a:xfrm>
        </p:grpSpPr>
        <p:sp>
          <p:nvSpPr>
            <p:cNvPr id="6" name="ZoneTexte 5"/>
            <p:cNvSpPr txBox="1"/>
            <p:nvPr/>
          </p:nvSpPr>
          <p:spPr>
            <a:xfrm>
              <a:off x="449496" y="3284984"/>
              <a:ext cx="8280920" cy="4001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BE" sz="2000" b="1" dirty="0" err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ActionListener</a:t>
              </a:r>
              <a:r>
                <a:rPr lang="fr-BE" sz="2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BE" sz="20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listener</a:t>
              </a:r>
              <a:r>
                <a:rPr lang="fr-BE" sz="2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e -&gt; </a:t>
              </a:r>
              <a:r>
                <a:rPr lang="fr-BE" sz="2000" b="1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System.out.println</a:t>
              </a:r>
              <a:r>
                <a:rPr lang="fr-BE" sz="20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(e) ;</a:t>
              </a:r>
              <a:endPara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ccolade fermante 6"/>
            <p:cNvSpPr/>
            <p:nvPr/>
          </p:nvSpPr>
          <p:spPr>
            <a:xfrm rot="5400000">
              <a:off x="5886146" y="2114854"/>
              <a:ext cx="252028" cy="360040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64403" y="4041068"/>
              <a:ext cx="895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BE" dirty="0" err="1" smtClean="0"/>
                <a:t>function</a:t>
              </a:r>
              <a:endParaRPr lang="fr-BE" dirty="0"/>
            </a:p>
          </p:txBody>
        </p:sp>
        <p:sp>
          <p:nvSpPr>
            <p:cNvPr id="9" name="Accolade fermante 8"/>
            <p:cNvSpPr/>
            <p:nvPr/>
          </p:nvSpPr>
          <p:spPr>
            <a:xfrm rot="5400000">
              <a:off x="1382372" y="2914246"/>
              <a:ext cx="252028" cy="1937669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576534" y="4031868"/>
              <a:ext cx="1863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BE" dirty="0" err="1" smtClean="0"/>
                <a:t>functional</a:t>
              </a:r>
              <a:r>
                <a:rPr lang="fr-BE" dirty="0" smtClean="0"/>
                <a:t> interface</a:t>
              </a:r>
              <a:endParaRPr lang="fr-BE" dirty="0"/>
            </a:p>
          </p:txBody>
        </p:sp>
      </p:grp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669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3098" y="4221088"/>
            <a:ext cx="8915400" cy="2304256"/>
          </a:xfrm>
        </p:spPr>
        <p:txBody>
          <a:bodyPr/>
          <a:lstStyle/>
          <a:p>
            <a:r>
              <a:rPr lang="fr-BE" dirty="0" smtClean="0"/>
              <a:t>Single abstract </a:t>
            </a:r>
            <a:r>
              <a:rPr lang="fr-BE" dirty="0" err="1" smtClean="0"/>
              <a:t>method</a:t>
            </a:r>
            <a:endParaRPr lang="fr-BE" dirty="0" smtClean="0"/>
          </a:p>
          <a:p>
            <a:r>
              <a:rPr lang="fr-BE" dirty="0" err="1" smtClean="0"/>
              <a:t>Optional</a:t>
            </a:r>
            <a:r>
              <a:rPr lang="fr-BE" dirty="0" smtClean="0"/>
              <a:t> annotation: </a:t>
            </a:r>
            <a:r>
              <a:rPr lang="fr-BE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</a:rPr>
              <a:t>FunctionalInterface</a:t>
            </a:r>
            <a:endParaRPr lang="fr-BE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BE" dirty="0" smtClean="0"/>
              <a:t>Captures design </a:t>
            </a:r>
            <a:r>
              <a:rPr lang="fr-BE" dirty="0" err="1" smtClean="0"/>
              <a:t>intent</a:t>
            </a:r>
            <a:endParaRPr lang="fr-BE" dirty="0" smtClean="0"/>
          </a:p>
          <a:p>
            <a:pPr lvl="1"/>
            <a:r>
              <a:rPr lang="fr-BE" dirty="0" err="1" smtClean="0"/>
              <a:t>Checked</a:t>
            </a:r>
            <a:r>
              <a:rPr lang="fr-BE" dirty="0" smtClean="0"/>
              <a:t> at compile-time</a:t>
            </a:r>
          </a:p>
          <a:p>
            <a:pPr lvl="1"/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67502" y="1196752"/>
            <a:ext cx="8970997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endParaRPr lang="en-GB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e);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7502" y="3407418"/>
            <a:ext cx="897099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272480" y="1340768"/>
            <a:ext cx="8316511" cy="2592288"/>
            <a:chOff x="251519" y="1340768"/>
            <a:chExt cx="7676779" cy="2592288"/>
          </a:xfrm>
        </p:grpSpPr>
        <p:sp>
          <p:nvSpPr>
            <p:cNvPr id="11" name="Ellipse 10"/>
            <p:cNvSpPr/>
            <p:nvPr/>
          </p:nvSpPr>
          <p:spPr>
            <a:xfrm>
              <a:off x="4372592" y="3284984"/>
              <a:ext cx="3312368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707903" y="3407418"/>
              <a:ext cx="432048" cy="40011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51519" y="3284984"/>
              <a:ext cx="2136151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2511462" y="1340768"/>
              <a:ext cx="2136151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429915" y="1988840"/>
              <a:ext cx="2136151" cy="6480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0" name="Forme libre 19"/>
            <p:cNvSpPr/>
            <p:nvPr/>
          </p:nvSpPr>
          <p:spPr>
            <a:xfrm>
              <a:off x="3907310" y="2514601"/>
              <a:ext cx="807368" cy="888999"/>
            </a:xfrm>
            <a:custGeom>
              <a:avLst/>
              <a:gdLst>
                <a:gd name="connsiteX0" fmla="*/ 0 w 618067"/>
                <a:gd name="connsiteY0" fmla="*/ 564963 h 564963"/>
                <a:gd name="connsiteX1" fmla="*/ 457200 w 618067"/>
                <a:gd name="connsiteY1" fmla="*/ 31563 h 564963"/>
                <a:gd name="connsiteX2" fmla="*/ 618067 w 618067"/>
                <a:gd name="connsiteY2" fmla="*/ 107763 h 564963"/>
                <a:gd name="connsiteX0" fmla="*/ 0 w 753533"/>
                <a:gd name="connsiteY0" fmla="*/ 719459 h 719459"/>
                <a:gd name="connsiteX1" fmla="*/ 592666 w 753533"/>
                <a:gd name="connsiteY1" fmla="*/ 42126 h 719459"/>
                <a:gd name="connsiteX2" fmla="*/ 753533 w 753533"/>
                <a:gd name="connsiteY2" fmla="*/ 118326 h 719459"/>
                <a:gd name="connsiteX0" fmla="*/ 0 w 753533"/>
                <a:gd name="connsiteY0" fmla="*/ 601133 h 601133"/>
                <a:gd name="connsiteX1" fmla="*/ 753533 w 753533"/>
                <a:gd name="connsiteY1" fmla="*/ 0 h 601133"/>
                <a:gd name="connsiteX0" fmla="*/ 0 w 778933"/>
                <a:gd name="connsiteY0" fmla="*/ 888999 h 888999"/>
                <a:gd name="connsiteX1" fmla="*/ 778933 w 778933"/>
                <a:gd name="connsiteY1" fmla="*/ 0 h 888999"/>
                <a:gd name="connsiteX0" fmla="*/ 0 w 815288"/>
                <a:gd name="connsiteY0" fmla="*/ 888999 h 888999"/>
                <a:gd name="connsiteX1" fmla="*/ 778933 w 815288"/>
                <a:gd name="connsiteY1" fmla="*/ 0 h 888999"/>
                <a:gd name="connsiteX0" fmla="*/ 966 w 807368"/>
                <a:gd name="connsiteY0" fmla="*/ 888999 h 888999"/>
                <a:gd name="connsiteX1" fmla="*/ 779899 w 807368"/>
                <a:gd name="connsiteY1" fmla="*/ 0 h 88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368" h="888999">
                  <a:moveTo>
                    <a:pt x="966" y="888999"/>
                  </a:moveTo>
                  <a:cubicBezTo>
                    <a:pt x="-35723" y="330200"/>
                    <a:pt x="985922" y="618066"/>
                    <a:pt x="779899" y="0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1" name="Forme libre 20"/>
            <p:cNvSpPr/>
            <p:nvPr/>
          </p:nvSpPr>
          <p:spPr>
            <a:xfrm>
              <a:off x="1441953" y="1874128"/>
              <a:ext cx="1440997" cy="1422399"/>
            </a:xfrm>
            <a:custGeom>
              <a:avLst/>
              <a:gdLst>
                <a:gd name="connsiteX0" fmla="*/ 0 w 618067"/>
                <a:gd name="connsiteY0" fmla="*/ 564963 h 564963"/>
                <a:gd name="connsiteX1" fmla="*/ 457200 w 618067"/>
                <a:gd name="connsiteY1" fmla="*/ 31563 h 564963"/>
                <a:gd name="connsiteX2" fmla="*/ 618067 w 618067"/>
                <a:gd name="connsiteY2" fmla="*/ 107763 h 564963"/>
                <a:gd name="connsiteX0" fmla="*/ 0 w 753533"/>
                <a:gd name="connsiteY0" fmla="*/ 719459 h 719459"/>
                <a:gd name="connsiteX1" fmla="*/ 592666 w 753533"/>
                <a:gd name="connsiteY1" fmla="*/ 42126 h 719459"/>
                <a:gd name="connsiteX2" fmla="*/ 753533 w 753533"/>
                <a:gd name="connsiteY2" fmla="*/ 118326 h 719459"/>
                <a:gd name="connsiteX0" fmla="*/ 0 w 753533"/>
                <a:gd name="connsiteY0" fmla="*/ 601133 h 601133"/>
                <a:gd name="connsiteX1" fmla="*/ 753533 w 753533"/>
                <a:gd name="connsiteY1" fmla="*/ 0 h 601133"/>
                <a:gd name="connsiteX0" fmla="*/ 0 w 778933"/>
                <a:gd name="connsiteY0" fmla="*/ 888999 h 888999"/>
                <a:gd name="connsiteX1" fmla="*/ 778933 w 778933"/>
                <a:gd name="connsiteY1" fmla="*/ 0 h 888999"/>
                <a:gd name="connsiteX0" fmla="*/ 0 w 815288"/>
                <a:gd name="connsiteY0" fmla="*/ 888999 h 888999"/>
                <a:gd name="connsiteX1" fmla="*/ 778933 w 815288"/>
                <a:gd name="connsiteY1" fmla="*/ 0 h 888999"/>
                <a:gd name="connsiteX0" fmla="*/ 966 w 807368"/>
                <a:gd name="connsiteY0" fmla="*/ 888999 h 888999"/>
                <a:gd name="connsiteX1" fmla="*/ 779899 w 807368"/>
                <a:gd name="connsiteY1" fmla="*/ 0 h 888999"/>
                <a:gd name="connsiteX0" fmla="*/ 595 w 1449040"/>
                <a:gd name="connsiteY0" fmla="*/ 1380066 h 1380066"/>
                <a:gd name="connsiteX1" fmla="*/ 1431461 w 1449040"/>
                <a:gd name="connsiteY1" fmla="*/ 0 h 1380066"/>
                <a:gd name="connsiteX0" fmla="*/ 1686 w 1432552"/>
                <a:gd name="connsiteY0" fmla="*/ 1380066 h 1380066"/>
                <a:gd name="connsiteX1" fmla="*/ 1432552 w 1432552"/>
                <a:gd name="connsiteY1" fmla="*/ 0 h 1380066"/>
                <a:gd name="connsiteX0" fmla="*/ 1664 w 1440997"/>
                <a:gd name="connsiteY0" fmla="*/ 1422399 h 1422399"/>
                <a:gd name="connsiteX1" fmla="*/ 1440997 w 1440997"/>
                <a:gd name="connsiteY1" fmla="*/ 0 h 142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0997" h="1422399">
                  <a:moveTo>
                    <a:pt x="1664" y="1422399"/>
                  </a:moveTo>
                  <a:cubicBezTo>
                    <a:pt x="-35025" y="863600"/>
                    <a:pt x="537887" y="143933"/>
                    <a:pt x="1440997" y="0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7253879" y="2369840"/>
              <a:ext cx="674419" cy="1041399"/>
            </a:xfrm>
            <a:custGeom>
              <a:avLst/>
              <a:gdLst>
                <a:gd name="connsiteX0" fmla="*/ 0 w 618067"/>
                <a:gd name="connsiteY0" fmla="*/ 564963 h 564963"/>
                <a:gd name="connsiteX1" fmla="*/ 457200 w 618067"/>
                <a:gd name="connsiteY1" fmla="*/ 31563 h 564963"/>
                <a:gd name="connsiteX2" fmla="*/ 618067 w 618067"/>
                <a:gd name="connsiteY2" fmla="*/ 107763 h 564963"/>
                <a:gd name="connsiteX0" fmla="*/ 0 w 753533"/>
                <a:gd name="connsiteY0" fmla="*/ 719459 h 719459"/>
                <a:gd name="connsiteX1" fmla="*/ 592666 w 753533"/>
                <a:gd name="connsiteY1" fmla="*/ 42126 h 719459"/>
                <a:gd name="connsiteX2" fmla="*/ 753533 w 753533"/>
                <a:gd name="connsiteY2" fmla="*/ 118326 h 719459"/>
                <a:gd name="connsiteX0" fmla="*/ 0 w 753533"/>
                <a:gd name="connsiteY0" fmla="*/ 601133 h 601133"/>
                <a:gd name="connsiteX1" fmla="*/ 753533 w 753533"/>
                <a:gd name="connsiteY1" fmla="*/ 0 h 601133"/>
                <a:gd name="connsiteX0" fmla="*/ 0 w 778933"/>
                <a:gd name="connsiteY0" fmla="*/ 888999 h 888999"/>
                <a:gd name="connsiteX1" fmla="*/ 778933 w 778933"/>
                <a:gd name="connsiteY1" fmla="*/ 0 h 888999"/>
                <a:gd name="connsiteX0" fmla="*/ 0 w 815288"/>
                <a:gd name="connsiteY0" fmla="*/ 888999 h 888999"/>
                <a:gd name="connsiteX1" fmla="*/ 778933 w 815288"/>
                <a:gd name="connsiteY1" fmla="*/ 0 h 888999"/>
                <a:gd name="connsiteX0" fmla="*/ 966 w 807368"/>
                <a:gd name="connsiteY0" fmla="*/ 888999 h 888999"/>
                <a:gd name="connsiteX1" fmla="*/ 779899 w 807368"/>
                <a:gd name="connsiteY1" fmla="*/ 0 h 888999"/>
                <a:gd name="connsiteX0" fmla="*/ 595 w 1449040"/>
                <a:gd name="connsiteY0" fmla="*/ 1380066 h 1380066"/>
                <a:gd name="connsiteX1" fmla="*/ 1431461 w 1449040"/>
                <a:gd name="connsiteY1" fmla="*/ 0 h 1380066"/>
                <a:gd name="connsiteX0" fmla="*/ 1686 w 1432552"/>
                <a:gd name="connsiteY0" fmla="*/ 1380066 h 1380066"/>
                <a:gd name="connsiteX1" fmla="*/ 1432552 w 1432552"/>
                <a:gd name="connsiteY1" fmla="*/ 0 h 1380066"/>
                <a:gd name="connsiteX0" fmla="*/ 1664 w 1440997"/>
                <a:gd name="connsiteY0" fmla="*/ 1422399 h 1422399"/>
                <a:gd name="connsiteX1" fmla="*/ 1440997 w 1440997"/>
                <a:gd name="connsiteY1" fmla="*/ 0 h 1422399"/>
                <a:gd name="connsiteX0" fmla="*/ 325528 w 444061"/>
                <a:gd name="connsiteY0" fmla="*/ 1142999 h 1142999"/>
                <a:gd name="connsiteX1" fmla="*/ 444061 w 444061"/>
                <a:gd name="connsiteY1" fmla="*/ 0 h 1142999"/>
                <a:gd name="connsiteX0" fmla="*/ 698 w 648394"/>
                <a:gd name="connsiteY0" fmla="*/ 1142999 h 1142999"/>
                <a:gd name="connsiteX1" fmla="*/ 119231 w 648394"/>
                <a:gd name="connsiteY1" fmla="*/ 0 h 1142999"/>
                <a:gd name="connsiteX0" fmla="*/ 1229 w 372508"/>
                <a:gd name="connsiteY0" fmla="*/ 1142999 h 1142999"/>
                <a:gd name="connsiteX1" fmla="*/ 119762 w 372508"/>
                <a:gd name="connsiteY1" fmla="*/ 0 h 1142999"/>
                <a:gd name="connsiteX0" fmla="*/ 0 w 440385"/>
                <a:gd name="connsiteY0" fmla="*/ 1142999 h 1142999"/>
                <a:gd name="connsiteX1" fmla="*/ 118533 w 440385"/>
                <a:gd name="connsiteY1" fmla="*/ 0 h 1142999"/>
                <a:gd name="connsiteX0" fmla="*/ 110067 w 406243"/>
                <a:gd name="connsiteY0" fmla="*/ 1041399 h 1041399"/>
                <a:gd name="connsiteX1" fmla="*/ 0 w 406243"/>
                <a:gd name="connsiteY1" fmla="*/ 0 h 1041399"/>
                <a:gd name="connsiteX0" fmla="*/ 110067 w 674419"/>
                <a:gd name="connsiteY0" fmla="*/ 1041399 h 1041399"/>
                <a:gd name="connsiteX1" fmla="*/ 0 w 674419"/>
                <a:gd name="connsiteY1" fmla="*/ 0 h 10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4419" h="1041399">
                  <a:moveTo>
                    <a:pt x="110067" y="1041399"/>
                  </a:moveTo>
                  <a:cubicBezTo>
                    <a:pt x="395111" y="812800"/>
                    <a:pt x="1281290" y="1"/>
                    <a:pt x="0" y="0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2965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No changes in Java type system</a:t>
            </a:r>
          </a:p>
          <a:p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API’s</a:t>
            </a:r>
            <a:r>
              <a:rPr lang="fr-BE" dirty="0" smtClean="0"/>
              <a:t> </a:t>
            </a:r>
            <a:r>
              <a:rPr lang="fr-BE" dirty="0" err="1" smtClean="0"/>
              <a:t>can</a:t>
            </a:r>
            <a:r>
              <a:rPr lang="fr-BE" dirty="0" smtClean="0"/>
              <a:t> profit </a:t>
            </a:r>
            <a:r>
              <a:rPr lang="fr-BE" dirty="0" err="1" smtClean="0"/>
              <a:t>from</a:t>
            </a:r>
            <a:r>
              <a:rPr lang="fr-BE" dirty="0" smtClean="0"/>
              <a:t> lambda expressions</a:t>
            </a:r>
          </a:p>
          <a:p>
            <a:pPr lvl="1"/>
            <a:r>
              <a:rPr lang="fr-BE" dirty="0" err="1" smtClean="0"/>
              <a:t>java.lang.Runnable</a:t>
            </a:r>
            <a:endParaRPr lang="fr-BE" dirty="0" smtClean="0"/>
          </a:p>
          <a:p>
            <a:pPr lvl="1"/>
            <a:r>
              <a:rPr lang="fr-BE" dirty="0" err="1" smtClean="0"/>
              <a:t>java.util.Comparator</a:t>
            </a:r>
            <a:endParaRPr lang="fr-BE" dirty="0" smtClean="0"/>
          </a:p>
          <a:p>
            <a:pPr lvl="1"/>
            <a:r>
              <a:rPr lang="fr-BE" dirty="0" err="1" smtClean="0"/>
              <a:t>java.io.FileFilter</a:t>
            </a:r>
            <a:endParaRPr lang="fr-BE" dirty="0" smtClean="0"/>
          </a:p>
          <a:p>
            <a:pPr lvl="1"/>
            <a:r>
              <a:rPr lang="fr-BE" dirty="0" err="1" smtClean="0"/>
              <a:t>commons</a:t>
            </a:r>
            <a:r>
              <a:rPr lang="fr-BE" dirty="0" smtClean="0"/>
              <a:t>-collections Transformer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039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6506" y="1196752"/>
            <a:ext cx="8915400" cy="5400600"/>
          </a:xfrm>
        </p:spPr>
        <p:txBody>
          <a:bodyPr/>
          <a:lstStyle/>
          <a:p>
            <a:r>
              <a:rPr lang="fr-BE" dirty="0" smtClean="0"/>
              <a:t>Package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</a:rPr>
              <a:t>java.util.function</a:t>
            </a:r>
            <a:r>
              <a:rPr lang="fr-BE" dirty="0" smtClean="0"/>
              <a:t> </a:t>
            </a:r>
            <a:r>
              <a:rPr lang="fr-BE" dirty="0" err="1" smtClean="0"/>
              <a:t>provides</a:t>
            </a:r>
            <a:r>
              <a:rPr lang="fr-BE" dirty="0" smtClean="0"/>
              <a:t> new </a:t>
            </a:r>
            <a:r>
              <a:rPr lang="fr-BE" dirty="0" err="1" smtClean="0"/>
              <a:t>commonly</a:t>
            </a:r>
            <a:r>
              <a:rPr lang="fr-BE" dirty="0" smtClean="0"/>
              <a:t> </a:t>
            </a:r>
            <a:r>
              <a:rPr lang="fr-BE" dirty="0" err="1" smtClean="0"/>
              <a:t>used</a:t>
            </a:r>
            <a:r>
              <a:rPr lang="fr-BE" dirty="0" smtClean="0"/>
              <a:t> </a:t>
            </a:r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 T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fr-B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 T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R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BiFunction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	(T, S)  R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UnaryOperator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	     T  T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BE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BinaryOperator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	(T, T)  T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 T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Supplier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()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R</a:t>
            </a:r>
          </a:p>
          <a:p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Variations for primitive types</a:t>
            </a:r>
            <a:endParaRPr lang="fr-B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121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Target </a:t>
            </a:r>
            <a:r>
              <a:rPr lang="fr-BE" dirty="0" err="1" smtClean="0"/>
              <a:t>Typing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Type of a lambda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inferred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the </a:t>
            </a:r>
            <a:r>
              <a:rPr lang="fr-BE" dirty="0" err="1" smtClean="0"/>
              <a:t>surrounding</a:t>
            </a:r>
            <a:r>
              <a:rPr lang="fr-BE" dirty="0" smtClean="0"/>
              <a:t> </a:t>
            </a:r>
            <a:r>
              <a:rPr lang="fr-BE" dirty="0" err="1" smtClean="0"/>
              <a:t>context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467502" y="3140969"/>
            <a:ext cx="8970997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e);</a:t>
            </a: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67502" y="4296674"/>
            <a:ext cx="8970997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= e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;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Consumer&lt;String&gt; consumer =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-&gt;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98216" y="5157193"/>
            <a:ext cx="8970997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Consumer&lt;T&gt; {</a:t>
            </a: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void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accept(T 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172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Target </a:t>
            </a:r>
            <a:r>
              <a:rPr lang="fr-BE" dirty="0" err="1" smtClean="0"/>
              <a:t>Typing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351310"/>
            <a:ext cx="8915400" cy="3445843"/>
          </a:xfrm>
        </p:spPr>
        <p:txBody>
          <a:bodyPr>
            <a:normAutofit/>
          </a:bodyPr>
          <a:lstStyle/>
          <a:p>
            <a:r>
              <a:rPr lang="fr-BE" dirty="0" smtClean="0"/>
              <a:t>Lambda expression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assigned</a:t>
            </a:r>
            <a:r>
              <a:rPr lang="fr-BE" dirty="0" smtClean="0"/>
              <a:t> </a:t>
            </a:r>
            <a:r>
              <a:rPr lang="fr-BE" i="1" dirty="0" smtClean="0"/>
              <a:t>if</a:t>
            </a:r>
          </a:p>
          <a:p>
            <a:pPr lvl="1"/>
            <a:r>
              <a:rPr lang="fr-BE" dirty="0" smtClean="0"/>
              <a:t>Target </a:t>
            </a:r>
            <a:r>
              <a:rPr lang="fr-BE" dirty="0" err="1" smtClean="0"/>
              <a:t>is</a:t>
            </a:r>
            <a:r>
              <a:rPr lang="fr-BE" dirty="0" smtClean="0"/>
              <a:t> a </a:t>
            </a:r>
            <a:r>
              <a:rPr lang="fr-BE" dirty="0" err="1" smtClean="0"/>
              <a:t>functional</a:t>
            </a:r>
            <a:r>
              <a:rPr lang="fr-BE" dirty="0" smtClean="0"/>
              <a:t> interface type</a:t>
            </a:r>
          </a:p>
          <a:p>
            <a:pPr lvl="1"/>
            <a:r>
              <a:rPr lang="fr-BE" dirty="0" err="1" smtClean="0"/>
              <a:t>Same</a:t>
            </a:r>
            <a:r>
              <a:rPr lang="fr-BE" dirty="0" smtClean="0"/>
              <a:t> </a:t>
            </a:r>
            <a:r>
              <a:rPr lang="fr-BE" dirty="0" err="1" smtClean="0"/>
              <a:t>number</a:t>
            </a:r>
            <a:r>
              <a:rPr lang="fr-BE" dirty="0" smtClean="0"/>
              <a:t> of </a:t>
            </a:r>
            <a:r>
              <a:rPr lang="fr-BE" dirty="0" err="1" smtClean="0"/>
              <a:t>parameters</a:t>
            </a:r>
            <a:endParaRPr lang="fr-BE" dirty="0" smtClean="0"/>
          </a:p>
          <a:p>
            <a:pPr lvl="1"/>
            <a:r>
              <a:rPr lang="fr-BE" dirty="0" err="1" smtClean="0"/>
              <a:t>Same</a:t>
            </a:r>
            <a:r>
              <a:rPr lang="fr-BE" dirty="0" smtClean="0"/>
              <a:t> </a:t>
            </a:r>
            <a:r>
              <a:rPr lang="fr-BE" dirty="0" err="1" smtClean="0"/>
              <a:t>parameter</a:t>
            </a:r>
            <a:r>
              <a:rPr lang="fr-BE" dirty="0" smtClean="0"/>
              <a:t> types</a:t>
            </a:r>
          </a:p>
          <a:p>
            <a:pPr lvl="1"/>
            <a:r>
              <a:rPr lang="fr-BE" dirty="0" smtClean="0"/>
              <a:t>Compatible return type</a:t>
            </a:r>
          </a:p>
          <a:p>
            <a:pPr lvl="1"/>
            <a:r>
              <a:rPr lang="fr-BE" dirty="0" smtClean="0"/>
              <a:t>Compatible exceptions</a:t>
            </a:r>
          </a:p>
          <a:p>
            <a:pPr lvl="1"/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3431831" y="4725145"/>
            <a:ext cx="6357706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&lt;T, U, R&gt; {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 apply (T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U u);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8541" y="6381328"/>
            <a:ext cx="897099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i)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string.charAt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18541" y="5877272"/>
            <a:ext cx="897099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=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65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you</a:t>
            </a:r>
            <a:r>
              <a:rPr lang="fr-BE" dirty="0" smtClean="0"/>
              <a:t> </a:t>
            </a:r>
            <a:r>
              <a:rPr lang="fr-BE" dirty="0" err="1" smtClean="0"/>
              <a:t>want</a:t>
            </a:r>
            <a:r>
              <a:rPr lang="fr-BE" dirty="0" smtClean="0"/>
              <a:t> to call an </a:t>
            </a:r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method</a:t>
            </a:r>
            <a:endParaRPr lang="fr-BE" dirty="0" smtClean="0"/>
          </a:p>
          <a:p>
            <a:r>
              <a:rPr lang="fr-BE" dirty="0" smtClean="0"/>
              <a:t>More compact &amp; </a:t>
            </a:r>
            <a:r>
              <a:rPr lang="fr-BE" dirty="0" err="1" smtClean="0"/>
              <a:t>readable</a:t>
            </a:r>
            <a:endParaRPr lang="fr-BE" dirty="0" smtClean="0"/>
          </a:p>
          <a:p>
            <a:r>
              <a:rPr lang="fr-BE" dirty="0" smtClean="0"/>
              <a:t>± </a:t>
            </a:r>
            <a:r>
              <a:rPr lang="fr-BE" dirty="0" err="1" smtClean="0"/>
              <a:t>Shorthand</a:t>
            </a:r>
            <a:r>
              <a:rPr lang="fr-BE" dirty="0" smtClean="0"/>
              <a:t> for lambda expressions</a:t>
            </a:r>
          </a:p>
          <a:p>
            <a:endParaRPr lang="fr-BE" dirty="0" smtClean="0"/>
          </a:p>
          <a:p>
            <a:r>
              <a:rPr lang="fr-BE" dirty="0" err="1" smtClean="0"/>
              <a:t>Static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662524" y="4535429"/>
            <a:ext cx="8580953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Integer&gt; parse =</a:t>
            </a:r>
          </a:p>
          <a:p>
            <a:pPr algn="r"/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Integer.parseInt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62525" y="5805264"/>
            <a:ext cx="8580953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Integer&gt; parse = Integer::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5400000">
            <a:off x="4770899" y="52962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 smtClean="0"/>
              <a:t>≈</a:t>
            </a:r>
            <a:endParaRPr lang="fr-BE" sz="2800" b="1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8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Workshop setup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412776"/>
            <a:ext cx="8915400" cy="5328592"/>
          </a:xfrm>
        </p:spPr>
        <p:txBody>
          <a:bodyPr/>
          <a:lstStyle/>
          <a:p>
            <a:r>
              <a:rPr lang="fr-BE" smtClean="0"/>
              <a:t>Complete package</a:t>
            </a:r>
          </a:p>
          <a:p>
            <a:pPr lvl="1"/>
            <a:r>
              <a:rPr lang="fr-BE" smtClean="0">
                <a:solidFill>
                  <a:schemeClr val="accent1">
                    <a:lumMod val="75000"/>
                  </a:schemeClr>
                </a:solidFill>
              </a:rPr>
              <a:t>workshop-eclipse-pack.zip</a:t>
            </a:r>
            <a:r>
              <a:rPr lang="fr-BE" smtClean="0"/>
              <a:t/>
            </a:r>
            <a:br>
              <a:rPr lang="fr-BE" smtClean="0"/>
            </a:br>
            <a:r>
              <a:rPr lang="fr-BE" smtClean="0"/>
              <a:t>or </a:t>
            </a:r>
            <a:r>
              <a:rPr lang="fr-BE" smtClean="0">
                <a:solidFill>
                  <a:schemeClr val="accent1">
                    <a:lumMod val="75000"/>
                  </a:schemeClr>
                </a:solidFill>
              </a:rPr>
              <a:t>workshop-intellij-pack.zip</a:t>
            </a:r>
          </a:p>
          <a:p>
            <a:pPr lvl="1"/>
            <a:r>
              <a:rPr lang="fr-BE" smtClean="0"/>
              <a:t>Run eclipse.bat or intellij.bat</a:t>
            </a:r>
          </a:p>
          <a:p>
            <a:r>
              <a:rPr lang="fr-BE" smtClean="0"/>
              <a:t>Java 8 + IDE already installed</a:t>
            </a:r>
          </a:p>
          <a:p>
            <a:pPr lvl="1"/>
            <a:r>
              <a:rPr lang="fr-BE" smtClean="0">
                <a:solidFill>
                  <a:schemeClr val="accent1">
                    <a:lumMod val="75000"/>
                  </a:schemeClr>
                </a:solidFill>
              </a:rPr>
              <a:t>workshop-workspace.zip</a:t>
            </a:r>
          </a:p>
          <a:p>
            <a:pPr lvl="1"/>
            <a:r>
              <a:rPr lang="fr-BE" smtClean="0"/>
              <a:t>Source folders:</a:t>
            </a:r>
          </a:p>
          <a:p>
            <a:pPr lvl="2"/>
            <a:r>
              <a:rPr lang="fr-BE" smtClean="0"/>
              <a:t>src/java-core/exercises</a:t>
            </a:r>
          </a:p>
          <a:p>
            <a:pPr lvl="2"/>
            <a:r>
              <a:rPr lang="fr-BE" smtClean="0"/>
              <a:t>src/java-core/data</a:t>
            </a:r>
          </a:p>
          <a:p>
            <a:pPr lvl="1"/>
            <a:r>
              <a:rPr lang="fr-BE" smtClean="0"/>
              <a:t>Additional libraries: lib/**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0887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733256"/>
          </a:xfrm>
        </p:spPr>
        <p:txBody>
          <a:bodyPr>
            <a:normAutofit/>
          </a:bodyPr>
          <a:lstStyle/>
          <a:p>
            <a:r>
              <a:rPr lang="fr-BE" dirty="0" smtClean="0"/>
              <a:t>Instance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r>
              <a:rPr lang="fr-BE" dirty="0" smtClean="0"/>
              <a:t>Invocation </a:t>
            </a:r>
            <a:r>
              <a:rPr lang="fr-BE" dirty="0" err="1"/>
              <a:t>target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the first </a:t>
            </a:r>
            <a:r>
              <a:rPr lang="fr-BE" dirty="0" err="1" smtClean="0"/>
              <a:t>parameter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116463" y="2380818"/>
            <a:ext cx="959506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String&gt; </a:t>
            </a:r>
            <a:r>
              <a:rPr lang="en-GB" sz="2000" b="1" spc="-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toUpperCase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(String s) -&gt; </a:t>
            </a:r>
            <a:r>
              <a:rPr lang="en-GB" sz="2000" b="1" spc="-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s.toUpperCase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6463" y="3068960"/>
            <a:ext cx="959506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Function&lt;String, String&gt; </a:t>
            </a:r>
            <a:r>
              <a:rPr lang="en-GB" sz="2000" b="1" spc="-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toUpperCase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String::</a:t>
            </a:r>
            <a:r>
              <a:rPr lang="en-GB" sz="2000" b="1" spc="-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toUpperCase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2000" b="1" spc="-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6463" y="5308989"/>
            <a:ext cx="9595066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&lt;String, Integer, Character&gt;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algn="r"/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s, Integer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s.charAt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6463" y="6197242"/>
            <a:ext cx="959506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Integer, Character&gt;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String::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119797" y="1776154"/>
            <a:ext cx="366640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String.toUpperCase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080792" y="4797152"/>
            <a:ext cx="366640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String.charAt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(Integer)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4197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733256"/>
          </a:xfrm>
        </p:spPr>
        <p:txBody>
          <a:bodyPr>
            <a:normAutofit/>
          </a:bodyPr>
          <a:lstStyle/>
          <a:p>
            <a:r>
              <a:rPr lang="fr-BE" dirty="0" smtClean="0"/>
              <a:t>Instance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r>
              <a:rPr lang="fr-BE" dirty="0" err="1" smtClean="0"/>
              <a:t>Specific</a:t>
            </a:r>
            <a:r>
              <a:rPr lang="fr-BE" dirty="0" smtClean="0"/>
              <a:t> instance</a:t>
            </a:r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r>
              <a:rPr lang="fr-BE" dirty="0" err="1" smtClean="0"/>
              <a:t>Constructors</a:t>
            </a:r>
            <a:endParaRPr lang="fr-BE" dirty="0" smtClean="0"/>
          </a:p>
          <a:p>
            <a:pPr lvl="1"/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896281" y="2289066"/>
            <a:ext cx="8580953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Set&lt;String&gt;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knownNames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…</a:t>
            </a:r>
          </a:p>
          <a:p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Predicate&lt;String&gt; </a:t>
            </a:r>
            <a:r>
              <a:rPr lang="en-GB" sz="2000" b="1" spc="-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isKnown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(String s) -&gt; </a:t>
            </a:r>
            <a:r>
              <a:rPr lang="en-GB" sz="2000" b="1" spc="-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knownNames.contains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96281" y="3356992"/>
            <a:ext cx="8580953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Predicate&lt;String&gt;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isKnown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knownNames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::contains;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96281" y="4829090"/>
            <a:ext cx="8580953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Supplier&lt;Set&lt;String&gt;&gt; </a:t>
            </a:r>
            <a:r>
              <a:rPr lang="en-GB" sz="2000" b="1" spc="-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setFactory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() -&gt; new </a:t>
            </a:r>
            <a:r>
              <a:rPr lang="en-GB" sz="2000" b="1" spc="-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TreeSet</a:t>
            </a:r>
            <a:r>
              <a:rPr lang="en-GB" sz="2000" b="1" spc="-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96281" y="5661248"/>
            <a:ext cx="8580953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Supplier&lt;Set&lt;String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setFactory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TreeSet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::new;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205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Exercises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Lambda Expressions</a:t>
            </a:r>
          </a:p>
          <a:p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</a:p>
          <a:p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References</a:t>
            </a:r>
            <a:endParaRPr lang="fr-BE" dirty="0" smtClean="0"/>
          </a:p>
          <a:p>
            <a:endParaRPr lang="fr-BE" dirty="0"/>
          </a:p>
        </p:txBody>
      </p:sp>
      <p:sp>
        <p:nvSpPr>
          <p:cNvPr id="4" name="Ellipse 3"/>
          <p:cNvSpPr/>
          <p:nvPr/>
        </p:nvSpPr>
        <p:spPr>
          <a:xfrm>
            <a:off x="8697416" y="1268760"/>
            <a:ext cx="546061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1</a:t>
            </a:r>
            <a:endParaRPr lang="fr-BE" sz="28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610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Go </a:t>
            </a:r>
            <a:r>
              <a:rPr lang="fr-BE" dirty="0" err="1" smtClean="0"/>
              <a:t>Parallel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5400600"/>
          </a:xfrm>
        </p:spPr>
        <p:txBody>
          <a:bodyPr>
            <a:normAutofit/>
          </a:bodyPr>
          <a:lstStyle/>
          <a:p>
            <a:r>
              <a:rPr lang="fr-BE" dirty="0" smtClean="0"/>
              <a:t>So </a:t>
            </a:r>
            <a:r>
              <a:rPr lang="fr-BE" dirty="0" err="1" smtClean="0"/>
              <a:t>now</a:t>
            </a:r>
            <a:r>
              <a:rPr lang="fr-BE" dirty="0" smtClean="0"/>
              <a:t> </a:t>
            </a:r>
            <a:r>
              <a:rPr lang="fr-BE" dirty="0" err="1" smtClean="0"/>
              <a:t>we</a:t>
            </a:r>
            <a:r>
              <a:rPr lang="fr-BE" dirty="0" smtClean="0"/>
              <a:t>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dirty="0" err="1" smtClean="0"/>
              <a:t>finally</a:t>
            </a:r>
            <a:r>
              <a:rPr lang="fr-BE" dirty="0" smtClean="0"/>
              <a:t> do </a:t>
            </a:r>
            <a:r>
              <a:rPr lang="fr-BE" dirty="0" err="1" smtClean="0"/>
              <a:t>this</a:t>
            </a:r>
            <a:r>
              <a:rPr lang="fr-BE" dirty="0" smtClean="0"/>
              <a:t>:</a:t>
            </a:r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1832654" y="1844824"/>
            <a:ext cx="6240693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…;</a:t>
            </a: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shapes.forEach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s.setColor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(RED));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470835" y="2924944"/>
            <a:ext cx="2886321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b="1" dirty="0" err="1" smtClean="0"/>
              <a:t>We</a:t>
            </a:r>
            <a:r>
              <a:rPr lang="fr-BE" sz="2000" b="1" dirty="0" smtClean="0"/>
              <a:t> </a:t>
            </a:r>
            <a:r>
              <a:rPr lang="fr-BE" sz="2000" b="1" dirty="0" err="1" smtClean="0"/>
              <a:t>cannot</a:t>
            </a:r>
            <a:r>
              <a:rPr lang="fr-BE" sz="2000" b="1" dirty="0" smtClean="0"/>
              <a:t> </a:t>
            </a:r>
            <a:r>
              <a:rPr lang="fr-BE" sz="2000" b="1" dirty="0" err="1" smtClean="0"/>
              <a:t>add</a:t>
            </a:r>
            <a:r>
              <a:rPr lang="fr-BE" sz="2000" b="1" dirty="0" smtClean="0"/>
              <a:t> </a:t>
            </a:r>
            <a:r>
              <a:rPr lang="fr-BE" sz="2000" b="1" dirty="0" err="1" smtClean="0"/>
              <a:t>methods</a:t>
            </a:r>
            <a:r>
              <a:rPr lang="fr-BE" sz="2000" b="1" dirty="0" smtClean="0"/>
              <a:t> to interfaces</a:t>
            </a:r>
            <a:endParaRPr lang="fr-BE" sz="2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028564" y="4365105"/>
            <a:ext cx="784887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…;</a:t>
            </a: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Collections.forEach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s.setColor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(RED));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7800316" y="1592796"/>
            <a:ext cx="546061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?</a:t>
            </a:r>
            <a:endParaRPr lang="fr-BE" sz="2800" b="1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3917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544616"/>
          </a:xfrm>
        </p:spPr>
        <p:txBody>
          <a:bodyPr>
            <a:normAutofit/>
          </a:bodyPr>
          <a:lstStyle/>
          <a:p>
            <a:r>
              <a:rPr lang="fr-BE" dirty="0" err="1" smtClean="0"/>
              <a:t>Add</a:t>
            </a:r>
            <a:r>
              <a:rPr lang="fr-BE" dirty="0" smtClean="0"/>
              <a:t> </a:t>
            </a:r>
            <a:r>
              <a:rPr lang="fr-BE" i="1" dirty="0" smtClean="0"/>
              <a:t>new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r>
              <a:rPr lang="fr-BE" dirty="0" smtClean="0"/>
              <a:t> to </a:t>
            </a:r>
            <a:r>
              <a:rPr lang="fr-BE" i="1" dirty="0" err="1" smtClean="0"/>
              <a:t>existing</a:t>
            </a:r>
            <a:r>
              <a:rPr lang="fr-BE" dirty="0" smtClean="0"/>
              <a:t> interfaces</a:t>
            </a:r>
          </a:p>
          <a:p>
            <a:r>
              <a:rPr lang="fr-BE" dirty="0" err="1" smtClean="0"/>
              <a:t>Provide</a:t>
            </a:r>
            <a:r>
              <a:rPr lang="fr-BE" dirty="0" smtClean="0"/>
              <a:t> a </a:t>
            </a:r>
            <a:r>
              <a:rPr lang="fr-BE" i="1" dirty="0" smtClean="0"/>
              <a:t>default</a:t>
            </a:r>
            <a:r>
              <a:rPr lang="fr-BE" dirty="0" smtClean="0"/>
              <a:t> </a:t>
            </a:r>
            <a:r>
              <a:rPr lang="fr-BE" dirty="0" err="1" smtClean="0"/>
              <a:t>implementation</a:t>
            </a:r>
            <a:endParaRPr lang="fr-BE" dirty="0" smtClean="0"/>
          </a:p>
          <a:p>
            <a:endParaRPr lang="fr-BE" dirty="0"/>
          </a:p>
          <a:p>
            <a:endParaRPr lang="fr-BE" dirty="0" smtClean="0"/>
          </a:p>
          <a:p>
            <a:endParaRPr lang="fr-BE" dirty="0"/>
          </a:p>
          <a:p>
            <a:endParaRPr lang="fr-BE" dirty="0" smtClean="0"/>
          </a:p>
          <a:p>
            <a:r>
              <a:rPr lang="fr-BE" dirty="0" err="1" smtClean="0"/>
              <a:t>Concrete</a:t>
            </a:r>
            <a:r>
              <a:rPr lang="fr-BE" dirty="0" smtClean="0"/>
              <a:t> classes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i="1" dirty="0" err="1" smtClean="0"/>
              <a:t>override</a:t>
            </a:r>
            <a:r>
              <a:rPr lang="fr-BE" dirty="0" smtClean="0"/>
              <a:t> default </a:t>
            </a:r>
            <a:r>
              <a:rPr lang="fr-BE" dirty="0" err="1" smtClean="0"/>
              <a:t>methods</a:t>
            </a:r>
            <a:endParaRPr lang="fr-BE" dirty="0" smtClean="0"/>
          </a:p>
          <a:p>
            <a:r>
              <a:rPr lang="fr-BE" dirty="0" err="1" smtClean="0"/>
              <a:t>Previously</a:t>
            </a:r>
            <a:r>
              <a:rPr lang="fr-BE" dirty="0" smtClean="0"/>
              <a:t> </a:t>
            </a:r>
            <a:r>
              <a:rPr lang="fr-BE" dirty="0" err="1" smtClean="0"/>
              <a:t>compiled</a:t>
            </a:r>
            <a:r>
              <a:rPr lang="fr-BE" dirty="0" smtClean="0"/>
              <a:t> classes </a:t>
            </a:r>
            <a:r>
              <a:rPr lang="fr-BE" dirty="0" err="1" smtClean="0"/>
              <a:t>inherit</a:t>
            </a:r>
            <a:r>
              <a:rPr lang="fr-BE" dirty="0" smtClean="0"/>
              <a:t> default </a:t>
            </a:r>
            <a:r>
              <a:rPr lang="fr-BE" dirty="0" err="1" smtClean="0"/>
              <a:t>implementation</a:t>
            </a:r>
            <a:endParaRPr lang="fr-BE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974558" y="2348881"/>
            <a:ext cx="7878875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fr-BE" sz="2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Collection&lt;T&gt; 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(Consumer&lt;T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action) 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action.accept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(t);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327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Allows</a:t>
            </a:r>
            <a:r>
              <a:rPr lang="fr-BE" dirty="0" smtClean="0"/>
              <a:t> </a:t>
            </a:r>
            <a:r>
              <a:rPr lang="fr-BE" dirty="0" err="1" smtClean="0"/>
              <a:t>evolution</a:t>
            </a:r>
            <a:r>
              <a:rPr lang="fr-BE" dirty="0" smtClean="0"/>
              <a:t> if </a:t>
            </a:r>
            <a:r>
              <a:rPr lang="fr-BE" dirty="0" err="1" smtClean="0"/>
              <a:t>API’s</a:t>
            </a:r>
            <a:endParaRPr lang="fr-BE" dirty="0" smtClean="0"/>
          </a:p>
          <a:p>
            <a:r>
              <a:rPr lang="fr-BE" dirty="0" smtClean="0"/>
              <a:t>NOT « Traits »</a:t>
            </a:r>
          </a:p>
          <a:p>
            <a:r>
              <a:rPr lang="fr-BE" dirty="0" smtClean="0"/>
              <a:t>Java </a:t>
            </a:r>
            <a:r>
              <a:rPr lang="fr-BE" dirty="0" err="1" smtClean="0"/>
              <a:t>remains</a:t>
            </a:r>
            <a:r>
              <a:rPr lang="fr-BE" dirty="0" smtClean="0"/>
              <a:t> </a:t>
            </a:r>
            <a:r>
              <a:rPr lang="fr-BE" dirty="0" err="1" smtClean="0"/>
              <a:t>statically</a:t>
            </a:r>
            <a:r>
              <a:rPr lang="fr-BE" dirty="0" smtClean="0"/>
              <a:t> </a:t>
            </a:r>
            <a:r>
              <a:rPr lang="fr-BE" dirty="0" err="1" smtClean="0"/>
              <a:t>typed</a:t>
            </a:r>
            <a:endParaRPr lang="fr-BE" dirty="0" smtClean="0"/>
          </a:p>
          <a:p>
            <a:r>
              <a:rPr lang="fr-BE" dirty="0" smtClean="0"/>
              <a:t>Multiple </a:t>
            </a:r>
            <a:r>
              <a:rPr lang="fr-BE" dirty="0" err="1" smtClean="0"/>
              <a:t>inheritance</a:t>
            </a:r>
            <a:r>
              <a:rPr lang="fr-BE" dirty="0" smtClean="0"/>
              <a:t> ?</a:t>
            </a:r>
          </a:p>
          <a:p>
            <a:pPr lvl="1"/>
            <a:r>
              <a:rPr lang="fr-BE" dirty="0" smtClean="0"/>
              <a:t> Type		(interfaces)</a:t>
            </a:r>
          </a:p>
          <a:p>
            <a:pPr lvl="1"/>
            <a:r>
              <a:rPr lang="fr-BE" dirty="0" smtClean="0"/>
              <a:t> </a:t>
            </a:r>
            <a:r>
              <a:rPr lang="fr-BE" dirty="0" err="1" smtClean="0"/>
              <a:t>Behaviour</a:t>
            </a:r>
            <a:r>
              <a:rPr lang="fr-BE" dirty="0" smtClean="0"/>
              <a:t>	(default </a:t>
            </a:r>
            <a:r>
              <a:rPr lang="fr-BE" dirty="0" err="1" smtClean="0"/>
              <a:t>methods</a:t>
            </a:r>
            <a:r>
              <a:rPr lang="fr-BE" dirty="0" smtClean="0"/>
              <a:t>)</a:t>
            </a:r>
          </a:p>
          <a:p>
            <a:pPr lvl="1"/>
            <a:r>
              <a:rPr lang="fr-BE" dirty="0" smtClean="0"/>
              <a:t> </a:t>
            </a:r>
            <a:r>
              <a:rPr lang="fr-BE" strike="sngStrike" dirty="0" smtClean="0"/>
              <a:t>State</a:t>
            </a:r>
            <a:endParaRPr lang="fr-BE" strike="sngStrik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513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2480" y="4293097"/>
            <a:ext cx="7332815" cy="2337123"/>
          </a:xfrm>
        </p:spPr>
        <p:txBody>
          <a:bodyPr>
            <a:normAutofit/>
          </a:bodyPr>
          <a:lstStyle/>
          <a:p>
            <a:r>
              <a:rPr lang="fr-BE" dirty="0" err="1" smtClean="0"/>
              <a:t>Conflicts</a:t>
            </a:r>
            <a:r>
              <a:rPr lang="fr-BE" dirty="0" smtClean="0"/>
              <a:t> ?</a:t>
            </a:r>
          </a:p>
          <a:p>
            <a:pPr lvl="1"/>
            <a:r>
              <a:rPr lang="fr-BE" dirty="0" smtClean="0"/>
              <a:t>Classes </a:t>
            </a:r>
            <a:r>
              <a:rPr lang="fr-BE" dirty="0" err="1" smtClean="0"/>
              <a:t>win</a:t>
            </a:r>
            <a:endParaRPr lang="fr-BE" dirty="0" smtClean="0"/>
          </a:p>
          <a:p>
            <a:pPr lvl="1"/>
            <a:r>
              <a:rPr lang="fr-BE" dirty="0" smtClean="0"/>
              <a:t>Most </a:t>
            </a:r>
            <a:r>
              <a:rPr lang="fr-BE" dirty="0" err="1" smtClean="0"/>
              <a:t>specific</a:t>
            </a:r>
            <a:r>
              <a:rPr lang="fr-BE" dirty="0" smtClean="0"/>
              <a:t> </a:t>
            </a:r>
            <a:r>
              <a:rPr lang="fr-BE" dirty="0" err="1" smtClean="0"/>
              <a:t>ancestor</a:t>
            </a:r>
            <a:r>
              <a:rPr lang="fr-BE" dirty="0" smtClean="0"/>
              <a:t> </a:t>
            </a:r>
            <a:r>
              <a:rPr lang="fr-BE" dirty="0" err="1" smtClean="0"/>
              <a:t>wins</a:t>
            </a:r>
            <a:endParaRPr lang="fr-BE" dirty="0" smtClean="0"/>
          </a:p>
          <a:p>
            <a:pPr lvl="1"/>
            <a:r>
              <a:rPr lang="fr-BE" dirty="0" err="1" smtClean="0"/>
              <a:t>Ambiguity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a compile-time </a:t>
            </a:r>
            <a:r>
              <a:rPr lang="fr-BE" dirty="0" err="1" smtClean="0"/>
              <a:t>error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6008555" y="4184443"/>
            <a:ext cx="117013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08555" y="2872820"/>
            <a:ext cx="117013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E</a:t>
            </a:r>
          </a:p>
          <a:p>
            <a:r>
              <a:rPr lang="fr-BE" dirty="0" smtClean="0"/>
              <a:t>m1()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08555" y="1599132"/>
            <a:ext cx="117013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Object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50813" y="2872820"/>
            <a:ext cx="117013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C</a:t>
            </a:r>
          </a:p>
          <a:p>
            <a:r>
              <a:rPr lang="fr-BE" dirty="0" smtClean="0"/>
              <a:t>m1()</a:t>
            </a:r>
          </a:p>
        </p:txBody>
      </p:sp>
      <p:cxnSp>
        <p:nvCxnSpPr>
          <p:cNvPr id="19" name="Connecteur en angle 18"/>
          <p:cNvCxnSpPr/>
          <p:nvPr/>
        </p:nvCxnSpPr>
        <p:spPr>
          <a:xfrm rot="16200000" flipV="1">
            <a:off x="5590987" y="3181810"/>
            <a:ext cx="447527" cy="15577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65748" y="1599132"/>
            <a:ext cx="117013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A</a:t>
            </a:r>
          </a:p>
          <a:p>
            <a:r>
              <a:rPr lang="fr-BE" dirty="0" smtClean="0"/>
              <a:t>m2()</a:t>
            </a:r>
          </a:p>
          <a:p>
            <a:r>
              <a:rPr lang="fr-BE" dirty="0" smtClean="0"/>
              <a:t>m3()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24666" y="2872820"/>
            <a:ext cx="117013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B</a:t>
            </a:r>
          </a:p>
          <a:p>
            <a:r>
              <a:rPr lang="fr-BE" dirty="0" smtClean="0"/>
              <a:t>m2()</a:t>
            </a:r>
          </a:p>
        </p:txBody>
      </p:sp>
      <p:cxnSp>
        <p:nvCxnSpPr>
          <p:cNvPr id="22" name="Connecteur en angle 21"/>
          <p:cNvCxnSpPr/>
          <p:nvPr/>
        </p:nvCxnSpPr>
        <p:spPr>
          <a:xfrm rot="16200000" flipV="1">
            <a:off x="4927913" y="2518736"/>
            <a:ext cx="447527" cy="2883889"/>
          </a:xfrm>
          <a:prstGeom prst="bentConnector3">
            <a:avLst>
              <a:gd name="adj1" fmla="val 500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21" idx="0"/>
            <a:endCxn id="20" idx="2"/>
          </p:cNvCxnSpPr>
          <p:nvPr/>
        </p:nvCxnSpPr>
        <p:spPr>
          <a:xfrm rot="5400000" flipH="1" flipV="1">
            <a:off x="3875476" y="2297483"/>
            <a:ext cx="409592" cy="7410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17" idx="0"/>
            <a:endCxn id="20" idx="2"/>
          </p:cNvCxnSpPr>
          <p:nvPr/>
        </p:nvCxnSpPr>
        <p:spPr>
          <a:xfrm rot="16200000" flipV="1">
            <a:off x="4538550" y="2375492"/>
            <a:ext cx="409592" cy="5850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954536" y="1599132"/>
            <a:ext cx="1170130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BE" dirty="0" smtClean="0"/>
              <a:t>F</a:t>
            </a:r>
          </a:p>
          <a:p>
            <a:r>
              <a:rPr lang="fr-BE" dirty="0" smtClean="0"/>
              <a:t>m3()</a:t>
            </a:r>
          </a:p>
        </p:txBody>
      </p:sp>
      <p:cxnSp>
        <p:nvCxnSpPr>
          <p:cNvPr id="31" name="Connecteur en angle 30"/>
          <p:cNvCxnSpPr>
            <a:stCxn id="4" idx="0"/>
            <a:endCxn id="29" idx="2"/>
          </p:cNvCxnSpPr>
          <p:nvPr/>
        </p:nvCxnSpPr>
        <p:spPr>
          <a:xfrm rot="16200000" flipV="1">
            <a:off x="3706004" y="1296827"/>
            <a:ext cx="1721215" cy="4054019"/>
          </a:xfrm>
          <a:prstGeom prst="bentConnector3">
            <a:avLst>
              <a:gd name="adj1" fmla="val 12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5" idx="0"/>
            <a:endCxn id="6" idx="2"/>
          </p:cNvCxnSpPr>
          <p:nvPr/>
        </p:nvCxnSpPr>
        <p:spPr>
          <a:xfrm flipV="1">
            <a:off x="6593620" y="2463228"/>
            <a:ext cx="0" cy="40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4" idx="0"/>
            <a:endCxn id="5" idx="2"/>
          </p:cNvCxnSpPr>
          <p:nvPr/>
        </p:nvCxnSpPr>
        <p:spPr>
          <a:xfrm flipV="1">
            <a:off x="6593620" y="3736917"/>
            <a:ext cx="0" cy="447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363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Fluent </a:t>
            </a:r>
            <a:r>
              <a:rPr lang="fr-BE" dirty="0" err="1" smtClean="0"/>
              <a:t>API’s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Default and </a:t>
            </a:r>
            <a:r>
              <a:rPr lang="fr-BE" dirty="0" err="1" smtClean="0"/>
              <a:t>Static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r>
              <a:rPr lang="fr-BE" dirty="0" smtClean="0"/>
              <a:t> on interfaces</a:t>
            </a:r>
          </a:p>
          <a:p>
            <a:r>
              <a:rPr lang="fr-BE" dirty="0" err="1" smtClean="0"/>
              <a:t>Allow</a:t>
            </a:r>
            <a:r>
              <a:rPr lang="fr-BE" dirty="0" smtClean="0"/>
              <a:t> for « fluent-style » </a:t>
            </a:r>
            <a:r>
              <a:rPr lang="fr-BE" dirty="0" err="1" smtClean="0"/>
              <a:t>API’s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506506" y="2924945"/>
            <a:ext cx="8892988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Comparator&lt;Person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comparator 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Comparator.comparing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getLastName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thenComparing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en-GB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getFirstName</a:t>
            </a: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.</a:t>
            </a:r>
            <a:r>
              <a:rPr lang="en-GB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thenComparingInt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en-GB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getAge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751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Exercises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 smtClean="0"/>
          </a:p>
          <a:p>
            <a:r>
              <a:rPr lang="fr-BE" dirty="0" smtClean="0"/>
              <a:t>New </a:t>
            </a:r>
            <a:r>
              <a:rPr lang="fr-BE" dirty="0" err="1" smtClean="0"/>
              <a:t>methods</a:t>
            </a:r>
            <a:r>
              <a:rPr lang="fr-BE" dirty="0" smtClean="0"/>
              <a:t> in java </a:t>
            </a:r>
            <a:r>
              <a:rPr lang="fr-BE" dirty="0" err="1" smtClean="0"/>
              <a:t>core</a:t>
            </a:r>
            <a:r>
              <a:rPr lang="fr-BE" dirty="0" smtClean="0"/>
              <a:t> classes</a:t>
            </a:r>
          </a:p>
          <a:p>
            <a:endParaRPr lang="fr-BE" dirty="0"/>
          </a:p>
        </p:txBody>
      </p:sp>
      <p:sp>
        <p:nvSpPr>
          <p:cNvPr id="4" name="Ellipse 3"/>
          <p:cNvSpPr/>
          <p:nvPr/>
        </p:nvSpPr>
        <p:spPr>
          <a:xfrm>
            <a:off x="8697416" y="1268760"/>
            <a:ext cx="546061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2</a:t>
            </a:r>
            <a:endParaRPr lang="fr-BE" sz="28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424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Putting </a:t>
            </a:r>
            <a:r>
              <a:rPr lang="fr-BE" dirty="0" err="1" smtClean="0"/>
              <a:t>it</a:t>
            </a:r>
            <a:r>
              <a:rPr lang="fr-BE" dirty="0" smtClean="0"/>
              <a:t> all </a:t>
            </a:r>
            <a:r>
              <a:rPr lang="fr-BE" dirty="0" err="1" smtClean="0"/>
              <a:t>together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506506" y="1340768"/>
            <a:ext cx="8892988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List&lt;Person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people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...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new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&lt;Person&gt;()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compare(Person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y)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135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Workshop agenda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340768"/>
            <a:ext cx="8915400" cy="5400600"/>
          </a:xfrm>
        </p:spPr>
        <p:txBody>
          <a:bodyPr/>
          <a:lstStyle/>
          <a:p>
            <a:r>
              <a:rPr lang="fr-BE" dirty="0" smtClean="0"/>
              <a:t>Project Lambda</a:t>
            </a:r>
          </a:p>
          <a:p>
            <a:pPr lvl="1"/>
            <a:r>
              <a:rPr lang="fr-BE" dirty="0" smtClean="0"/>
              <a:t>Introduction</a:t>
            </a:r>
          </a:p>
          <a:p>
            <a:pPr lvl="1"/>
            <a:r>
              <a:rPr lang="fr-BE" dirty="0" smtClean="0"/>
              <a:t>Lambda expressions &amp; </a:t>
            </a:r>
            <a:r>
              <a:rPr lang="fr-BE" dirty="0" err="1" smtClean="0"/>
              <a:t>functional</a:t>
            </a:r>
            <a:r>
              <a:rPr lang="fr-BE" dirty="0" smtClean="0"/>
              <a:t> interfaces</a:t>
            </a:r>
          </a:p>
          <a:p>
            <a:pPr lvl="1"/>
            <a:r>
              <a:rPr lang="fr-BE" dirty="0" smtClean="0"/>
              <a:t>Default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r>
              <a:rPr lang="fr-BE" dirty="0" smtClean="0"/>
              <a:t>Stream API</a:t>
            </a:r>
          </a:p>
          <a:p>
            <a:pPr lvl="1"/>
            <a:r>
              <a:rPr lang="fr-BE" dirty="0" err="1" smtClean="0"/>
              <a:t>Optional</a:t>
            </a:r>
            <a:r>
              <a:rPr lang="fr-BE" dirty="0" smtClean="0"/>
              <a:t> Values</a:t>
            </a:r>
          </a:p>
          <a:p>
            <a:r>
              <a:rPr lang="fr-BE" dirty="0" err="1" smtClean="0"/>
              <a:t>Other</a:t>
            </a:r>
            <a:r>
              <a:rPr lang="fr-BE" dirty="0" smtClean="0"/>
              <a:t> </a:t>
            </a:r>
            <a:r>
              <a:rPr lang="fr-BE" dirty="0" err="1" smtClean="0"/>
              <a:t>novelties</a:t>
            </a:r>
            <a:endParaRPr lang="fr-BE" dirty="0" smtClean="0"/>
          </a:p>
          <a:p>
            <a:pPr lvl="1"/>
            <a:r>
              <a:rPr lang="fr-BE" dirty="0" smtClean="0"/>
              <a:t>Time API</a:t>
            </a:r>
          </a:p>
          <a:p>
            <a:pPr lvl="1"/>
            <a:r>
              <a:rPr lang="fr-BE" dirty="0" smtClean="0"/>
              <a:t>Base64 API</a:t>
            </a:r>
          </a:p>
          <a:p>
            <a:pPr lvl="1"/>
            <a:r>
              <a:rPr lang="fr-BE" dirty="0" err="1" smtClean="0"/>
              <a:t>Repeatable</a:t>
            </a:r>
            <a:r>
              <a:rPr lang="fr-BE" dirty="0" smtClean="0"/>
              <a:t> &amp; Type annotations</a:t>
            </a:r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lvl="1"/>
            <a:endParaRPr lang="fr-BE" dirty="0" smtClean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1298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Putting </a:t>
            </a:r>
            <a:r>
              <a:rPr lang="fr-BE" dirty="0" err="1" smtClean="0"/>
              <a:t>it</a:t>
            </a:r>
            <a:r>
              <a:rPr lang="fr-BE" dirty="0" smtClean="0"/>
              <a:t> all </a:t>
            </a:r>
            <a:r>
              <a:rPr lang="fr-BE" dirty="0" err="1" smtClean="0"/>
              <a:t>together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506506" y="1149712"/>
            <a:ext cx="8892988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new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&lt;Person&gt;()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compare(Person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y)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06506" y="3009146"/>
            <a:ext cx="8892988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(people, (Person x, Person y) -&gt; </a:t>
            </a:r>
          </a:p>
          <a:p>
            <a:pPr algn="r"/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y.getLastName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81740" y="3945250"/>
            <a:ext cx="8892988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(people, </a:t>
            </a:r>
          </a:p>
          <a:p>
            <a:pPr algn="r"/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Comparator.comparing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((Person p)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81740" y="4901098"/>
            <a:ext cx="889298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p.getLastName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81740" y="5549170"/>
            <a:ext cx="889298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(people,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81740" y="6197242"/>
            <a:ext cx="889298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people.sort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comparing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(Person::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getLastName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047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Go </a:t>
            </a:r>
            <a:r>
              <a:rPr lang="fr-BE" dirty="0" err="1" smtClean="0"/>
              <a:t>Parallel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5400600"/>
          </a:xfrm>
        </p:spPr>
        <p:txBody>
          <a:bodyPr>
            <a:normAutofit/>
          </a:bodyPr>
          <a:lstStyle/>
          <a:p>
            <a:r>
              <a:rPr lang="fr-BE" dirty="0" smtClean="0"/>
              <a:t>So </a:t>
            </a:r>
            <a:r>
              <a:rPr lang="fr-BE" dirty="0" err="1" smtClean="0"/>
              <a:t>now</a:t>
            </a:r>
            <a:r>
              <a:rPr lang="fr-BE" dirty="0" smtClean="0"/>
              <a:t> </a:t>
            </a:r>
            <a:r>
              <a:rPr lang="fr-BE" dirty="0" err="1" smtClean="0"/>
              <a:t>we</a:t>
            </a:r>
            <a:r>
              <a:rPr lang="fr-BE" dirty="0" smtClean="0"/>
              <a:t>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dirty="0" err="1" smtClean="0"/>
              <a:t>finally</a:t>
            </a:r>
            <a:r>
              <a:rPr lang="fr-BE" dirty="0" smtClean="0"/>
              <a:t> do </a:t>
            </a:r>
            <a:r>
              <a:rPr lang="fr-BE" dirty="0" err="1" smtClean="0"/>
              <a:t>this</a:t>
            </a:r>
            <a:r>
              <a:rPr lang="fr-BE" dirty="0" smtClean="0"/>
              <a:t>:</a:t>
            </a:r>
          </a:p>
          <a:p>
            <a:endParaRPr lang="fr-BE" dirty="0"/>
          </a:p>
          <a:p>
            <a:endParaRPr lang="fr-BE" dirty="0" smtClean="0"/>
          </a:p>
          <a:p>
            <a:r>
              <a:rPr lang="fr-BE" dirty="0" smtClean="0"/>
              <a:t>Or </a:t>
            </a:r>
            <a:r>
              <a:rPr lang="fr-BE" dirty="0" err="1" smtClean="0"/>
              <a:t>this</a:t>
            </a:r>
            <a:r>
              <a:rPr lang="fr-BE" dirty="0" smtClean="0"/>
              <a:t>:</a:t>
            </a:r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1832654" y="1844824"/>
            <a:ext cx="6240693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…;</a:t>
            </a: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shapes.forEach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s.setColor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(RED));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4488" y="3717032"/>
            <a:ext cx="9231503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…;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spc="-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greenShapes</a:t>
            </a:r>
            <a:r>
              <a:rPr lang="fr-BE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spc="-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shapes.filter</a:t>
            </a:r>
            <a:r>
              <a:rPr lang="fr-BE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 -&gt; </a:t>
            </a:r>
            <a:r>
              <a:rPr lang="fr-BE" sz="2000" b="1" spc="-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s.getColor</a:t>
            </a:r>
            <a:r>
              <a:rPr lang="fr-BE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()==GREEN);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greenShapeSizes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greenShapes.map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s -&gt;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s.getSize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greenShapeSizes.average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Ellipse 6"/>
          <p:cNvSpPr/>
          <p:nvPr/>
        </p:nvSpPr>
        <p:spPr>
          <a:xfrm>
            <a:off x="9303483" y="3482433"/>
            <a:ext cx="546061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?</a:t>
            </a:r>
            <a:endParaRPr lang="fr-BE" sz="2800" b="1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9447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/>
              <a:t>Go Parallel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95300" y="1196976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458787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altLang="fr-FR" sz="3200" dirty="0">
                <a:latin typeface="Calibri" charset="0"/>
              </a:rPr>
              <a:t>Utility </a:t>
            </a:r>
            <a:r>
              <a:rPr lang="fr-FR" altLang="fr-FR" sz="3200" dirty="0" err="1">
                <a:latin typeface="Calibri" charset="0"/>
              </a:rPr>
              <a:t>methods</a:t>
            </a:r>
            <a:r>
              <a:rPr lang="fr-FR" altLang="fr-FR" sz="3200" dirty="0">
                <a:latin typeface="Calibri" charset="0"/>
              </a:rPr>
              <a:t> on Collections </a:t>
            </a:r>
            <a:r>
              <a:rPr lang="fr-FR" altLang="fr-FR" sz="3200" dirty="0" err="1">
                <a:latin typeface="Calibri" charset="0"/>
              </a:rPr>
              <a:t>would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inherently</a:t>
            </a:r>
            <a:r>
              <a:rPr lang="fr-FR" altLang="fr-FR" sz="3200" dirty="0">
                <a:latin typeface="Calibri" charset="0"/>
              </a:rPr>
              <a:t> have a performance impact</a:t>
            </a:r>
            <a:br>
              <a:rPr lang="fr-FR" altLang="fr-FR" sz="3200" dirty="0">
                <a:latin typeface="Calibri" charset="0"/>
              </a:rPr>
            </a:br>
            <a:r>
              <a:rPr lang="fr-FR" altLang="fr-FR" sz="3200" dirty="0" err="1">
                <a:latin typeface="Calibri" charset="0"/>
              </a:rPr>
              <a:t>Even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written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like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this</a:t>
            </a:r>
            <a:r>
              <a:rPr lang="fr-FR" altLang="fr-FR" sz="3200" dirty="0">
                <a:latin typeface="Calibri" charset="0"/>
              </a:rPr>
              <a:t> :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>
                <a:latin typeface="Calibri" charset="0"/>
              </a:rPr>
              <a:t>What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we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want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is</a:t>
            </a:r>
            <a:r>
              <a:rPr lang="fr-FR" altLang="fr-FR" sz="3200" dirty="0">
                <a:latin typeface="Calibri" charset="0"/>
              </a:rPr>
              <a:t> :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799704" y="2781301"/>
            <a:ext cx="8502650" cy="132198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Double </a:t>
            </a:r>
            <a:r>
              <a:rPr lang="nl-BE" altLang="fr-FR" sz="2000" b="1" dirty="0" err="1">
                <a:latin typeface="Consolas" pitchFamily="48" charset="0"/>
              </a:rPr>
              <a:t>average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r>
              <a:rPr lang="nl-BE" altLang="fr-FR" sz="2000" b="1" dirty="0" err="1">
                <a:latin typeface="Consolas" pitchFamily="48" charset="0"/>
              </a:rPr>
              <a:t>shapes</a:t>
            </a:r>
            <a:endParaRPr lang="nl-BE" altLang="fr-FR" sz="2000" b="1" dirty="0">
              <a:latin typeface="Consolas" pitchFamily="48" charset="0"/>
            </a:endParaRP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>
                <a:latin typeface="Consolas" pitchFamily="48" charset="0"/>
              </a:rPr>
              <a:t>filter( s -&gt; </a:t>
            </a:r>
            <a:r>
              <a:rPr lang="nl-BE" altLang="fr-FR" sz="2000" b="1" dirty="0" err="1">
                <a:latin typeface="Consolas" pitchFamily="48" charset="0"/>
              </a:rPr>
              <a:t>s.getColor</a:t>
            </a:r>
            <a:r>
              <a:rPr lang="nl-BE" altLang="fr-FR" sz="2000" b="1" dirty="0">
                <a:latin typeface="Consolas" pitchFamily="48" charset="0"/>
              </a:rPr>
              <a:t>()==GREEN)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>
                <a:latin typeface="Consolas" pitchFamily="48" charset="0"/>
              </a:rPr>
              <a:t>map( s -&gt; </a:t>
            </a:r>
            <a:r>
              <a:rPr lang="nl-BE" altLang="fr-FR" sz="2000" b="1" dirty="0" err="1">
                <a:latin typeface="Consolas" pitchFamily="48" charset="0"/>
              </a:rPr>
              <a:t>s.getSize</a:t>
            </a:r>
            <a:r>
              <a:rPr lang="nl-BE" altLang="fr-FR" sz="2000" b="1" dirty="0">
                <a:latin typeface="Consolas" pitchFamily="48" charset="0"/>
              </a:rPr>
              <a:t>())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 err="1">
                <a:latin typeface="Consolas" pitchFamily="48" charset="0"/>
              </a:rPr>
              <a:t>average</a:t>
            </a:r>
            <a:r>
              <a:rPr lang="nl-BE" altLang="fr-FR" sz="2000" b="1" dirty="0">
                <a:latin typeface="Consolas" pitchFamily="48" charset="0"/>
              </a:rPr>
              <a:t>();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99704" y="5059344"/>
            <a:ext cx="8502650" cy="132198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Double </a:t>
            </a:r>
            <a:r>
              <a:rPr lang="nl-BE" altLang="fr-FR" sz="2000" b="1" dirty="0" err="1">
                <a:latin typeface="Consolas" pitchFamily="48" charset="0"/>
              </a:rPr>
              <a:t>average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r>
              <a:rPr lang="nl-BE" altLang="fr-FR" sz="2000" b="1" dirty="0" err="1">
                <a:latin typeface="Consolas" pitchFamily="48" charset="0"/>
              </a:rPr>
              <a:t>shapes</a:t>
            </a:r>
            <a:endParaRPr lang="nl-BE" altLang="fr-FR" sz="2000" b="1" dirty="0">
              <a:latin typeface="Consolas" pitchFamily="48" charset="0"/>
            </a:endParaRP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>
                <a:latin typeface="Consolas" pitchFamily="48" charset="0"/>
              </a:rPr>
              <a:t>filter( s -&gt; </a:t>
            </a:r>
            <a:r>
              <a:rPr lang="nl-BE" altLang="fr-FR" sz="2000" b="1" dirty="0" err="1">
                <a:latin typeface="Consolas" pitchFamily="48" charset="0"/>
              </a:rPr>
              <a:t>s.getColor</a:t>
            </a:r>
            <a:r>
              <a:rPr lang="nl-BE" altLang="fr-FR" sz="2000" b="1" dirty="0">
                <a:latin typeface="Consolas" pitchFamily="48" charset="0"/>
              </a:rPr>
              <a:t>()==GREEN)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  </a:t>
            </a:r>
            <a:r>
              <a:rPr lang="nl-BE" altLang="fr-FR" sz="2000" b="1" i="1" dirty="0" err="1">
                <a:latin typeface="Consolas" pitchFamily="48" charset="0"/>
              </a:rPr>
              <a:t>and</a:t>
            </a:r>
            <a:r>
              <a:rPr lang="nl-BE" altLang="fr-FR" sz="2000" b="1" i="1" dirty="0">
                <a:latin typeface="Consolas" pitchFamily="48" charset="0"/>
              </a:rPr>
              <a:t> </a:t>
            </a:r>
            <a:r>
              <a:rPr lang="nl-BE" altLang="fr-FR" sz="2000" b="1" i="1" dirty="0" err="1" smtClean="0">
                <a:latin typeface="Consolas" pitchFamily="48" charset="0"/>
              </a:rPr>
              <a:t>also</a:t>
            </a:r>
            <a:r>
              <a:rPr lang="nl-BE" altLang="fr-FR" sz="2000" b="1" dirty="0" smtClean="0">
                <a:latin typeface="Consolas" pitchFamily="48" charset="0"/>
              </a:rPr>
              <a:t> </a:t>
            </a:r>
            <a:r>
              <a:rPr lang="nl-BE" altLang="fr-FR" sz="2000" b="1" dirty="0">
                <a:latin typeface="Consolas" pitchFamily="48" charset="0"/>
              </a:rPr>
              <a:t>map( s -&gt; </a:t>
            </a:r>
            <a:r>
              <a:rPr lang="nl-BE" altLang="fr-FR" sz="2000" b="1" dirty="0" err="1">
                <a:latin typeface="Consolas" pitchFamily="48" charset="0"/>
              </a:rPr>
              <a:t>s.getSize</a:t>
            </a:r>
            <a:r>
              <a:rPr lang="nl-BE" altLang="fr-FR" sz="2000" b="1" dirty="0">
                <a:latin typeface="Consolas" pitchFamily="48" charset="0"/>
              </a:rPr>
              <a:t>())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  </a:t>
            </a:r>
            <a:r>
              <a:rPr lang="nl-BE" altLang="fr-FR" sz="2000" b="1" i="1" dirty="0" err="1">
                <a:latin typeface="Consolas" pitchFamily="48" charset="0"/>
              </a:rPr>
              <a:t>and</a:t>
            </a:r>
            <a:r>
              <a:rPr lang="nl-BE" altLang="fr-FR" sz="2000" b="1" i="1" dirty="0">
                <a:latin typeface="Consolas" pitchFamily="48" charset="0"/>
              </a:rPr>
              <a:t> </a:t>
            </a:r>
            <a:r>
              <a:rPr lang="nl-BE" altLang="fr-FR" sz="2000" b="1" i="1" dirty="0" err="1" smtClean="0">
                <a:latin typeface="Consolas" pitchFamily="48" charset="0"/>
              </a:rPr>
              <a:t>also</a:t>
            </a:r>
            <a:r>
              <a:rPr lang="nl-BE" altLang="fr-FR" sz="2000" b="1" dirty="0" smtClean="0">
                <a:latin typeface="Consolas" pitchFamily="48" charset="0"/>
              </a:rPr>
              <a:t> </a:t>
            </a:r>
            <a:r>
              <a:rPr lang="nl-BE" altLang="fr-FR" sz="2000" b="1" dirty="0" err="1">
                <a:latin typeface="Consolas" pitchFamily="48" charset="0"/>
              </a:rPr>
              <a:t>average</a:t>
            </a:r>
            <a:r>
              <a:rPr lang="nl-BE" altLang="fr-FR" sz="2000" b="1" dirty="0">
                <a:latin typeface="Consolas" pitchFamily="48" charset="0"/>
              </a:rPr>
              <a:t>();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81987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3056071" y="3789364"/>
            <a:ext cx="4053549" cy="2054225"/>
            <a:chOff x="3056071" y="3789364"/>
            <a:chExt cx="4053549" cy="2054225"/>
          </a:xfrm>
        </p:grpSpPr>
        <p:grpSp>
          <p:nvGrpSpPr>
            <p:cNvPr id="5" name="Groupe 4"/>
            <p:cNvGrpSpPr/>
            <p:nvPr/>
          </p:nvGrpSpPr>
          <p:grpSpPr>
            <a:xfrm>
              <a:off x="3056071" y="3789364"/>
              <a:ext cx="4053549" cy="2054225"/>
              <a:chOff x="3056071" y="3789364"/>
              <a:chExt cx="4053549" cy="2054225"/>
            </a:xfrm>
          </p:grpSpPr>
          <p:sp>
            <p:nvSpPr>
              <p:cNvPr id="34824" name="Rectangle 8"/>
              <p:cNvSpPr>
                <a:spLocks noChangeArrowheads="1"/>
              </p:cNvSpPr>
              <p:nvPr/>
            </p:nvSpPr>
            <p:spPr bwMode="auto">
              <a:xfrm>
                <a:off x="3056071" y="3789364"/>
                <a:ext cx="4053549" cy="2054225"/>
              </a:xfrm>
              <a:prstGeom prst="rect">
                <a:avLst/>
              </a:prstGeom>
              <a:solidFill>
                <a:srgbClr val="9BBB59"/>
              </a:solidFill>
              <a:ln w="25560" cap="flat">
                <a:solidFill>
                  <a:srgbClr val="728A4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 hangingPunct="1">
                  <a:lnSpc>
                    <a:spcPct val="100000"/>
                  </a:lnSpc>
                </a:pPr>
                <a:r>
                  <a:rPr lang="nl-BE" altLang="fr-FR">
                    <a:solidFill>
                      <a:srgbClr val="FFFFFF"/>
                    </a:solidFill>
                    <a:latin typeface="Calibri" charset="0"/>
                  </a:rPr>
                  <a:t>Stream</a:t>
                </a:r>
              </a:p>
            </p:txBody>
          </p:sp>
          <p:cxnSp>
            <p:nvCxnSpPr>
              <p:cNvPr id="34828" name="AutoShape 12"/>
              <p:cNvCxnSpPr>
                <a:cxnSpLocks noChangeShapeType="1"/>
                <a:endCxn id="34824" idx="2"/>
              </p:cNvCxnSpPr>
              <p:nvPr/>
            </p:nvCxnSpPr>
            <p:spPr bwMode="auto">
              <a:xfrm rot="16200000" flipH="1">
                <a:off x="4633848" y="5395451"/>
                <a:ext cx="430212" cy="466064"/>
              </a:xfrm>
              <a:prstGeom prst="bentConnector3">
                <a:avLst>
                  <a:gd name="adj1" fmla="val 166667"/>
                </a:avLst>
              </a:prstGeom>
              <a:noFill/>
              <a:ln w="36000" cap="flat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4615922" y="5427664"/>
              <a:ext cx="674158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/>
            <a:p>
              <a:r>
                <a:rPr lang="nl-BE" altLang="fr-FR" dirty="0">
                  <a:solidFill>
                    <a:srgbClr val="000000"/>
                  </a:solidFill>
                </a:rPr>
                <a:t>map</a:t>
              </a:r>
            </a:p>
          </p:txBody>
        </p:sp>
      </p:grpSp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/>
              <a:t>Introducing Streams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73447" y="1125538"/>
            <a:ext cx="7333192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2800">
                <a:latin typeface="Calibri" charset="0"/>
              </a:rPr>
              <a:t>Need for a new concept : </a:t>
            </a:r>
            <a:r>
              <a:rPr lang="fr-FR" altLang="fr-FR" sz="3200" i="1">
                <a:latin typeface="Calibri" charset="0"/>
              </a:rPr>
              <a:t>Stream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54989" y="1800226"/>
            <a:ext cx="8502650" cy="132198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Double </a:t>
            </a:r>
            <a:r>
              <a:rPr lang="nl-BE" altLang="fr-FR" sz="2000" b="1" dirty="0" err="1">
                <a:latin typeface="Consolas" pitchFamily="48" charset="0"/>
              </a:rPr>
              <a:t>average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r>
              <a:rPr lang="nl-BE" altLang="fr-FR" sz="2000" b="1" dirty="0" err="1">
                <a:latin typeface="Consolas" pitchFamily="48" charset="0"/>
              </a:rPr>
              <a:t>shapes.</a:t>
            </a:r>
            <a:r>
              <a:rPr lang="nl-BE" altLang="fr-FR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8" charset="0"/>
              </a:rPr>
              <a:t>stream</a:t>
            </a:r>
            <a:r>
              <a:rPr lang="nl-BE" altLang="fr-FR" sz="2000" b="1" dirty="0">
                <a:solidFill>
                  <a:schemeClr val="accent6">
                    <a:lumMod val="75000"/>
                  </a:schemeClr>
                </a:solidFill>
                <a:latin typeface="Consolas" pitchFamily="48" charset="0"/>
              </a:rPr>
              <a:t>()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>
                <a:latin typeface="Consolas" pitchFamily="48" charset="0"/>
              </a:rPr>
              <a:t>filter( s -&gt; </a:t>
            </a:r>
            <a:r>
              <a:rPr lang="nl-BE" altLang="fr-FR" sz="2000" b="1" dirty="0" err="1">
                <a:latin typeface="Consolas" pitchFamily="48" charset="0"/>
              </a:rPr>
              <a:t>s.getColor</a:t>
            </a:r>
            <a:r>
              <a:rPr lang="nl-BE" altLang="fr-FR" sz="2000" b="1" dirty="0">
                <a:latin typeface="Consolas" pitchFamily="48" charset="0"/>
              </a:rPr>
              <a:t>()==GREEN)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>
                <a:latin typeface="Consolas" pitchFamily="48" charset="0"/>
              </a:rPr>
              <a:t>map( s -&gt; </a:t>
            </a:r>
            <a:r>
              <a:rPr lang="nl-BE" altLang="fr-FR" sz="2000" b="1" dirty="0" err="1">
                <a:latin typeface="Consolas" pitchFamily="48" charset="0"/>
              </a:rPr>
              <a:t>s.getSize</a:t>
            </a:r>
            <a:r>
              <a:rPr lang="nl-BE" altLang="fr-FR" sz="2000" b="1" dirty="0">
                <a:latin typeface="Consolas" pitchFamily="48" charset="0"/>
              </a:rPr>
              <a:t>())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				</a:t>
            </a:r>
            <a:r>
              <a:rPr lang="nl-BE" altLang="fr-FR" sz="2000" b="1" dirty="0" smtClean="0">
                <a:latin typeface="Consolas" pitchFamily="48" charset="0"/>
              </a:rPr>
              <a:t>.</a:t>
            </a:r>
            <a:r>
              <a:rPr lang="nl-BE" altLang="fr-FR" sz="2000" b="1" dirty="0" err="1">
                <a:latin typeface="Consolas" pitchFamily="48" charset="0"/>
              </a:rPr>
              <a:t>average</a:t>
            </a:r>
            <a:r>
              <a:rPr lang="nl-BE" altLang="fr-FR" sz="2000" b="1" dirty="0">
                <a:latin typeface="Consolas" pitchFamily="48" charset="0"/>
              </a:rPr>
              <a:t>();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05872" y="3802064"/>
            <a:ext cx="1671637" cy="2112962"/>
          </a:xfrm>
          <a:prstGeom prst="rect">
            <a:avLst/>
          </a:prstGeom>
          <a:solidFill>
            <a:srgbClr val="4F81BD"/>
          </a:solidFill>
          <a:ln w="25560" cap="flat">
            <a:solidFill>
              <a:srgbClr val="3A5F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>
                <a:solidFill>
                  <a:srgbClr val="FFFFFF"/>
                </a:solidFill>
                <a:latin typeface="Calibri" charset="0"/>
              </a:rPr>
              <a:t>Collection</a:t>
            </a:r>
          </a:p>
          <a:p>
            <a:pPr algn="ctr" hangingPunct="1">
              <a:lnSpc>
                <a:spcPct val="100000"/>
              </a:lnSpc>
            </a:pPr>
            <a:r>
              <a:rPr lang="nl-BE" altLang="fr-FR">
                <a:solidFill>
                  <a:srgbClr val="FFFFFF"/>
                </a:solidFill>
                <a:latin typeface="Calibri" charset="0"/>
              </a:rPr>
              <a:t>shapes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3288243" y="4189414"/>
            <a:ext cx="2259806" cy="1222375"/>
            <a:chOff x="3288243" y="4189414"/>
            <a:chExt cx="2259806" cy="1222375"/>
          </a:xfrm>
        </p:grpSpPr>
        <p:grpSp>
          <p:nvGrpSpPr>
            <p:cNvPr id="4" name="Groupe 3"/>
            <p:cNvGrpSpPr/>
            <p:nvPr/>
          </p:nvGrpSpPr>
          <p:grpSpPr>
            <a:xfrm>
              <a:off x="3288243" y="4189414"/>
              <a:ext cx="2259806" cy="1222375"/>
              <a:chOff x="3288243" y="4189414"/>
              <a:chExt cx="2259806" cy="1222375"/>
            </a:xfrm>
          </p:grpSpPr>
          <p:sp>
            <p:nvSpPr>
              <p:cNvPr id="34825" name="Rectangle 9"/>
              <p:cNvSpPr>
                <a:spLocks noChangeArrowheads="1"/>
              </p:cNvSpPr>
              <p:nvPr/>
            </p:nvSpPr>
            <p:spPr bwMode="auto">
              <a:xfrm>
                <a:off x="3288243" y="4189414"/>
                <a:ext cx="2259806" cy="1222375"/>
              </a:xfrm>
              <a:prstGeom prst="rect">
                <a:avLst/>
              </a:prstGeom>
              <a:solidFill>
                <a:srgbClr val="9BBB59"/>
              </a:solidFill>
              <a:ln w="25560" cap="flat">
                <a:solidFill>
                  <a:srgbClr val="728A4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 hangingPunct="1">
                  <a:lnSpc>
                    <a:spcPct val="100000"/>
                  </a:lnSpc>
                </a:pPr>
                <a:r>
                  <a:rPr lang="nl-BE" altLang="fr-FR">
                    <a:solidFill>
                      <a:srgbClr val="FFFFFF"/>
                    </a:solidFill>
                    <a:latin typeface="Calibri" charset="0"/>
                  </a:rPr>
                  <a:t>Stream</a:t>
                </a:r>
              </a:p>
            </p:txBody>
          </p:sp>
          <p:cxnSp>
            <p:nvCxnSpPr>
              <p:cNvPr id="34827" name="AutoShape 11"/>
              <p:cNvCxnSpPr>
                <a:cxnSpLocks noChangeShapeType="1"/>
                <a:stCxn id="34826" idx="2"/>
                <a:endCxn id="34825" idx="2"/>
              </p:cNvCxnSpPr>
              <p:nvPr/>
            </p:nvCxnSpPr>
            <p:spPr bwMode="auto">
              <a:xfrm rot="16200000" flipH="1">
                <a:off x="4044422" y="5038065"/>
                <a:ext cx="358775" cy="388673"/>
              </a:xfrm>
              <a:prstGeom prst="bentConnector3">
                <a:avLst>
                  <a:gd name="adj1" fmla="val 179917"/>
                </a:avLst>
              </a:prstGeom>
              <a:noFill/>
              <a:ln w="36000" cap="flat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4829" name="Text Box 13"/>
            <p:cNvSpPr txBox="1">
              <a:spLocks noChangeArrowheads="1"/>
            </p:cNvSpPr>
            <p:nvPr/>
          </p:nvSpPr>
          <p:spPr bwMode="auto">
            <a:xfrm>
              <a:off x="4029473" y="5067301"/>
              <a:ext cx="662120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/>
            <a:p>
              <a:r>
                <a:rPr lang="nl-BE" altLang="fr-FR">
                  <a:solidFill>
                    <a:srgbClr val="000000"/>
                  </a:solidFill>
                </a:rPr>
                <a:t>filter</a:t>
              </a: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7109620" y="5283201"/>
            <a:ext cx="2366433" cy="568325"/>
            <a:chOff x="7109620" y="5283201"/>
            <a:chExt cx="2366433" cy="568325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8514689" y="5349876"/>
              <a:ext cx="961364" cy="501650"/>
            </a:xfrm>
            <a:prstGeom prst="rect">
              <a:avLst/>
            </a:prstGeom>
            <a:solidFill>
              <a:srgbClr val="4F81BD"/>
            </a:solidFill>
            <a:ln w="25560" cap="flat">
              <a:solidFill>
                <a:srgbClr val="3A5F8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 hangingPunct="1">
                <a:lnSpc>
                  <a:spcPct val="100000"/>
                </a:lnSpc>
              </a:pPr>
              <a:r>
                <a:rPr lang="nl-BE" altLang="fr-FR">
                  <a:solidFill>
                    <a:srgbClr val="FFFFFF"/>
                  </a:solidFill>
                  <a:latin typeface="Calibri" charset="0"/>
                </a:rPr>
                <a:t>Double</a:t>
              </a:r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>
              <a:off x="7109620" y="5629276"/>
              <a:ext cx="1403350" cy="0"/>
            </a:xfrm>
            <a:prstGeom prst="line">
              <a:avLst/>
            </a:prstGeom>
            <a:noFill/>
            <a:ln w="3600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7193890" y="5283201"/>
              <a:ext cx="108518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nl-BE" altLang="fr-FR" dirty="0" err="1"/>
                <a:t>average</a:t>
              </a:r>
              <a:endParaRPr lang="nl-BE" altLang="fr-FR" dirty="0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2080949" y="4419601"/>
            <a:ext cx="2493698" cy="631825"/>
            <a:chOff x="2080949" y="4419601"/>
            <a:chExt cx="2493698" cy="631825"/>
          </a:xfrm>
        </p:grpSpPr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3484299" y="4549776"/>
              <a:ext cx="1090348" cy="501650"/>
            </a:xfrm>
            <a:prstGeom prst="rect">
              <a:avLst/>
            </a:prstGeom>
            <a:solidFill>
              <a:srgbClr val="9BBB59"/>
            </a:solidFill>
            <a:ln w="25560" cap="flat">
              <a:solidFill>
                <a:srgbClr val="728A4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 hangingPunct="1">
                <a:lnSpc>
                  <a:spcPct val="100000"/>
                </a:lnSpc>
              </a:pPr>
              <a:r>
                <a:rPr lang="nl-BE" altLang="fr-FR" dirty="0" err="1">
                  <a:solidFill>
                    <a:srgbClr val="FFFFFF"/>
                  </a:solidFill>
                  <a:latin typeface="Calibri" charset="0"/>
                </a:rPr>
                <a:t>Stream</a:t>
              </a:r>
              <a:endParaRPr lang="nl-BE" altLang="fr-FR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2080949" y="4765676"/>
              <a:ext cx="1401630" cy="0"/>
            </a:xfrm>
            <a:prstGeom prst="line">
              <a:avLst/>
            </a:prstGeom>
            <a:noFill/>
            <a:ln w="3600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2161779" y="4419601"/>
              <a:ext cx="1085189" cy="344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nl-BE" altLang="fr-FR" dirty="0" err="1"/>
                <a:t>stream</a:t>
              </a:r>
              <a:endParaRPr lang="nl-BE" altLang="fr-FR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523854" y="5845176"/>
            <a:ext cx="4755224" cy="790575"/>
            <a:chOff x="3523854" y="5845176"/>
            <a:chExt cx="4755224" cy="790575"/>
          </a:xfrm>
        </p:grpSpPr>
        <p:sp>
          <p:nvSpPr>
            <p:cNvPr id="34835" name="Oval 19"/>
            <p:cNvSpPr>
              <a:spLocks noChangeArrowheads="1"/>
            </p:cNvSpPr>
            <p:nvPr/>
          </p:nvSpPr>
          <p:spPr bwMode="auto">
            <a:xfrm>
              <a:off x="3523854" y="5918201"/>
              <a:ext cx="933847" cy="430212"/>
            </a:xfrm>
            <a:prstGeom prst="ellipse">
              <a:avLst/>
            </a:prstGeom>
            <a:solidFill>
              <a:srgbClr val="83CAFF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60876" rIns="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 sz="1600" dirty="0" err="1"/>
                <a:t>Lazy</a:t>
              </a:r>
              <a:endParaRPr lang="nl-BE" altLang="fr-FR" sz="1600" dirty="0"/>
            </a:p>
          </p:txBody>
        </p:sp>
        <p:sp>
          <p:nvSpPr>
            <p:cNvPr id="34836" name="Oval 20"/>
            <p:cNvSpPr>
              <a:spLocks noChangeArrowheads="1"/>
            </p:cNvSpPr>
            <p:nvPr/>
          </p:nvSpPr>
          <p:spPr bwMode="auto">
            <a:xfrm>
              <a:off x="4382030" y="6205539"/>
              <a:ext cx="933847" cy="430212"/>
            </a:xfrm>
            <a:prstGeom prst="ellipse">
              <a:avLst/>
            </a:prstGeom>
            <a:solidFill>
              <a:srgbClr val="83CAFF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60876" rIns="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 sz="1600" dirty="0" err="1"/>
                <a:t>Lazy</a:t>
              </a:r>
              <a:endParaRPr lang="nl-BE" altLang="fr-FR" sz="1600" dirty="0"/>
            </a:p>
          </p:txBody>
        </p:sp>
        <p:sp>
          <p:nvSpPr>
            <p:cNvPr id="34837" name="Oval 21"/>
            <p:cNvSpPr>
              <a:spLocks noChangeArrowheads="1"/>
            </p:cNvSpPr>
            <p:nvPr/>
          </p:nvSpPr>
          <p:spPr bwMode="auto">
            <a:xfrm>
              <a:off x="7345231" y="5845176"/>
              <a:ext cx="933847" cy="430212"/>
            </a:xfrm>
            <a:prstGeom prst="ellipse">
              <a:avLst/>
            </a:prstGeom>
            <a:solidFill>
              <a:srgbClr val="FFFF66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60876" rIns="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 sz="1600" dirty="0" err="1"/>
                <a:t>Eager</a:t>
              </a:r>
              <a:endParaRPr lang="nl-BE" altLang="fr-FR" sz="1600" dirty="0"/>
            </a:p>
          </p:txBody>
        </p:sp>
      </p:grpSp>
      <p:sp>
        <p:nvSpPr>
          <p:cNvPr id="34838" name="AutoShape 22"/>
          <p:cNvSpPr>
            <a:spLocks noChangeArrowheads="1"/>
          </p:cNvSpPr>
          <p:nvPr/>
        </p:nvSpPr>
        <p:spPr bwMode="auto">
          <a:xfrm>
            <a:off x="545175" y="4535489"/>
            <a:ext cx="467783" cy="503237"/>
          </a:xfrm>
          <a:prstGeom prst="triangle">
            <a:avLst>
              <a:gd name="adj" fmla="val 50000"/>
            </a:avLst>
          </a:prstGeom>
          <a:solidFill>
            <a:srgbClr val="47B8B8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014678" y="5040313"/>
            <a:ext cx="624285" cy="57626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94BD5E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4840" name="AutoShape 24"/>
          <p:cNvSpPr>
            <a:spLocks noChangeArrowheads="1"/>
          </p:cNvSpPr>
          <p:nvPr/>
        </p:nvSpPr>
        <p:spPr bwMode="auto">
          <a:xfrm>
            <a:off x="405871" y="5256214"/>
            <a:ext cx="624285" cy="503237"/>
          </a:xfrm>
          <a:prstGeom prst="star5">
            <a:avLst/>
          </a:prstGeom>
          <a:solidFill>
            <a:srgbClr val="E6FF00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4841" name="AutoShape 25"/>
          <p:cNvSpPr>
            <a:spLocks noChangeArrowheads="1"/>
          </p:cNvSpPr>
          <p:nvPr/>
        </p:nvSpPr>
        <p:spPr bwMode="auto">
          <a:xfrm>
            <a:off x="1482461" y="4679951"/>
            <a:ext cx="390393" cy="360363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4BD5E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1716352" y="5400675"/>
            <a:ext cx="233892" cy="215900"/>
          </a:xfrm>
          <a:prstGeom prst="pentagon">
            <a:avLst/>
          </a:prstGeom>
          <a:solidFill>
            <a:srgbClr val="E6FF00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57571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/>
              <a:t>Stream Optimizations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73447" y="1125538"/>
            <a:ext cx="7333192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8636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>
                <a:latin typeface="Calibri" charset="0"/>
              </a:rPr>
              <a:t>Laziness-seeking</a:t>
            </a: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>
                <a:latin typeface="Calibri" charset="0"/>
              </a:rPr>
              <a:t>Stream </a:t>
            </a:r>
            <a:r>
              <a:rPr lang="fr-FR" altLang="fr-FR" sz="3200" dirty="0" err="1">
                <a:latin typeface="Calibri" charset="0"/>
              </a:rPr>
              <a:t>Properties</a:t>
            </a:r>
            <a:endParaRPr lang="fr-FR" altLang="fr-FR" sz="3200" dirty="0">
              <a:latin typeface="Calibri" charset="0"/>
            </a:endParaRP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 dirty="0" err="1" smtClean="0">
                <a:latin typeface="Calibri" charset="0"/>
              </a:rPr>
              <a:t>Sized</a:t>
            </a:r>
            <a:r>
              <a:rPr lang="fr-FR" altLang="fr-FR" sz="2400" dirty="0" smtClean="0">
                <a:latin typeface="Calibri" charset="0"/>
              </a:rPr>
              <a:t>					(Collection)</a:t>
            </a: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 dirty="0" smtClean="0">
                <a:latin typeface="Calibri" charset="0"/>
              </a:rPr>
              <a:t>Distinct					(Set)</a:t>
            </a:r>
          </a:p>
          <a:p>
            <a:pPr lvl="1"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 dirty="0" err="1" smtClean="0">
                <a:latin typeface="Calibri" charset="0"/>
              </a:rPr>
              <a:t>Ordered</a:t>
            </a:r>
            <a:r>
              <a:rPr lang="fr-FR" altLang="fr-FR" sz="2400" dirty="0" smtClean="0">
                <a:latin typeface="Calibri" charset="0"/>
              </a:rPr>
              <a:t>					(List)</a:t>
            </a: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 dirty="0" err="1" smtClean="0">
                <a:latin typeface="Calibri" charset="0"/>
              </a:rPr>
              <a:t>Sorted</a:t>
            </a:r>
            <a:endParaRPr lang="fr-FR" altLang="fr-FR" sz="2400" dirty="0">
              <a:latin typeface="Calibri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552534" y="5445224"/>
            <a:ext cx="4164610" cy="706432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err="1" smtClean="0">
                <a:latin typeface="Consolas" pitchFamily="48" charset="0"/>
              </a:rPr>
              <a:t>treeSet.stream</a:t>
            </a:r>
            <a:r>
              <a:rPr lang="nl-BE" altLang="fr-FR" sz="2000" b="1" dirty="0" smtClean="0">
                <a:latin typeface="Consolas" pitchFamily="48" charset="0"/>
              </a:rPr>
              <a:t>().</a:t>
            </a:r>
            <a:r>
              <a:rPr lang="nl-BE" altLang="fr-FR" sz="2000" b="1" dirty="0" err="1" smtClean="0">
                <a:latin typeface="Consolas" pitchFamily="48" charset="0"/>
              </a:rPr>
              <a:t>sorted</a:t>
            </a:r>
            <a:r>
              <a:rPr lang="nl-BE" altLang="fr-FR" sz="2000" b="1" dirty="0" smtClean="0">
                <a:latin typeface="Consolas" pitchFamily="48" charset="0"/>
              </a:rPr>
              <a:t>()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 err="1" smtClean="0">
                <a:latin typeface="Consolas" pitchFamily="48" charset="0"/>
              </a:rPr>
              <a:t>set.stream</a:t>
            </a:r>
            <a:r>
              <a:rPr lang="nl-BE" altLang="fr-FR" sz="2000" b="1" dirty="0" smtClean="0">
                <a:latin typeface="Consolas" pitchFamily="48" charset="0"/>
              </a:rPr>
              <a:t>().</a:t>
            </a:r>
            <a:r>
              <a:rPr lang="nl-BE" altLang="fr-FR" sz="2000" b="1" dirty="0" err="1" smtClean="0">
                <a:latin typeface="Consolas" pitchFamily="48" charset="0"/>
              </a:rPr>
              <a:t>distinct</a:t>
            </a:r>
            <a:r>
              <a:rPr lang="nl-BE" altLang="fr-FR" sz="2000" b="1" dirty="0" smtClean="0">
                <a:latin typeface="Consolas" pitchFamily="48" charset="0"/>
              </a:rPr>
              <a:t>()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398191" y="1800225"/>
            <a:ext cx="6473296" cy="700088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shapes.filter( s -&gt; s.getSize() &gt; 42 )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      .findFirst()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5226661" y="5314112"/>
            <a:ext cx="3052416" cy="949100"/>
            <a:chOff x="5226661" y="5314112"/>
            <a:chExt cx="3052416" cy="949100"/>
          </a:xfrm>
        </p:grpSpPr>
        <p:sp>
          <p:nvSpPr>
            <p:cNvPr id="6" name="Oval 21"/>
            <p:cNvSpPr>
              <a:spLocks noChangeArrowheads="1"/>
            </p:cNvSpPr>
            <p:nvPr/>
          </p:nvSpPr>
          <p:spPr bwMode="auto">
            <a:xfrm>
              <a:off x="7345230" y="5583334"/>
              <a:ext cx="933847" cy="430212"/>
            </a:xfrm>
            <a:prstGeom prst="ellipse">
              <a:avLst/>
            </a:prstGeom>
            <a:solidFill>
              <a:srgbClr val="FFFF66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60876" rIns="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 sz="1600" dirty="0" smtClean="0"/>
                <a:t>NOP</a:t>
              </a:r>
              <a:endParaRPr lang="nl-BE" altLang="fr-FR" sz="1600" dirty="0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5592761" y="5314112"/>
              <a:ext cx="1878013" cy="305638"/>
            </a:xfrm>
            <a:custGeom>
              <a:avLst/>
              <a:gdLst>
                <a:gd name="connsiteX0" fmla="*/ 0 w 1401858"/>
                <a:gd name="connsiteY0" fmla="*/ 0 h 133350"/>
                <a:gd name="connsiteX1" fmla="*/ 1266825 w 1401858"/>
                <a:gd name="connsiteY1" fmla="*/ 28575 h 133350"/>
                <a:gd name="connsiteX2" fmla="*/ 1304925 w 1401858"/>
                <a:gd name="connsiteY2" fmla="*/ 133350 h 133350"/>
                <a:gd name="connsiteX0" fmla="*/ 0 w 1315561"/>
                <a:gd name="connsiteY0" fmla="*/ 324867 h 458217"/>
                <a:gd name="connsiteX1" fmla="*/ 676275 w 1315561"/>
                <a:gd name="connsiteY1" fmla="*/ 1017 h 458217"/>
                <a:gd name="connsiteX2" fmla="*/ 1304925 w 1315561"/>
                <a:gd name="connsiteY2" fmla="*/ 458217 h 458217"/>
                <a:gd name="connsiteX0" fmla="*/ 0 w 1304925"/>
                <a:gd name="connsiteY0" fmla="*/ 0 h 133350"/>
                <a:gd name="connsiteX1" fmla="*/ 1304925 w 1304925"/>
                <a:gd name="connsiteY1" fmla="*/ 133350 h 133350"/>
                <a:gd name="connsiteX0" fmla="*/ 0 w 1304925"/>
                <a:gd name="connsiteY0" fmla="*/ 254036 h 387386"/>
                <a:gd name="connsiteX1" fmla="*/ 1304925 w 1304925"/>
                <a:gd name="connsiteY1" fmla="*/ 387386 h 387386"/>
                <a:gd name="connsiteX0" fmla="*/ 0 w 1309267"/>
                <a:gd name="connsiteY0" fmla="*/ 387780 h 521130"/>
                <a:gd name="connsiteX1" fmla="*/ 1304925 w 1309267"/>
                <a:gd name="connsiteY1" fmla="*/ 521130 h 521130"/>
                <a:gd name="connsiteX0" fmla="*/ 0 w 1304925"/>
                <a:gd name="connsiteY0" fmla="*/ 369860 h 503210"/>
                <a:gd name="connsiteX1" fmla="*/ 1304925 w 1304925"/>
                <a:gd name="connsiteY1" fmla="*/ 503210 h 503210"/>
                <a:gd name="connsiteX0" fmla="*/ 0 w 1123950"/>
                <a:gd name="connsiteY0" fmla="*/ 323908 h 590608"/>
                <a:gd name="connsiteX1" fmla="*/ 1123950 w 1123950"/>
                <a:gd name="connsiteY1" fmla="*/ 590608 h 590608"/>
                <a:gd name="connsiteX0" fmla="*/ 0 w 1123950"/>
                <a:gd name="connsiteY0" fmla="*/ 278837 h 545537"/>
                <a:gd name="connsiteX1" fmla="*/ 1123950 w 1123950"/>
                <a:gd name="connsiteY1" fmla="*/ 545537 h 545537"/>
                <a:gd name="connsiteX0" fmla="*/ 0 w 1123950"/>
                <a:gd name="connsiteY0" fmla="*/ 80113 h 346813"/>
                <a:gd name="connsiteX1" fmla="*/ 1123950 w 1123950"/>
                <a:gd name="connsiteY1" fmla="*/ 346813 h 346813"/>
                <a:gd name="connsiteX0" fmla="*/ 0 w 1733550"/>
                <a:gd name="connsiteY0" fmla="*/ 118050 h 260925"/>
                <a:gd name="connsiteX1" fmla="*/ 1733550 w 1733550"/>
                <a:gd name="connsiteY1" fmla="*/ 260925 h 260925"/>
                <a:gd name="connsiteX0" fmla="*/ 0 w 1733550"/>
                <a:gd name="connsiteY0" fmla="*/ 162763 h 305638"/>
                <a:gd name="connsiteX1" fmla="*/ 1733550 w 1733550"/>
                <a:gd name="connsiteY1" fmla="*/ 305638 h 30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550" h="305638">
                  <a:moveTo>
                    <a:pt x="0" y="162763"/>
                  </a:moveTo>
                  <a:cubicBezTo>
                    <a:pt x="463550" y="-116637"/>
                    <a:pt x="1127125" y="-15037"/>
                    <a:pt x="1733550" y="305638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226661" y="5971519"/>
              <a:ext cx="2156619" cy="291693"/>
            </a:xfrm>
            <a:custGeom>
              <a:avLst/>
              <a:gdLst>
                <a:gd name="connsiteX0" fmla="*/ 0 w 1401858"/>
                <a:gd name="connsiteY0" fmla="*/ 0 h 133350"/>
                <a:gd name="connsiteX1" fmla="*/ 1266825 w 1401858"/>
                <a:gd name="connsiteY1" fmla="*/ 28575 h 133350"/>
                <a:gd name="connsiteX2" fmla="*/ 1304925 w 1401858"/>
                <a:gd name="connsiteY2" fmla="*/ 133350 h 133350"/>
                <a:gd name="connsiteX0" fmla="*/ 0 w 1315561"/>
                <a:gd name="connsiteY0" fmla="*/ 324867 h 458217"/>
                <a:gd name="connsiteX1" fmla="*/ 676275 w 1315561"/>
                <a:gd name="connsiteY1" fmla="*/ 1017 h 458217"/>
                <a:gd name="connsiteX2" fmla="*/ 1304925 w 1315561"/>
                <a:gd name="connsiteY2" fmla="*/ 458217 h 458217"/>
                <a:gd name="connsiteX0" fmla="*/ 0 w 1304925"/>
                <a:gd name="connsiteY0" fmla="*/ 0 h 133350"/>
                <a:gd name="connsiteX1" fmla="*/ 1304925 w 1304925"/>
                <a:gd name="connsiteY1" fmla="*/ 133350 h 133350"/>
                <a:gd name="connsiteX0" fmla="*/ 0 w 1304925"/>
                <a:gd name="connsiteY0" fmla="*/ 254036 h 387386"/>
                <a:gd name="connsiteX1" fmla="*/ 1304925 w 1304925"/>
                <a:gd name="connsiteY1" fmla="*/ 387386 h 387386"/>
                <a:gd name="connsiteX0" fmla="*/ 0 w 1309267"/>
                <a:gd name="connsiteY0" fmla="*/ 387780 h 521130"/>
                <a:gd name="connsiteX1" fmla="*/ 1304925 w 1309267"/>
                <a:gd name="connsiteY1" fmla="*/ 521130 h 521130"/>
                <a:gd name="connsiteX0" fmla="*/ 0 w 1304925"/>
                <a:gd name="connsiteY0" fmla="*/ 369860 h 503210"/>
                <a:gd name="connsiteX1" fmla="*/ 1304925 w 1304925"/>
                <a:gd name="connsiteY1" fmla="*/ 503210 h 503210"/>
                <a:gd name="connsiteX0" fmla="*/ 0 w 1123950"/>
                <a:gd name="connsiteY0" fmla="*/ 323908 h 590608"/>
                <a:gd name="connsiteX1" fmla="*/ 1123950 w 1123950"/>
                <a:gd name="connsiteY1" fmla="*/ 590608 h 590608"/>
                <a:gd name="connsiteX0" fmla="*/ 0 w 1123950"/>
                <a:gd name="connsiteY0" fmla="*/ 278837 h 545537"/>
                <a:gd name="connsiteX1" fmla="*/ 1123950 w 1123950"/>
                <a:gd name="connsiteY1" fmla="*/ 545537 h 545537"/>
                <a:gd name="connsiteX0" fmla="*/ 0 w 1123950"/>
                <a:gd name="connsiteY0" fmla="*/ 80113 h 346813"/>
                <a:gd name="connsiteX1" fmla="*/ 1123950 w 1123950"/>
                <a:gd name="connsiteY1" fmla="*/ 346813 h 346813"/>
                <a:gd name="connsiteX0" fmla="*/ 0 w 1733550"/>
                <a:gd name="connsiteY0" fmla="*/ 118050 h 260925"/>
                <a:gd name="connsiteX1" fmla="*/ 1733550 w 1733550"/>
                <a:gd name="connsiteY1" fmla="*/ 260925 h 260925"/>
                <a:gd name="connsiteX0" fmla="*/ 0 w 1733550"/>
                <a:gd name="connsiteY0" fmla="*/ 162763 h 305638"/>
                <a:gd name="connsiteX1" fmla="*/ 1733550 w 1733550"/>
                <a:gd name="connsiteY1" fmla="*/ 305638 h 305638"/>
                <a:gd name="connsiteX0" fmla="*/ 0 w 2819400"/>
                <a:gd name="connsiteY0" fmla="*/ 464433 h 464433"/>
                <a:gd name="connsiteX1" fmla="*/ 2819400 w 2819400"/>
                <a:gd name="connsiteY1" fmla="*/ 121533 h 464433"/>
                <a:gd name="connsiteX0" fmla="*/ 0 w 2819400"/>
                <a:gd name="connsiteY0" fmla="*/ 342900 h 342900"/>
                <a:gd name="connsiteX1" fmla="*/ 2819400 w 2819400"/>
                <a:gd name="connsiteY1" fmla="*/ 0 h 342900"/>
                <a:gd name="connsiteX0" fmla="*/ 0 w 3076575"/>
                <a:gd name="connsiteY0" fmla="*/ 142875 h 142875"/>
                <a:gd name="connsiteX1" fmla="*/ 3076575 w 3076575"/>
                <a:gd name="connsiteY1" fmla="*/ 0 h 142875"/>
                <a:gd name="connsiteX0" fmla="*/ 0 w 3076575"/>
                <a:gd name="connsiteY0" fmla="*/ 142875 h 393464"/>
                <a:gd name="connsiteX1" fmla="*/ 3076575 w 3076575"/>
                <a:gd name="connsiteY1" fmla="*/ 0 h 393464"/>
                <a:gd name="connsiteX0" fmla="*/ 0 w 1990725"/>
                <a:gd name="connsiteY0" fmla="*/ 152400 h 400012"/>
                <a:gd name="connsiteX1" fmla="*/ 1990725 w 1990725"/>
                <a:gd name="connsiteY1" fmla="*/ 0 h 400012"/>
                <a:gd name="connsiteX0" fmla="*/ 0 w 1990725"/>
                <a:gd name="connsiteY0" fmla="*/ 152400 h 291693"/>
                <a:gd name="connsiteX1" fmla="*/ 1990725 w 1990725"/>
                <a:gd name="connsiteY1" fmla="*/ 0 h 291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90725" h="291693">
                  <a:moveTo>
                    <a:pt x="0" y="152400"/>
                  </a:moveTo>
                  <a:cubicBezTo>
                    <a:pt x="911225" y="387350"/>
                    <a:pt x="1289050" y="317500"/>
                    <a:pt x="1990725" y="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97900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116632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/>
              <a:t>Support </a:t>
            </a:r>
            <a:r>
              <a:rPr lang="fr-FR" altLang="fr-FR" sz="4400" dirty="0" err="1"/>
              <a:t>filter-map-reduce</a:t>
            </a:r>
            <a:r>
              <a:rPr lang="fr-FR" altLang="fr-FR" sz="4400" dirty="0"/>
              <a:t> pattern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512852" y="1079501"/>
            <a:ext cx="3353594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marL="863600" indent="-3238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Collection&lt;T&gt;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Stream&lt;U&gt;</a:t>
            </a: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>
                <a:latin typeface="Calibri" charset="0"/>
              </a:rPr>
              <a:t>IntStream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U</a:t>
            </a: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>
                <a:latin typeface="Calibri" charset="0"/>
              </a:rPr>
              <a:t>int</a:t>
            </a: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>
                <a:latin typeface="Calibri" charset="0"/>
              </a:rPr>
              <a:t>int</a:t>
            </a:r>
            <a:r>
              <a:rPr lang="fr-FR" altLang="fr-FR" sz="2400">
                <a:solidFill>
                  <a:srgbClr val="E6FF00"/>
                </a:solidFill>
                <a:latin typeface="Calibri" charset="0"/>
              </a:rPr>
              <a:t>*</a:t>
            </a:r>
          </a:p>
          <a:p>
            <a:pPr lvl="1" hangingPunct="1">
              <a:lnSpc>
                <a:spcPct val="100000"/>
              </a:lnSpc>
              <a:spcAft>
                <a:spcPts val="1138"/>
              </a:spcAft>
              <a:buSzPct val="75000"/>
              <a:buFont typeface="Symbol" charset="2"/>
              <a:buChar char=""/>
            </a:pPr>
            <a:r>
              <a:rPr lang="fr-FR" altLang="fr-FR" sz="2400">
                <a:latin typeface="Calibri" charset="0"/>
              </a:rPr>
              <a:t>List&lt;U&gt;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87207" y="1152525"/>
            <a:ext cx="2278723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Collection&lt;T&gt;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87207" y="1728788"/>
            <a:ext cx="2278723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stream()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85486" y="2376488"/>
            <a:ext cx="3685514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filter( Predicate&lt;T&gt; )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87206" y="2987675"/>
            <a:ext cx="3685513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map( Function&lt;T, U&gt; )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87206" y="4356100"/>
            <a:ext cx="4387188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reduce( BinaryOperator&lt;U&gt; )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028436" y="3743325"/>
            <a:ext cx="4779302" cy="398655"/>
          </a:xfrm>
          <a:prstGeom prst="rect">
            <a:avLst/>
          </a:prstGeom>
          <a:solidFill>
            <a:srgbClr val="FFFF99"/>
          </a:soli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mapToInt( ToIntFunction&lt;T&gt; )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028436" y="4859338"/>
            <a:ext cx="1229652" cy="398655"/>
          </a:xfrm>
          <a:prstGeom prst="rect">
            <a:avLst/>
          </a:prstGeom>
          <a:solidFill>
            <a:srgbClr val="FFFF99"/>
          </a:soli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 dirty="0" err="1">
                <a:latin typeface="Consolas" pitchFamily="48" charset="0"/>
              </a:rPr>
              <a:t>sum</a:t>
            </a:r>
            <a:r>
              <a:rPr lang="nl-BE" altLang="fr-FR" sz="2000" b="1" dirty="0">
                <a:latin typeface="Consolas" pitchFamily="48" charset="0"/>
              </a:rPr>
              <a:t>( )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028436" y="5472114"/>
            <a:ext cx="1229652" cy="395287"/>
          </a:xfrm>
          <a:prstGeom prst="rect">
            <a:avLst/>
          </a:prstGeom>
          <a:solidFill>
            <a:srgbClr val="FFFF99"/>
          </a:soli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max( )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1028436" y="5975350"/>
            <a:ext cx="314034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nl-BE" altLang="fr-FR" sz="2000" b="1">
                <a:latin typeface="Consolas" pitchFamily="48" charset="0"/>
              </a:rPr>
              <a:t>collect( toList() 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42390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587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smtClean="0"/>
              <a:t>Stream API: </a:t>
            </a:r>
            <a:r>
              <a:rPr lang="fr-FR" altLang="fr-FR" sz="4400" dirty="0" err="1" smtClean="0"/>
              <a:t>Creation</a:t>
            </a:r>
            <a:endParaRPr lang="fr-FR" altLang="fr-FR" sz="4400" dirty="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1187451"/>
            <a:ext cx="986644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Collection&lt;T&gt;		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Arrays.stream(T[])		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IntStream.range(from, to)			IntStream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Stream.iterate(T, UnaryOperator)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BufferedReader.lines()			Stream&lt;String&gt;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Files.walk(Path)			Stream&lt;Path&gt;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>
                <a:latin typeface="Calibri" charset="0"/>
              </a:rPr>
              <a:t>Random.ints()			IntStream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71825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-162272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/>
              <a:t>Stream </a:t>
            </a:r>
            <a:r>
              <a:rPr lang="fr-FR" altLang="fr-FR" sz="4400" dirty="0" smtClean="0"/>
              <a:t>API: Operations</a:t>
            </a:r>
            <a:endParaRPr lang="fr-FR" altLang="fr-FR" sz="4400" dirty="0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33892" y="828676"/>
            <a:ext cx="9632554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stream</a:t>
            </a:r>
            <a:r>
              <a:rPr lang="fr-FR" altLang="fr-FR" sz="3200" dirty="0">
                <a:latin typeface="Calibri" charset="0"/>
              </a:rPr>
              <a:t>	Collection&lt;T&gt;	→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parallelStream</a:t>
            </a:r>
            <a:r>
              <a:rPr lang="fr-FR" altLang="fr-FR" sz="3200" dirty="0">
                <a:latin typeface="Calibri" charset="0"/>
              </a:rPr>
              <a:t>	Collection&lt;T&gt;	→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filter</a:t>
            </a:r>
            <a:r>
              <a:rPr lang="fr-FR" altLang="fr-FR" sz="3200" dirty="0">
                <a:latin typeface="Calibri" charset="0"/>
              </a:rPr>
              <a:t>	Stream&lt;T&gt;	→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smtClean="0">
                <a:latin typeface="Calibri" charset="0"/>
              </a:rPr>
              <a:t>distinct</a:t>
            </a:r>
            <a:r>
              <a:rPr lang="fr-FR" altLang="fr-FR" sz="3200" dirty="0">
                <a:latin typeface="Calibri" charset="0"/>
              </a:rPr>
              <a:t>	Stream&lt;T&gt;	→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sorted</a:t>
            </a:r>
            <a:r>
              <a:rPr lang="fr-FR" altLang="fr-FR" sz="3200" dirty="0">
                <a:latin typeface="Calibri" charset="0"/>
              </a:rPr>
              <a:t>	Stream&lt;T&gt;	→	Stream&lt;T&gt;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map</a:t>
            </a:r>
            <a:r>
              <a:rPr lang="fr-FR" altLang="fr-FR" sz="3200" dirty="0">
                <a:latin typeface="Calibri" charset="0"/>
              </a:rPr>
              <a:t>	Stream&lt;T&gt;	→	Stream&lt;U&gt;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reduce</a:t>
            </a:r>
            <a:r>
              <a:rPr lang="fr-FR" altLang="fr-FR" sz="3200" dirty="0">
                <a:latin typeface="Calibri" charset="0"/>
              </a:rPr>
              <a:t>	Stream&lt;T&gt;	→	T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collect</a:t>
            </a:r>
            <a:r>
              <a:rPr lang="fr-FR" altLang="fr-FR" sz="3200" dirty="0">
                <a:latin typeface="Calibri" charset="0"/>
              </a:rPr>
              <a:t>	Stream&lt;T&gt;	→	Collection&lt;T&gt;</a:t>
            </a:r>
          </a:p>
          <a:p>
            <a:pPr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flatMap</a:t>
            </a:r>
            <a:r>
              <a:rPr lang="fr-FR" altLang="fr-FR" sz="3200" dirty="0">
                <a:latin typeface="Calibri" charset="0"/>
              </a:rPr>
              <a:t>	 </a:t>
            </a:r>
            <a:r>
              <a:rPr lang="fr-FR" altLang="fr-FR" sz="3200" spc="-200" dirty="0" smtClean="0">
                <a:latin typeface="Calibri" charset="0"/>
              </a:rPr>
              <a:t>Stream&lt;Collection&lt;T&gt;&gt;</a:t>
            </a:r>
            <a:r>
              <a:rPr lang="fr-FR" altLang="fr-FR" sz="3200" dirty="0">
                <a:latin typeface="Calibri" charset="0"/>
              </a:rPr>
              <a:t>	→	Stream&lt;T&gt;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16650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smtClean="0"/>
              <a:t>Stream API: </a:t>
            </a:r>
            <a:r>
              <a:rPr lang="fr-FR" altLang="fr-FR" sz="4400" dirty="0" err="1" smtClean="0"/>
              <a:t>Reduction</a:t>
            </a:r>
            <a:endParaRPr lang="fr-FR" altLang="fr-FR" sz="4400" dirty="0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95300" y="1196976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Reduction</a:t>
            </a:r>
            <a:r>
              <a:rPr lang="fr-FR" altLang="fr-FR" sz="3200" dirty="0" smtClean="0">
                <a:latin typeface="Calibri" charset="0"/>
              </a:rPr>
              <a:t> of a Stream to a single end </a:t>
            </a:r>
            <a:r>
              <a:rPr lang="fr-FR" altLang="fr-FR" sz="3200" dirty="0" err="1" smtClean="0">
                <a:latin typeface="Calibri" charset="0"/>
              </a:rPr>
              <a:t>result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Streams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provide</a:t>
            </a:r>
            <a:r>
              <a:rPr lang="fr-FR" altLang="fr-FR" sz="3200" dirty="0">
                <a:latin typeface="Calibri" charset="0"/>
              </a:rPr>
              <a:t> an abstraction over </a:t>
            </a:r>
            <a:r>
              <a:rPr lang="fr-FR" altLang="fr-FR" sz="3200" dirty="0" err="1">
                <a:latin typeface="Calibri" charset="0"/>
              </a:rPr>
              <a:t>sequential</a:t>
            </a:r>
            <a:r>
              <a:rPr lang="fr-FR" altLang="fr-FR" sz="3200" dirty="0">
                <a:latin typeface="Calibri" charset="0"/>
              </a:rPr>
              <a:t> / </a:t>
            </a:r>
            <a:r>
              <a:rPr lang="fr-FR" altLang="fr-FR" sz="3200" dirty="0" err="1">
                <a:latin typeface="Calibri" charset="0"/>
              </a:rPr>
              <a:t>parallel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behaviour</a:t>
            </a: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How </a:t>
            </a:r>
            <a:r>
              <a:rPr lang="fr-FR" altLang="fr-FR" sz="3200" dirty="0" err="1">
                <a:latin typeface="Calibri" charset="0"/>
              </a:rPr>
              <a:t>does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reduction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work</a:t>
            </a:r>
            <a:r>
              <a:rPr lang="fr-FR" altLang="fr-FR" sz="3200" dirty="0">
                <a:latin typeface="Calibri" charset="0"/>
              </a:rPr>
              <a:t> in </a:t>
            </a:r>
            <a:r>
              <a:rPr lang="fr-FR" altLang="fr-FR" sz="3200" dirty="0" err="1">
                <a:latin typeface="Calibri" charset="0"/>
              </a:rPr>
              <a:t>parallel</a:t>
            </a:r>
            <a:r>
              <a:rPr lang="fr-FR" altLang="fr-FR" sz="3200" dirty="0">
                <a:latin typeface="Calibri" charset="0"/>
              </a:rPr>
              <a:t> ?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770467" y="4509120"/>
            <a:ext cx="850265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int </a:t>
            </a:r>
            <a:r>
              <a:rPr lang="nl-BE" altLang="fr-FR" sz="2000" b="1" dirty="0" err="1">
                <a:latin typeface="Consolas" pitchFamily="48" charset="0"/>
              </a:rPr>
              <a:t>sum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r>
              <a:rPr lang="nl-BE" altLang="fr-FR" sz="2000" b="1" dirty="0" err="1">
                <a:latin typeface="Consolas" pitchFamily="48" charset="0"/>
              </a:rPr>
              <a:t>intStream.parallel</a:t>
            </a:r>
            <a:r>
              <a:rPr lang="nl-BE" altLang="fr-FR" sz="2000" b="1" dirty="0">
                <a:latin typeface="Consolas" pitchFamily="48" charset="0"/>
              </a:rPr>
              <a:t>().</a:t>
            </a:r>
            <a:r>
              <a:rPr lang="nl-BE" altLang="fr-FR" sz="2000" b="1" dirty="0" err="1">
                <a:latin typeface="Consolas" pitchFamily="48" charset="0"/>
              </a:rPr>
              <a:t>sum</a:t>
            </a:r>
            <a:r>
              <a:rPr lang="nl-BE" altLang="fr-FR" sz="2000" b="1" dirty="0">
                <a:latin typeface="Consolas" pitchFamily="48" charset="0"/>
              </a:rPr>
              <a:t>();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70467" y="1844824"/>
            <a:ext cx="850265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>
                <a:latin typeface="Consolas" pitchFamily="48" charset="0"/>
              </a:rPr>
              <a:t>int </a:t>
            </a:r>
            <a:r>
              <a:rPr lang="nl-BE" altLang="fr-FR" sz="2000" b="1" dirty="0" err="1">
                <a:latin typeface="Consolas" pitchFamily="48" charset="0"/>
              </a:rPr>
              <a:t>sum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r>
              <a:rPr lang="nl-BE" altLang="fr-FR" sz="2000" b="1" dirty="0" err="1">
                <a:latin typeface="Consolas" pitchFamily="48" charset="0"/>
              </a:rPr>
              <a:t>intStream.sum</a:t>
            </a:r>
            <a:r>
              <a:rPr lang="nl-BE" altLang="fr-FR" sz="2000" b="1" dirty="0">
                <a:latin typeface="Consolas" pitchFamily="48" charset="0"/>
              </a:rPr>
              <a:t>();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8938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Reduction</a:t>
            </a:r>
            <a:r>
              <a:rPr lang="fr-FR" altLang="fr-FR" sz="4400" dirty="0" smtClean="0"/>
              <a:t> </a:t>
            </a:r>
            <a:r>
              <a:rPr lang="fr-FR" altLang="fr-FR" sz="4400" dirty="0" err="1" smtClean="0"/>
              <a:t>Operator</a:t>
            </a:r>
            <a:endParaRPr lang="fr-FR" altLang="fr-FR" sz="4400" dirty="0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00208" y="6092950"/>
            <a:ext cx="8915400" cy="57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None/>
            </a:pPr>
            <a:r>
              <a:rPr lang="fr-FR" altLang="fr-FR" sz="2800" dirty="0" err="1">
                <a:latin typeface="Calibri" charset="0"/>
              </a:rPr>
              <a:t>Associativity</a:t>
            </a:r>
            <a:r>
              <a:rPr lang="fr-FR" altLang="fr-FR" sz="2800" dirty="0">
                <a:latin typeface="Calibri" charset="0"/>
              </a:rPr>
              <a:t>				(</a:t>
            </a:r>
            <a:r>
              <a:rPr lang="fr-FR" altLang="fr-FR" sz="2800" dirty="0" err="1">
                <a:latin typeface="Calibri" charset="0"/>
              </a:rPr>
              <a:t>a+b</a:t>
            </a:r>
            <a:r>
              <a:rPr lang="fr-FR" altLang="fr-FR" sz="2800" dirty="0">
                <a:latin typeface="Calibri" charset="0"/>
              </a:rPr>
              <a:t>)+c == a+(</a:t>
            </a:r>
            <a:r>
              <a:rPr lang="fr-FR" altLang="fr-FR" sz="2800" dirty="0" err="1">
                <a:latin typeface="Calibri" charset="0"/>
              </a:rPr>
              <a:t>b+c</a:t>
            </a:r>
            <a:r>
              <a:rPr lang="fr-FR" altLang="fr-FR" sz="2800" dirty="0">
                <a:latin typeface="Calibri" charset="0"/>
              </a:rPr>
              <a:t>)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780786" y="2304281"/>
            <a:ext cx="8657431" cy="3124766"/>
            <a:chOff x="720725" y="2304281"/>
            <a:chExt cx="7991475" cy="3124766"/>
          </a:xfrm>
        </p:grpSpPr>
        <p:sp>
          <p:nvSpPr>
            <p:cNvPr id="41988" name="AutoShape 4"/>
            <p:cNvSpPr>
              <a:spLocks noChangeArrowheads="1"/>
            </p:cNvSpPr>
            <p:nvPr/>
          </p:nvSpPr>
          <p:spPr bwMode="auto">
            <a:xfrm>
              <a:off x="720725" y="2304281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1</a:t>
              </a:r>
            </a:p>
          </p:txBody>
        </p:sp>
        <p:sp>
          <p:nvSpPr>
            <p:cNvPr id="41989" name="AutoShape 5"/>
            <p:cNvSpPr>
              <a:spLocks noChangeArrowheads="1"/>
            </p:cNvSpPr>
            <p:nvPr/>
          </p:nvSpPr>
          <p:spPr bwMode="auto">
            <a:xfrm>
              <a:off x="1619250" y="2304281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2</a:t>
              </a:r>
            </a:p>
          </p:txBody>
        </p:sp>
        <p:sp>
          <p:nvSpPr>
            <p:cNvPr id="41990" name="AutoShape 6"/>
            <p:cNvSpPr>
              <a:spLocks noChangeArrowheads="1"/>
            </p:cNvSpPr>
            <p:nvPr/>
          </p:nvSpPr>
          <p:spPr bwMode="auto">
            <a:xfrm>
              <a:off x="2519363" y="2304281"/>
              <a:ext cx="792162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3</a:t>
              </a:r>
            </a:p>
          </p:txBody>
        </p:sp>
        <p:sp>
          <p:nvSpPr>
            <p:cNvPr id="41991" name="AutoShape 7"/>
            <p:cNvSpPr>
              <a:spLocks noChangeArrowheads="1"/>
            </p:cNvSpPr>
            <p:nvPr/>
          </p:nvSpPr>
          <p:spPr bwMode="auto">
            <a:xfrm>
              <a:off x="3419475" y="2304281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4</a:t>
              </a:r>
            </a:p>
          </p:txBody>
        </p:sp>
        <p:sp>
          <p:nvSpPr>
            <p:cNvPr id="41992" name="AutoShape 8"/>
            <p:cNvSpPr>
              <a:spLocks noChangeArrowheads="1"/>
            </p:cNvSpPr>
            <p:nvPr/>
          </p:nvSpPr>
          <p:spPr bwMode="auto">
            <a:xfrm>
              <a:off x="4319588" y="2304281"/>
              <a:ext cx="792162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5</a:t>
              </a:r>
            </a:p>
          </p:txBody>
        </p:sp>
        <p:sp>
          <p:nvSpPr>
            <p:cNvPr id="41993" name="AutoShape 9"/>
            <p:cNvSpPr>
              <a:spLocks noChangeArrowheads="1"/>
            </p:cNvSpPr>
            <p:nvPr/>
          </p:nvSpPr>
          <p:spPr bwMode="auto">
            <a:xfrm>
              <a:off x="5219700" y="2304281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6</a:t>
              </a:r>
            </a:p>
          </p:txBody>
        </p:sp>
        <p:sp>
          <p:nvSpPr>
            <p:cNvPr id="41994" name="AutoShape 10"/>
            <p:cNvSpPr>
              <a:spLocks noChangeArrowheads="1"/>
            </p:cNvSpPr>
            <p:nvPr/>
          </p:nvSpPr>
          <p:spPr bwMode="auto">
            <a:xfrm>
              <a:off x="6119813" y="2304281"/>
              <a:ext cx="792162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7</a:t>
              </a:r>
            </a:p>
          </p:txBody>
        </p:sp>
        <p:sp>
          <p:nvSpPr>
            <p:cNvPr id="41995" name="AutoShape 11"/>
            <p:cNvSpPr>
              <a:spLocks noChangeArrowheads="1"/>
            </p:cNvSpPr>
            <p:nvPr/>
          </p:nvSpPr>
          <p:spPr bwMode="auto">
            <a:xfrm>
              <a:off x="7019925" y="2304281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8</a:t>
              </a:r>
            </a:p>
          </p:txBody>
        </p:sp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7991475" y="2304281"/>
              <a:ext cx="720725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/>
            <a:p>
              <a:r>
                <a:rPr lang="nl-BE" altLang="fr-FR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42001" name="AutoShape 17"/>
            <p:cNvSpPr>
              <a:spLocks noChangeArrowheads="1"/>
            </p:cNvSpPr>
            <p:nvPr/>
          </p:nvSpPr>
          <p:spPr bwMode="auto">
            <a:xfrm>
              <a:off x="1152525" y="3212331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/>
                <a:t>3</a:t>
              </a:r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4751388" y="3239319"/>
              <a:ext cx="2592387" cy="431800"/>
              <a:chOff x="4751388" y="2735263"/>
              <a:chExt cx="2592387" cy="431800"/>
            </a:xfrm>
          </p:grpSpPr>
          <p:sp>
            <p:nvSpPr>
              <p:cNvPr id="42003" name="AutoShape 19"/>
              <p:cNvSpPr>
                <a:spLocks noChangeArrowheads="1"/>
              </p:cNvSpPr>
              <p:nvPr/>
            </p:nvSpPr>
            <p:spPr bwMode="auto">
              <a:xfrm>
                <a:off x="4751388" y="2735263"/>
                <a:ext cx="792162" cy="431800"/>
              </a:xfrm>
              <a:prstGeom prst="roundRect">
                <a:avLst>
                  <a:gd name="adj" fmla="val 366"/>
                </a:avLst>
              </a:prstGeom>
              <a:solidFill>
                <a:srgbClr val="CFE7F5"/>
              </a:solidFill>
              <a:ln w="9525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60876" rIns="90000" bIns="45000" anchor="ctr"/>
              <a:lstStyle>
                <a:lvl1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/>
                <a:r>
                  <a:rPr lang="nl-BE" altLang="fr-FR"/>
                  <a:t>11</a:t>
                </a:r>
              </a:p>
            </p:txBody>
          </p:sp>
          <p:sp>
            <p:nvSpPr>
              <p:cNvPr id="42004" name="AutoShape 20"/>
              <p:cNvSpPr>
                <a:spLocks noChangeArrowheads="1"/>
              </p:cNvSpPr>
              <p:nvPr/>
            </p:nvSpPr>
            <p:spPr bwMode="auto">
              <a:xfrm>
                <a:off x="6551613" y="2735263"/>
                <a:ext cx="792162" cy="431800"/>
              </a:xfrm>
              <a:prstGeom prst="roundRect">
                <a:avLst>
                  <a:gd name="adj" fmla="val 366"/>
                </a:avLst>
              </a:prstGeom>
              <a:solidFill>
                <a:srgbClr val="CFE7F5"/>
              </a:solidFill>
              <a:ln w="9525" cap="flat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60876" rIns="90000" bIns="45000" anchor="ctr"/>
              <a:lstStyle>
                <a:lvl1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pPr algn="ctr"/>
                <a:r>
                  <a:rPr lang="nl-BE" altLang="fr-FR"/>
                  <a:t>15</a:t>
                </a:r>
              </a:p>
            </p:txBody>
          </p:sp>
        </p:grpSp>
        <p:sp>
          <p:nvSpPr>
            <p:cNvPr id="26" name="Accolade fermante 25"/>
            <p:cNvSpPr/>
            <p:nvPr/>
          </p:nvSpPr>
          <p:spPr>
            <a:xfrm rot="5400000">
              <a:off x="1395721" y="2174155"/>
              <a:ext cx="305768" cy="1627857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8" name="Accolade fermante 27"/>
            <p:cNvSpPr/>
            <p:nvPr/>
          </p:nvSpPr>
          <p:spPr>
            <a:xfrm rot="5400000">
              <a:off x="4994585" y="2153109"/>
              <a:ext cx="305768" cy="1627857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Accolade fermante 28"/>
            <p:cNvSpPr/>
            <p:nvPr/>
          </p:nvSpPr>
          <p:spPr>
            <a:xfrm rot="5400000">
              <a:off x="6794809" y="2174155"/>
              <a:ext cx="305768" cy="1627857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0" name="AutoShape 17"/>
            <p:cNvSpPr>
              <a:spLocks noChangeArrowheads="1"/>
            </p:cNvSpPr>
            <p:nvPr/>
          </p:nvSpPr>
          <p:spPr bwMode="auto">
            <a:xfrm>
              <a:off x="1792312" y="4149080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 dirty="0"/>
                <a:t>6</a:t>
              </a:r>
            </a:p>
          </p:txBody>
        </p:sp>
        <p:sp>
          <p:nvSpPr>
            <p:cNvPr id="32" name="AutoShape 17"/>
            <p:cNvSpPr>
              <a:spLocks noChangeArrowheads="1"/>
            </p:cNvSpPr>
            <p:nvPr/>
          </p:nvSpPr>
          <p:spPr bwMode="auto">
            <a:xfrm>
              <a:off x="5651500" y="4149080"/>
              <a:ext cx="792163" cy="431800"/>
            </a:xfrm>
            <a:prstGeom prst="roundRect">
              <a:avLst>
                <a:gd name="adj" fmla="val 366"/>
              </a:avLst>
            </a:prstGeom>
            <a:solidFill>
              <a:srgbClr val="CFE7F5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algn="ctr"/>
              <a:r>
                <a:rPr lang="nl-BE" altLang="fr-FR" dirty="0" smtClean="0"/>
                <a:t>26</a:t>
              </a:r>
              <a:endParaRPr lang="nl-BE" altLang="fr-FR" dirty="0"/>
            </a:p>
          </p:txBody>
        </p:sp>
        <p:sp>
          <p:nvSpPr>
            <p:cNvPr id="34" name="Accolade fermante 33"/>
            <p:cNvSpPr/>
            <p:nvPr/>
          </p:nvSpPr>
          <p:spPr>
            <a:xfrm rot="5400000">
              <a:off x="2035510" y="2900227"/>
              <a:ext cx="305768" cy="2030908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5" name="Accolade fermante 34"/>
            <p:cNvSpPr/>
            <p:nvPr/>
          </p:nvSpPr>
          <p:spPr>
            <a:xfrm rot="5400000">
              <a:off x="5894697" y="2639418"/>
              <a:ext cx="305768" cy="2551558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6944175" y="5059715"/>
              <a:ext cx="31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…</a:t>
              </a:r>
              <a:endParaRPr lang="fr-BE" dirty="0"/>
            </a:p>
          </p:txBody>
        </p:sp>
        <p:sp>
          <p:nvSpPr>
            <p:cNvPr id="39" name="Accolade fermante 38"/>
            <p:cNvSpPr/>
            <p:nvPr/>
          </p:nvSpPr>
          <p:spPr>
            <a:xfrm rot="5400000">
              <a:off x="6962973" y="3368638"/>
              <a:ext cx="305768" cy="2887886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0" name="Accolade fermante 39"/>
            <p:cNvSpPr/>
            <p:nvPr/>
          </p:nvSpPr>
          <p:spPr>
            <a:xfrm rot="5400000">
              <a:off x="2685764" y="3826607"/>
              <a:ext cx="305768" cy="2030908"/>
            </a:xfrm>
            <a:prstGeom prst="rightBrace">
              <a:avLst>
                <a:gd name="adj1" fmla="val 136853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666966" y="5059715"/>
              <a:ext cx="31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…</a:t>
              </a:r>
              <a:endParaRPr lang="fr-BE" dirty="0"/>
            </a:p>
          </p:txBody>
        </p:sp>
      </p:grpSp>
      <p:sp>
        <p:nvSpPr>
          <p:cNvPr id="8" name="Double flèche horizontale 7"/>
          <p:cNvSpPr/>
          <p:nvPr/>
        </p:nvSpPr>
        <p:spPr>
          <a:xfrm>
            <a:off x="795899" y="1700808"/>
            <a:ext cx="7667196" cy="288032"/>
          </a:xfrm>
          <a:prstGeom prst="leftRightArrow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896550" y="1484784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 smtClean="0"/>
              <a:t>Sequential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7424080" y="1495242"/>
            <a:ext cx="8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 smtClean="0"/>
              <a:t>Parallel</a:t>
            </a:r>
            <a:endParaRPr lang="fr-BE" dirty="0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74425" y="5622634"/>
            <a:ext cx="8757152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smtClean="0">
                <a:latin typeface="Consolas" pitchFamily="48" charset="0"/>
              </a:rPr>
              <a:t>T </a:t>
            </a:r>
            <a:r>
              <a:rPr lang="nl-BE" altLang="fr-FR" sz="2000" b="1" dirty="0" err="1" smtClean="0">
                <a:latin typeface="Consolas" pitchFamily="48" charset="0"/>
              </a:rPr>
              <a:t>result</a:t>
            </a:r>
            <a:r>
              <a:rPr lang="nl-BE" altLang="fr-FR" sz="2000" b="1" dirty="0" smtClean="0">
                <a:latin typeface="Consolas" pitchFamily="48" charset="0"/>
              </a:rPr>
              <a:t> = </a:t>
            </a:r>
            <a:r>
              <a:rPr lang="nl-BE" altLang="fr-FR" sz="2000" b="1" dirty="0" err="1" smtClean="0">
                <a:latin typeface="Consolas" pitchFamily="48" charset="0"/>
              </a:rPr>
              <a:t>stream.reduce</a:t>
            </a:r>
            <a:r>
              <a:rPr lang="nl-BE" altLang="fr-FR" sz="2000" b="1" dirty="0" smtClean="0">
                <a:latin typeface="Consolas" pitchFamily="48" charset="0"/>
              </a:rPr>
              <a:t>(</a:t>
            </a:r>
            <a:r>
              <a:rPr lang="nl-BE" altLang="fr-FR" sz="2000" b="1" dirty="0" err="1" smtClean="0">
                <a:latin typeface="Consolas" pitchFamily="48" charset="0"/>
              </a:rPr>
              <a:t>BinaryOperator</a:t>
            </a:r>
            <a:r>
              <a:rPr lang="nl-BE" altLang="fr-FR" sz="2000" b="1" dirty="0" smtClean="0">
                <a:latin typeface="Consolas" pitchFamily="48" charset="0"/>
              </a:rPr>
              <a:t>&lt;T&gt; accumulator)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36315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Evolution of processor speed</a:t>
            </a:r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144"/>
            <a:ext cx="9915358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573336" y="6597352"/>
            <a:ext cx="3057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100" dirty="0"/>
              <a:t>Copyright © 2009 Elsevier, Inc. All </a:t>
            </a:r>
            <a:r>
              <a:rPr lang="fr-BE" sz="1100" dirty="0" err="1"/>
              <a:t>rights</a:t>
            </a:r>
            <a:r>
              <a:rPr lang="fr-BE" sz="1100" dirty="0"/>
              <a:t> </a:t>
            </a:r>
            <a:r>
              <a:rPr lang="fr-BE" sz="1100" dirty="0" err="1"/>
              <a:t>reserved</a:t>
            </a:r>
            <a:r>
              <a:rPr lang="fr-BE" sz="1100" dirty="0" smtClean="0"/>
              <a:t>.</a:t>
            </a:r>
            <a:endParaRPr lang="fr-BE" sz="11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444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Reduction</a:t>
            </a:r>
            <a:r>
              <a:rPr lang="fr-FR" altLang="fr-FR" sz="4400" dirty="0" smtClean="0"/>
              <a:t>: </a:t>
            </a:r>
            <a:r>
              <a:rPr lang="fr-FR" altLang="fr-FR" sz="4400" dirty="0" err="1" smtClean="0"/>
              <a:t>Empty</a:t>
            </a:r>
            <a:r>
              <a:rPr lang="fr-FR" altLang="fr-FR" sz="4400" dirty="0" smtClean="0"/>
              <a:t> </a:t>
            </a:r>
            <a:r>
              <a:rPr lang="fr-FR" altLang="fr-FR" sz="4400" dirty="0" err="1" smtClean="0"/>
              <a:t>Streams</a:t>
            </a:r>
            <a:r>
              <a:rPr lang="fr-FR" altLang="fr-FR" sz="4400" dirty="0" smtClean="0"/>
              <a:t> ?</a:t>
            </a:r>
            <a:endParaRPr lang="fr-FR" altLang="fr-FR" sz="4400" dirty="0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95300" y="1196976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Identity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element</a:t>
            </a: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Explicit </a:t>
            </a:r>
            <a:r>
              <a:rPr lang="fr-FR" altLang="fr-FR" sz="3200" dirty="0" err="1" smtClean="0">
                <a:latin typeface="Calibri" charset="0"/>
              </a:rPr>
              <a:t>identity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770467" y="3318377"/>
            <a:ext cx="8502650" cy="706432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>
                <a:latin typeface="Consolas" pitchFamily="48" charset="0"/>
              </a:rPr>
              <a:t>IntBinaryOperator</a:t>
            </a:r>
            <a:r>
              <a:rPr lang="nl-BE" altLang="fr-FR" sz="2000" b="1" dirty="0">
                <a:latin typeface="Consolas" pitchFamily="48" charset="0"/>
              </a:rPr>
              <a:t> product = (</a:t>
            </a:r>
            <a:r>
              <a:rPr lang="nl-BE" altLang="fr-FR" sz="2000" b="1" dirty="0" err="1">
                <a:latin typeface="Consolas" pitchFamily="48" charset="0"/>
              </a:rPr>
              <a:t>i,j</a:t>
            </a:r>
            <a:r>
              <a:rPr lang="nl-BE" altLang="fr-FR" sz="2000" b="1" dirty="0">
                <a:latin typeface="Consolas" pitchFamily="48" charset="0"/>
              </a:rPr>
              <a:t>) -&gt; i * j;</a:t>
            </a:r>
          </a:p>
          <a:p>
            <a:pPr hangingPunct="1">
              <a:lnSpc>
                <a:spcPct val="100000"/>
              </a:lnSpc>
            </a:pPr>
            <a:r>
              <a:rPr lang="nl-BE" altLang="fr-FR" sz="2000" b="1" dirty="0" err="1" smtClean="0">
                <a:latin typeface="Consolas" pitchFamily="48" charset="0"/>
              </a:rPr>
              <a:t>IntStream.of</a:t>
            </a:r>
            <a:r>
              <a:rPr lang="nl-BE" altLang="fr-FR" sz="2000" b="1" dirty="0" smtClean="0">
                <a:latin typeface="Consolas" pitchFamily="48" charset="0"/>
              </a:rPr>
              <a:t>().</a:t>
            </a:r>
            <a:r>
              <a:rPr lang="nl-BE" altLang="fr-FR" sz="2000" b="1" dirty="0" err="1" smtClean="0">
                <a:latin typeface="Consolas" pitchFamily="48" charset="0"/>
              </a:rPr>
              <a:t>reduce</a:t>
            </a:r>
            <a:r>
              <a:rPr lang="nl-BE" altLang="fr-FR" sz="2000" b="1" dirty="0" smtClean="0">
                <a:latin typeface="Consolas" pitchFamily="48" charset="0"/>
              </a:rPr>
              <a:t>(1, product) == 1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70467" y="1806209"/>
            <a:ext cx="850265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err="1" smtClean="0">
                <a:latin typeface="Consolas" pitchFamily="48" charset="0"/>
              </a:rPr>
              <a:t>IntStream.of</a:t>
            </a:r>
            <a:r>
              <a:rPr lang="nl-BE" altLang="fr-FR" sz="2000" b="1" dirty="0" smtClean="0">
                <a:latin typeface="Consolas" pitchFamily="48" charset="0"/>
              </a:rPr>
              <a:t>().</a:t>
            </a:r>
            <a:r>
              <a:rPr lang="nl-BE" altLang="fr-FR" sz="2000" b="1" dirty="0" err="1" smtClean="0">
                <a:latin typeface="Consolas" pitchFamily="48" charset="0"/>
              </a:rPr>
              <a:t>sum</a:t>
            </a:r>
            <a:r>
              <a:rPr lang="nl-BE" altLang="fr-FR" sz="2000" b="1" dirty="0" smtClean="0">
                <a:latin typeface="Consolas" pitchFamily="48" charset="0"/>
              </a:rPr>
              <a:t>() == 0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467" y="4686530"/>
            <a:ext cx="850265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err="1" smtClean="0">
                <a:latin typeface="Consolas" pitchFamily="48" charset="0"/>
              </a:rPr>
              <a:t>IntStream.of</a:t>
            </a:r>
            <a:r>
              <a:rPr lang="nl-BE" altLang="fr-FR" sz="2000" b="1" dirty="0" smtClean="0">
                <a:latin typeface="Consolas" pitchFamily="48" charset="0"/>
              </a:rPr>
              <a:t>().max() == ?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9029931" y="4434501"/>
            <a:ext cx="546061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?</a:t>
            </a:r>
            <a:endParaRPr lang="fr-BE" sz="28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65172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Optional</a:t>
            </a:r>
            <a:r>
              <a:rPr lang="fr-FR" altLang="fr-FR" sz="4400" dirty="0" smtClean="0"/>
              <a:t> Values</a:t>
            </a:r>
            <a:endParaRPr lang="fr-FR" altLang="fr-FR" sz="4400" dirty="0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95300" y="1196976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java.util.Optional</a:t>
            </a:r>
            <a:endParaRPr lang="fr-FR" altLang="fr-F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2800" dirty="0" smtClean="0">
                <a:latin typeface="Calibri" charset="0"/>
              </a:rPr>
              <a:t>« The </a:t>
            </a:r>
            <a:r>
              <a:rPr lang="fr-FR" altLang="fr-FR" sz="2800" dirty="0" err="1" smtClean="0">
                <a:latin typeface="Calibri" charset="0"/>
              </a:rPr>
              <a:t>operation</a:t>
            </a:r>
            <a:r>
              <a:rPr lang="fr-FR" altLang="fr-FR" sz="2800" dirty="0" smtClean="0">
                <a:latin typeface="Calibri" charset="0"/>
              </a:rPr>
              <a:t> </a:t>
            </a:r>
            <a:r>
              <a:rPr lang="fr-FR" altLang="fr-FR" sz="2800" dirty="0" err="1" smtClean="0">
                <a:latin typeface="Calibri" charset="0"/>
              </a:rPr>
              <a:t>may</a:t>
            </a:r>
            <a:r>
              <a:rPr lang="fr-FR" altLang="fr-FR" sz="2800" dirty="0" smtClean="0">
                <a:latin typeface="Calibri" charset="0"/>
              </a:rPr>
              <a:t> not </a:t>
            </a:r>
            <a:r>
              <a:rPr lang="fr-FR" altLang="fr-FR" sz="2800" dirty="0" err="1" smtClean="0">
                <a:latin typeface="Calibri" charset="0"/>
              </a:rPr>
              <a:t>produce</a:t>
            </a:r>
            <a:r>
              <a:rPr lang="fr-FR" altLang="fr-FR" sz="2800" dirty="0" smtClean="0">
                <a:latin typeface="Calibri" charset="0"/>
              </a:rPr>
              <a:t> a </a:t>
            </a:r>
            <a:r>
              <a:rPr lang="fr-FR" altLang="fr-FR" sz="2800" dirty="0" err="1" smtClean="0">
                <a:latin typeface="Calibri" charset="0"/>
              </a:rPr>
              <a:t>result</a:t>
            </a:r>
            <a:r>
              <a:rPr lang="fr-FR" altLang="fr-FR" sz="2800" dirty="0" smtClean="0">
                <a:latin typeface="Calibri" charset="0"/>
              </a:rPr>
              <a:t> »</a:t>
            </a:r>
            <a:br>
              <a:rPr lang="fr-FR" altLang="fr-FR" sz="2800" dirty="0" smtClean="0">
                <a:latin typeface="Calibri" charset="0"/>
              </a:rPr>
            </a:br>
            <a:endParaRPr lang="fr-FR" altLang="fr-FR" sz="28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2800" dirty="0" smtClean="0">
                <a:latin typeface="Calibri" charset="0"/>
              </a:rPr>
              <a:t>Alternative to </a:t>
            </a:r>
            <a:r>
              <a:rPr lang="fr-FR" altLang="fr-F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fr-FR" alt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fr-FR" alt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fr-FR" altLang="fr-FR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2800" dirty="0" smtClean="0">
              <a:latin typeface="Calibri" charset="0"/>
            </a:endParaRPr>
          </a:p>
          <a:p>
            <a:pPr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2800" dirty="0" smtClean="0">
                <a:latin typeface="Calibri" charset="0"/>
              </a:rPr>
              <a:t>Auto-</a:t>
            </a:r>
            <a:r>
              <a:rPr lang="fr-FR" altLang="fr-FR" sz="2800" dirty="0" err="1" smtClean="0">
                <a:latin typeface="Calibri" charset="0"/>
              </a:rPr>
              <a:t>documenting</a:t>
            </a:r>
            <a:endParaRPr lang="fr-FR" altLang="fr-FR" sz="2800" dirty="0" smtClean="0">
              <a:latin typeface="Calibri" charset="0"/>
            </a:endParaRPr>
          </a:p>
          <a:p>
            <a:pPr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2800" dirty="0" smtClean="0">
                <a:latin typeface="Calibri" charset="0"/>
              </a:rPr>
              <a:t>Fluent-style API</a:t>
            </a:r>
          </a:p>
          <a:p>
            <a:pPr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2800" dirty="0" err="1" smtClean="0">
                <a:latin typeface="Calibri" charset="0"/>
              </a:rPr>
              <a:t>Cope</a:t>
            </a:r>
            <a:r>
              <a:rPr lang="fr-FR" altLang="fr-FR" sz="2800" dirty="0" smtClean="0">
                <a:latin typeface="Calibri" charset="0"/>
              </a:rPr>
              <a:t> </a:t>
            </a:r>
            <a:r>
              <a:rPr lang="fr-FR" altLang="fr-FR" sz="2800" dirty="0" err="1" smtClean="0">
                <a:latin typeface="Calibri" charset="0"/>
              </a:rPr>
              <a:t>explicitly</a:t>
            </a:r>
            <a:r>
              <a:rPr lang="fr-FR" altLang="fr-FR" sz="2800" dirty="0" smtClean="0">
                <a:latin typeface="Calibri" charset="0"/>
              </a:rPr>
              <a:t> </a:t>
            </a:r>
            <a:r>
              <a:rPr lang="fr-FR" altLang="fr-FR" sz="2800" dirty="0" err="1" smtClean="0">
                <a:latin typeface="Calibri" charset="0"/>
              </a:rPr>
              <a:t>with</a:t>
            </a:r>
            <a:r>
              <a:rPr lang="fr-FR" altLang="fr-FR" sz="2800" dirty="0" smtClean="0">
                <a:latin typeface="Calibri" charset="0"/>
              </a:rPr>
              <a:t> the absence of a value</a:t>
            </a:r>
            <a:endParaRPr lang="fr-FR" altLang="fr-FR" sz="2800" dirty="0">
              <a:latin typeface="Calibri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24708" y="3566919"/>
            <a:ext cx="5256584" cy="101420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I call </a:t>
            </a:r>
            <a:r>
              <a:rPr lang="nl-BE" alt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nl-BE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alt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nl-BE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alt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billion</a:t>
            </a:r>
            <a:r>
              <a:rPr lang="nl-BE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-dollar </a:t>
            </a:r>
            <a:r>
              <a:rPr lang="nl-BE" alt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mistake</a:t>
            </a:r>
            <a:r>
              <a:rPr lang="nl-BE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was the </a:t>
            </a:r>
            <a:r>
              <a:rPr lang="nl-BE" alt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invention</a:t>
            </a:r>
            <a:r>
              <a:rPr lang="nl-BE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nl-BE" alt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nl-BE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alt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BE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1965”</a:t>
            </a:r>
          </a:p>
          <a:p>
            <a:pPr algn="r" hangingPunct="1">
              <a:lnSpc>
                <a:spcPct val="100000"/>
              </a:lnSpc>
            </a:pPr>
            <a:r>
              <a:rPr lang="nl-BE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Tony </a:t>
            </a:r>
            <a:r>
              <a:rPr lang="nl-BE" alt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Hoare</a:t>
            </a:r>
            <a:endParaRPr lang="nl-BE" alt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01594" y="2492896"/>
            <a:ext cx="6702813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 smtClean="0">
                <a:latin typeface="Consolas" pitchFamily="48" charset="0"/>
              </a:rPr>
              <a:t>OptionalInt</a:t>
            </a:r>
            <a:r>
              <a:rPr lang="nl-BE" altLang="fr-FR" sz="2000" b="1" dirty="0" smtClean="0">
                <a:latin typeface="Consolas" pitchFamily="48" charset="0"/>
              </a:rPr>
              <a:t> </a:t>
            </a:r>
            <a:r>
              <a:rPr lang="nl-BE" altLang="fr-FR" sz="2000" b="1" dirty="0" err="1" smtClean="0">
                <a:latin typeface="Consolas" pitchFamily="48" charset="0"/>
              </a:rPr>
              <a:t>result</a:t>
            </a:r>
            <a:r>
              <a:rPr lang="nl-BE" altLang="fr-FR" sz="2000" b="1" dirty="0" smtClean="0">
                <a:latin typeface="Consolas" pitchFamily="48" charset="0"/>
              </a:rPr>
              <a:t> = </a:t>
            </a:r>
            <a:r>
              <a:rPr lang="nl-BE" altLang="fr-FR" sz="2000" b="1" dirty="0" err="1" smtClean="0">
                <a:latin typeface="Consolas" pitchFamily="48" charset="0"/>
              </a:rPr>
              <a:t>IntStream.of</a:t>
            </a:r>
            <a:r>
              <a:rPr lang="nl-BE" altLang="fr-FR" sz="2000" b="1" dirty="0">
                <a:latin typeface="Consolas" pitchFamily="48" charset="0"/>
              </a:rPr>
              <a:t>().max</a:t>
            </a:r>
            <a:r>
              <a:rPr lang="nl-BE" altLang="fr-FR" sz="2000" b="1" dirty="0" smtClean="0">
                <a:latin typeface="Consolas" pitchFamily="48" charset="0"/>
              </a:rPr>
              <a:t>();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99086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Optional</a:t>
            </a:r>
            <a:r>
              <a:rPr lang="fr-FR" altLang="fr-FR" sz="4400" dirty="0" smtClean="0"/>
              <a:t> Values: Usage</a:t>
            </a:r>
            <a:endParaRPr lang="fr-FR" altLang="fr-FR" sz="4400" dirty="0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95300" y="1196976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Provide</a:t>
            </a:r>
            <a:r>
              <a:rPr lang="fr-FR" altLang="fr-FR" sz="3200" dirty="0" smtClean="0">
                <a:latin typeface="Calibri" charset="0"/>
              </a:rPr>
              <a:t> a default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Fail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Use an alternative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Provide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optional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behaviour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70467" y="1806209"/>
            <a:ext cx="8502650" cy="706432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 smtClean="0">
                <a:latin typeface="Consolas" pitchFamily="48" charset="0"/>
              </a:rPr>
              <a:t>Optional</a:t>
            </a:r>
            <a:r>
              <a:rPr lang="nl-BE" altLang="fr-FR" sz="2000" b="1" dirty="0" smtClean="0">
                <a:latin typeface="Consolas" pitchFamily="48" charset="0"/>
              </a:rPr>
              <a:t>&lt;String</a:t>
            </a:r>
            <a:r>
              <a:rPr lang="nl-BE" altLang="fr-FR" sz="2000" b="1" dirty="0">
                <a:latin typeface="Consolas" pitchFamily="48" charset="0"/>
              </a:rPr>
              <a:t>&gt; </a:t>
            </a:r>
            <a:r>
              <a:rPr lang="nl-BE" altLang="fr-FR" sz="2000" b="1" dirty="0" err="1">
                <a:latin typeface="Consolas" pitchFamily="48" charset="0"/>
              </a:rPr>
              <a:t>optional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r>
              <a:rPr lang="nl-BE" altLang="fr-FR" sz="2000" b="1" dirty="0" err="1">
                <a:latin typeface="Consolas" pitchFamily="48" charset="0"/>
              </a:rPr>
              <a:t>getOptionalValue</a:t>
            </a:r>
            <a:r>
              <a:rPr lang="nl-BE" altLang="fr-FR" sz="2000" b="1" dirty="0">
                <a:latin typeface="Consolas" pitchFamily="48" charset="0"/>
              </a:rPr>
              <a:t>();</a:t>
            </a:r>
          </a:p>
          <a:p>
            <a:r>
              <a:rPr lang="nl-BE" altLang="fr-FR" sz="2000" b="1" dirty="0" err="1" smtClean="0">
                <a:latin typeface="Consolas" pitchFamily="48" charset="0"/>
              </a:rPr>
              <a:t>System.out.println</a:t>
            </a:r>
            <a:r>
              <a:rPr lang="nl-BE" altLang="fr-FR" sz="2000" b="1" dirty="0" smtClean="0">
                <a:latin typeface="Consolas" pitchFamily="48" charset="0"/>
              </a:rPr>
              <a:t>(</a:t>
            </a:r>
            <a:r>
              <a:rPr lang="nl-BE" altLang="fr-FR" sz="2000" b="1" dirty="0" err="1" smtClean="0">
                <a:latin typeface="Consolas" pitchFamily="48" charset="0"/>
              </a:rPr>
              <a:t>optional.orElse</a:t>
            </a:r>
            <a:r>
              <a:rPr lang="nl-BE" altLang="fr-FR" sz="2000" b="1" dirty="0">
                <a:latin typeface="Consolas" pitchFamily="48" charset="0"/>
              </a:rPr>
              <a:t>("default"));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70467" y="3284984"/>
            <a:ext cx="850265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GB" altLang="fr-FR" sz="2000" b="1" spc="-100" dirty="0" err="1">
                <a:latin typeface="Consolas" pitchFamily="48" charset="0"/>
              </a:rPr>
              <a:t>optional.orElseThrow</a:t>
            </a:r>
            <a:r>
              <a:rPr lang="en-GB" altLang="fr-FR" sz="2000" b="1" spc="-100" dirty="0">
                <a:latin typeface="Consolas" pitchFamily="48" charset="0"/>
              </a:rPr>
              <a:t>(() -&gt; new </a:t>
            </a:r>
            <a:r>
              <a:rPr lang="en-GB" altLang="fr-FR" sz="2000" b="1" spc="-100" dirty="0" err="1">
                <a:latin typeface="Consolas" pitchFamily="48" charset="0"/>
              </a:rPr>
              <a:t>IllegalStateException</a:t>
            </a:r>
            <a:r>
              <a:rPr lang="en-GB" altLang="fr-FR" sz="2000" b="1" spc="-100" dirty="0">
                <a:latin typeface="Consolas" pitchFamily="48" charset="0"/>
              </a:rPr>
              <a:t>("no value"))</a:t>
            </a:r>
            <a:endParaRPr lang="nl-BE" altLang="fr-FR" sz="2000" b="1" spc="-100" dirty="0">
              <a:latin typeface="Consolas" pitchFamily="4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0467" y="4791055"/>
            <a:ext cx="850265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>
                <a:latin typeface="Consolas" pitchFamily="48" charset="0"/>
              </a:rPr>
              <a:t>optional.orElseGet</a:t>
            </a:r>
            <a:r>
              <a:rPr lang="nl-BE" altLang="fr-FR" sz="2000" b="1" dirty="0">
                <a:latin typeface="Consolas" pitchFamily="48" charset="0"/>
              </a:rPr>
              <a:t>(() -&gt; </a:t>
            </a:r>
            <a:r>
              <a:rPr lang="nl-BE" altLang="fr-FR" sz="2000" b="1" dirty="0" err="1">
                <a:latin typeface="Consolas" pitchFamily="48" charset="0"/>
              </a:rPr>
              <a:t>requestUserInput</a:t>
            </a:r>
            <a:r>
              <a:rPr lang="nl-BE" altLang="fr-FR" sz="2000" b="1" dirty="0">
                <a:latin typeface="Consolas" pitchFamily="48" charset="0"/>
              </a:rPr>
              <a:t>())</a:t>
            </a:r>
            <a:endParaRPr lang="nl-BE" altLang="fr-FR" sz="2000" b="1" dirty="0" smtClean="0">
              <a:latin typeface="Consolas" pitchFamily="4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0467" y="6309320"/>
            <a:ext cx="850265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>
                <a:latin typeface="Consolas" pitchFamily="48" charset="0"/>
              </a:rPr>
              <a:t>optional.ifPresent</a:t>
            </a:r>
            <a:r>
              <a:rPr lang="nl-BE" altLang="fr-FR" sz="2000" b="1" dirty="0">
                <a:latin typeface="Consolas" pitchFamily="48" charset="0"/>
              </a:rPr>
              <a:t>(</a:t>
            </a:r>
            <a:r>
              <a:rPr lang="nl-BE" altLang="fr-FR" sz="2000" b="1" dirty="0" err="1">
                <a:latin typeface="Consolas" pitchFamily="48" charset="0"/>
              </a:rPr>
              <a:t>value</a:t>
            </a:r>
            <a:r>
              <a:rPr lang="nl-BE" altLang="fr-FR" sz="2000" b="1" dirty="0">
                <a:latin typeface="Consolas" pitchFamily="48" charset="0"/>
              </a:rPr>
              <a:t> -&gt; </a:t>
            </a:r>
            <a:r>
              <a:rPr lang="nl-BE" altLang="fr-FR" sz="2000" b="1" dirty="0" err="1">
                <a:latin typeface="Consolas" pitchFamily="48" charset="0"/>
              </a:rPr>
              <a:t>doSomethingWith</a:t>
            </a:r>
            <a:r>
              <a:rPr lang="nl-BE" altLang="fr-FR" sz="2000" b="1" dirty="0">
                <a:latin typeface="Consolas" pitchFamily="48" charset="0"/>
              </a:rPr>
              <a:t>(</a:t>
            </a:r>
            <a:r>
              <a:rPr lang="nl-BE" altLang="fr-FR" sz="2000" b="1" dirty="0" err="1">
                <a:latin typeface="Consolas" pitchFamily="48" charset="0"/>
              </a:rPr>
              <a:t>value</a:t>
            </a:r>
            <a:r>
              <a:rPr lang="nl-BE" altLang="fr-FR" sz="2000" b="1" dirty="0">
                <a:latin typeface="Consolas" pitchFamily="48" charset="0"/>
              </a:rPr>
              <a:t>));</a:t>
            </a:r>
            <a:endParaRPr lang="nl-BE" altLang="fr-FR" sz="2000" b="1" dirty="0" smtClean="0">
              <a:latin typeface="Consolas" pitchFamily="4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54150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Optional</a:t>
            </a:r>
            <a:r>
              <a:rPr lang="fr-FR" altLang="fr-FR" sz="4400" dirty="0" smtClean="0"/>
              <a:t> Values: Propagation</a:t>
            </a:r>
            <a:endParaRPr lang="fr-FR" altLang="fr-FR" sz="4400" dirty="0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95300" y="1196976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Like</a:t>
            </a:r>
            <a:r>
              <a:rPr lang="fr-FR" altLang="fr-FR" sz="3200" dirty="0" smtClean="0">
                <a:latin typeface="Calibri" charset="0"/>
              </a:rPr>
              <a:t> a </a:t>
            </a:r>
            <a:r>
              <a:rPr lang="fr-FR" altLang="fr-FR" sz="3200" dirty="0" err="1" smtClean="0">
                <a:latin typeface="Calibri" charset="0"/>
              </a:rPr>
              <a:t>stream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with</a:t>
            </a:r>
            <a:r>
              <a:rPr lang="fr-FR" altLang="fr-FR" sz="3200" dirty="0" smtClean="0">
                <a:latin typeface="Calibri" charset="0"/>
              </a:rPr>
              <a:t> 0 or 1 </a:t>
            </a:r>
            <a:r>
              <a:rPr lang="fr-FR" altLang="fr-FR" sz="3200" dirty="0" err="1" smtClean="0">
                <a:latin typeface="Calibri" charset="0"/>
              </a:rPr>
              <a:t>element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Optional</a:t>
            </a:r>
            <a:r>
              <a:rPr lang="fr-FR" altLang="fr-FR" sz="3200" dirty="0" smtClean="0">
                <a:latin typeface="Calibri" charset="0"/>
              </a:rPr>
              <a:t> value </a:t>
            </a:r>
            <a:r>
              <a:rPr lang="fr-FR" altLang="fr-FR" sz="3200" dirty="0" err="1" smtClean="0">
                <a:latin typeface="Calibri" charset="0"/>
              </a:rPr>
              <a:t>mapping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Filtering</a:t>
            </a:r>
            <a:r>
              <a:rPr lang="fr-FR" altLang="fr-FR" sz="3200" dirty="0" smtClean="0">
                <a:latin typeface="Calibri" charset="0"/>
              </a:rPr>
              <a:t> values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Flat </a:t>
            </a:r>
            <a:r>
              <a:rPr lang="fr-FR" altLang="fr-FR" sz="3200" dirty="0" err="1" smtClean="0">
                <a:latin typeface="Calibri" charset="0"/>
              </a:rPr>
              <a:t>mapping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70467" y="2564904"/>
            <a:ext cx="850265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>
                <a:latin typeface="Consolas" pitchFamily="48" charset="0"/>
              </a:rPr>
              <a:t>Optional</a:t>
            </a:r>
            <a:r>
              <a:rPr lang="nl-BE" altLang="fr-FR" sz="2000" b="1" dirty="0">
                <a:latin typeface="Consolas" pitchFamily="48" charset="0"/>
              </a:rPr>
              <a:t>&lt;Integer&gt; </a:t>
            </a:r>
            <a:r>
              <a:rPr lang="nl-BE" altLang="fr-FR" sz="2000" b="1" dirty="0" err="1">
                <a:latin typeface="Consolas" pitchFamily="48" charset="0"/>
              </a:rPr>
              <a:t>length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r>
              <a:rPr lang="nl-BE" altLang="fr-FR" sz="2000" b="1" dirty="0" err="1">
                <a:latin typeface="Consolas" pitchFamily="48" charset="0"/>
              </a:rPr>
              <a:t>optional.map</a:t>
            </a:r>
            <a:r>
              <a:rPr lang="nl-BE" altLang="fr-FR" sz="2000" b="1" dirty="0">
                <a:latin typeface="Consolas" pitchFamily="48" charset="0"/>
              </a:rPr>
              <a:t>(String::</a:t>
            </a:r>
            <a:r>
              <a:rPr lang="nl-BE" altLang="fr-FR" sz="2000" b="1" dirty="0" err="1">
                <a:latin typeface="Consolas" pitchFamily="48" charset="0"/>
              </a:rPr>
              <a:t>length</a:t>
            </a:r>
            <a:r>
              <a:rPr lang="nl-BE" altLang="fr-FR" sz="2000" b="1" dirty="0">
                <a:latin typeface="Consolas" pitchFamily="48" charset="0"/>
              </a:rPr>
              <a:t>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0466" y="3966449"/>
            <a:ext cx="8502651" cy="706432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>
                <a:latin typeface="Consolas" pitchFamily="48" charset="0"/>
              </a:rPr>
              <a:t>Optional</a:t>
            </a:r>
            <a:r>
              <a:rPr lang="nl-BE" altLang="fr-FR" sz="2000" b="1" dirty="0">
                <a:latin typeface="Consolas" pitchFamily="48" charset="0"/>
              </a:rPr>
              <a:t>&lt;String&gt; </a:t>
            </a:r>
            <a:r>
              <a:rPr lang="nl-BE" altLang="fr-FR" sz="2000" b="1" dirty="0" err="1">
                <a:latin typeface="Consolas" pitchFamily="48" charset="0"/>
              </a:rPr>
              <a:t>notEmptyString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endParaRPr lang="nl-BE" altLang="fr-FR" sz="2000" b="1" dirty="0" smtClean="0">
              <a:latin typeface="Consolas" pitchFamily="48" charset="0"/>
            </a:endParaRPr>
          </a:p>
          <a:p>
            <a:pPr algn="r"/>
            <a:r>
              <a:rPr lang="nl-BE" altLang="fr-FR" sz="2000" b="1" dirty="0" err="1" smtClean="0">
                <a:latin typeface="Consolas" pitchFamily="48" charset="0"/>
              </a:rPr>
              <a:t>optional.filter</a:t>
            </a:r>
            <a:r>
              <a:rPr lang="nl-BE" altLang="fr-FR" sz="2000" b="1" dirty="0" smtClean="0">
                <a:latin typeface="Consolas" pitchFamily="48" charset="0"/>
              </a:rPr>
              <a:t>(string </a:t>
            </a:r>
            <a:r>
              <a:rPr lang="nl-BE" altLang="fr-FR" sz="2000" b="1" dirty="0">
                <a:latin typeface="Consolas" pitchFamily="48" charset="0"/>
              </a:rPr>
              <a:t>-&gt; </a:t>
            </a:r>
            <a:r>
              <a:rPr lang="nl-BE" altLang="fr-FR" sz="2000" b="1" dirty="0" err="1">
                <a:latin typeface="Consolas" pitchFamily="48" charset="0"/>
              </a:rPr>
              <a:t>string.length</a:t>
            </a:r>
            <a:r>
              <a:rPr lang="nl-BE" altLang="fr-FR" sz="2000" b="1" dirty="0">
                <a:latin typeface="Consolas" pitchFamily="48" charset="0"/>
              </a:rPr>
              <a:t>() &gt; 0);</a:t>
            </a:r>
            <a:endParaRPr lang="nl-BE" altLang="fr-FR" sz="2000" b="1" dirty="0" smtClean="0">
              <a:latin typeface="Consolas" pitchFamily="4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0467" y="5445224"/>
            <a:ext cx="8502650" cy="706432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nl-BE" altLang="fr-FR" sz="2000" b="1" dirty="0" err="1">
                <a:latin typeface="Consolas" pitchFamily="48" charset="0"/>
              </a:rPr>
              <a:t>Optional</a:t>
            </a:r>
            <a:r>
              <a:rPr lang="nl-BE" altLang="fr-FR" sz="2000" b="1" dirty="0">
                <a:latin typeface="Consolas" pitchFamily="48" charset="0"/>
              </a:rPr>
              <a:t>&lt;String&gt; </a:t>
            </a:r>
            <a:r>
              <a:rPr lang="nl-BE" altLang="fr-FR" sz="2000" b="1" dirty="0" err="1">
                <a:latin typeface="Consolas" pitchFamily="48" charset="0"/>
              </a:rPr>
              <a:t>punctuation</a:t>
            </a:r>
            <a:r>
              <a:rPr lang="nl-BE" altLang="fr-FR" sz="2000" b="1" dirty="0">
                <a:latin typeface="Consolas" pitchFamily="48" charset="0"/>
              </a:rPr>
              <a:t> = </a:t>
            </a:r>
            <a:endParaRPr lang="nl-BE" altLang="fr-FR" sz="2000" b="1" dirty="0" smtClean="0">
              <a:latin typeface="Consolas" pitchFamily="48" charset="0"/>
            </a:endParaRPr>
          </a:p>
          <a:p>
            <a:r>
              <a:rPr lang="nl-BE" altLang="fr-FR" sz="2000" b="1" dirty="0" err="1" smtClean="0">
                <a:latin typeface="Consolas" pitchFamily="48" charset="0"/>
              </a:rPr>
              <a:t>optional.flatMap</a:t>
            </a:r>
            <a:r>
              <a:rPr lang="nl-BE" altLang="fr-FR" sz="2000" b="1" dirty="0">
                <a:latin typeface="Consolas" pitchFamily="48" charset="0"/>
              </a:rPr>
              <a:t>( string -&gt; </a:t>
            </a:r>
            <a:r>
              <a:rPr lang="nl-BE" altLang="fr-FR" sz="2000" b="1" dirty="0" err="1">
                <a:latin typeface="Consolas" pitchFamily="48" charset="0"/>
              </a:rPr>
              <a:t>findPunctuationMarks</a:t>
            </a:r>
            <a:r>
              <a:rPr lang="nl-BE" altLang="fr-FR" sz="2000" b="1" dirty="0">
                <a:latin typeface="Consolas" pitchFamily="48" charset="0"/>
              </a:rPr>
              <a:t>(string) );</a:t>
            </a:r>
            <a:endParaRPr lang="nl-BE" altLang="fr-FR" sz="2000" b="1" dirty="0" smtClean="0">
              <a:latin typeface="Consolas" pitchFamily="4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94334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/>
              <a:t>Exercises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 dirty="0" err="1">
                <a:latin typeface="Calibri" charset="0"/>
              </a:rPr>
              <a:t>Creating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Streams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Map-Filter-Reduce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operations</a:t>
            </a: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8697416" y="1268760"/>
            <a:ext cx="546061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3</a:t>
            </a:r>
            <a:endParaRPr lang="fr-BE" sz="28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91700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Collect</a:t>
            </a:r>
            <a:endParaRPr lang="fr-FR" altLang="fr-FR" sz="4400" dirty="0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86072" y="1196976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« Mutable » </a:t>
            </a:r>
            <a:r>
              <a:rPr lang="fr-FR" altLang="fr-FR" sz="3200" dirty="0" err="1" smtClean="0">
                <a:latin typeface="Calibri" charset="0"/>
              </a:rPr>
              <a:t>Reduction</a:t>
            </a:r>
            <a:endParaRPr lang="fr-FR" altLang="fr-FR" sz="3200" dirty="0" smtClean="0">
              <a:latin typeface="Calibri" charset="0"/>
            </a:endParaRPr>
          </a:p>
          <a:p>
            <a:pPr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>
                <a:latin typeface="Calibri" charset="0"/>
              </a:rPr>
              <a:t>Collectors utility class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Custom collections:  </a:t>
            </a:r>
            <a:r>
              <a:rPr lang="fr-FR" altLang="fr-FR" sz="3200" dirty="0" err="1" smtClean="0">
                <a:latin typeface="Calibri" charset="0"/>
              </a:rPr>
              <a:t>Stream.collect</a:t>
            </a:r>
            <a:endParaRPr lang="fr-FR" altLang="fr-FR" sz="3200" dirty="0" smtClean="0">
              <a:latin typeface="Calibri" charset="0"/>
            </a:endParaRPr>
          </a:p>
          <a:p>
            <a:pPr lvl="1"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spc="-100" dirty="0" smtClean="0">
                <a:latin typeface="Calibri" charset="0"/>
              </a:rPr>
              <a:t>supplier		</a:t>
            </a:r>
            <a:r>
              <a:rPr lang="fr-FR" altLang="fr-FR" sz="3200" spc="-100" dirty="0" err="1" smtClean="0">
                <a:latin typeface="Calibri" charset="0"/>
              </a:rPr>
              <a:t>create</a:t>
            </a:r>
            <a:r>
              <a:rPr lang="fr-FR" altLang="fr-FR" sz="3200" spc="-100" dirty="0" smtClean="0">
                <a:latin typeface="Calibri" charset="0"/>
              </a:rPr>
              <a:t> </a:t>
            </a:r>
            <a:r>
              <a:rPr lang="fr-FR" altLang="fr-FR" sz="3200" spc="-100" dirty="0" err="1" smtClean="0">
                <a:latin typeface="Calibri" charset="0"/>
              </a:rPr>
              <a:t>result</a:t>
            </a:r>
            <a:endParaRPr lang="fr-FR" altLang="fr-FR" sz="3200" spc="-100" dirty="0" smtClean="0">
              <a:latin typeface="Calibri" charset="0"/>
            </a:endParaRPr>
          </a:p>
          <a:p>
            <a:pPr lvl="1"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spc="-100" dirty="0" smtClean="0">
                <a:latin typeface="Calibri" charset="0"/>
              </a:rPr>
              <a:t> </a:t>
            </a:r>
            <a:r>
              <a:rPr lang="fr-FR" altLang="fr-FR" sz="3200" spc="-100" dirty="0" err="1" smtClean="0">
                <a:latin typeface="Calibri" charset="0"/>
              </a:rPr>
              <a:t>accumulator</a:t>
            </a:r>
            <a:r>
              <a:rPr lang="fr-FR" altLang="fr-FR" sz="3200" spc="-100" dirty="0" smtClean="0">
                <a:latin typeface="Calibri" charset="0"/>
              </a:rPr>
              <a:t>	</a:t>
            </a:r>
            <a:r>
              <a:rPr lang="fr-FR" altLang="fr-FR" sz="3200" spc="-100" dirty="0" err="1" smtClean="0">
                <a:latin typeface="Calibri" charset="0"/>
              </a:rPr>
              <a:t>modify</a:t>
            </a:r>
            <a:r>
              <a:rPr lang="fr-FR" altLang="fr-FR" sz="3200" spc="-100" dirty="0" smtClean="0">
                <a:latin typeface="Calibri" charset="0"/>
              </a:rPr>
              <a:t> </a:t>
            </a:r>
            <a:r>
              <a:rPr lang="fr-FR" altLang="fr-FR" sz="3200" spc="-100" dirty="0" err="1" smtClean="0">
                <a:latin typeface="Calibri" charset="0"/>
              </a:rPr>
              <a:t>result</a:t>
            </a:r>
            <a:endParaRPr lang="fr-FR" altLang="fr-FR" sz="3200" spc="-100" dirty="0" smtClean="0">
              <a:latin typeface="Calibri" charset="0"/>
            </a:endParaRPr>
          </a:p>
          <a:p>
            <a:pPr lvl="1"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spc="-100" dirty="0">
                <a:latin typeface="Calibri" charset="0"/>
              </a:rPr>
              <a:t> </a:t>
            </a:r>
            <a:r>
              <a:rPr lang="fr-FR" altLang="fr-FR" sz="3200" spc="-100" dirty="0" smtClean="0">
                <a:latin typeface="Calibri" charset="0"/>
              </a:rPr>
              <a:t>combiner		combine </a:t>
            </a:r>
            <a:r>
              <a:rPr lang="fr-FR" altLang="fr-FR" sz="3200" spc="-100" dirty="0" err="1" smtClean="0">
                <a:latin typeface="Calibri" charset="0"/>
              </a:rPr>
              <a:t>results</a:t>
            </a:r>
            <a:endParaRPr lang="fr-FR" altLang="fr-FR" sz="3200" spc="-1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fr-FR" altLang="fr-FR" sz="28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710063" y="4293096"/>
            <a:ext cx="3081195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smtClean="0">
                <a:latin typeface="Consolas" pitchFamily="48" charset="0"/>
              </a:rPr>
              <a:t>new </a:t>
            </a:r>
            <a:r>
              <a:rPr lang="nl-BE" altLang="fr-FR" sz="2000" b="1" dirty="0" err="1" smtClean="0">
                <a:latin typeface="Consolas" pitchFamily="48" charset="0"/>
              </a:rPr>
              <a:t>ArrayList</a:t>
            </a:r>
            <a:r>
              <a:rPr lang="nl-BE" altLang="fr-FR" sz="2000" b="1" dirty="0" smtClean="0">
                <a:latin typeface="Consolas" pitchFamily="48" charset="0"/>
              </a:rPr>
              <a:t>&lt;T&gt;();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12827" y="2598297"/>
            <a:ext cx="8502650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smtClean="0">
                <a:latin typeface="Consolas" pitchFamily="48" charset="0"/>
              </a:rPr>
              <a:t>List&lt;?&gt; list </a:t>
            </a:r>
            <a:r>
              <a:rPr lang="nl-BE" altLang="fr-FR" sz="2000" b="1" dirty="0">
                <a:latin typeface="Consolas" pitchFamily="48" charset="0"/>
              </a:rPr>
              <a:t>= </a:t>
            </a:r>
            <a:r>
              <a:rPr lang="nl-BE" altLang="fr-FR" sz="2000" b="1" dirty="0" err="1" smtClean="0">
                <a:latin typeface="Consolas" pitchFamily="48" charset="0"/>
              </a:rPr>
              <a:t>stream.collect</a:t>
            </a:r>
            <a:r>
              <a:rPr lang="nl-BE" altLang="fr-FR" sz="2000" b="1" dirty="0" smtClean="0">
                <a:latin typeface="Consolas" pitchFamily="48" charset="0"/>
              </a:rPr>
              <a:t>(</a:t>
            </a:r>
            <a:r>
              <a:rPr lang="nl-BE" altLang="fr-FR" sz="2000" b="1" dirty="0" err="1" smtClean="0">
                <a:latin typeface="Consolas" pitchFamily="48" charset="0"/>
              </a:rPr>
              <a:t>Collectors.toList</a:t>
            </a:r>
            <a:r>
              <a:rPr lang="nl-BE" altLang="fr-FR" sz="2000" b="1" dirty="0" smtClean="0">
                <a:latin typeface="Consolas" pitchFamily="48" charset="0"/>
              </a:rPr>
              <a:t>());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10063" y="5013175"/>
            <a:ext cx="3081195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err="1">
                <a:latin typeface="Consolas" pitchFamily="48" charset="0"/>
              </a:rPr>
              <a:t>l</a:t>
            </a:r>
            <a:r>
              <a:rPr lang="nl-BE" altLang="fr-FR" sz="2000" b="1" dirty="0" err="1" smtClean="0">
                <a:latin typeface="Consolas" pitchFamily="48" charset="0"/>
              </a:rPr>
              <a:t>ist.add</a:t>
            </a:r>
            <a:r>
              <a:rPr lang="nl-BE" altLang="fr-FR" sz="2000" b="1" dirty="0" smtClean="0">
                <a:latin typeface="Consolas" pitchFamily="48" charset="0"/>
              </a:rPr>
              <a:t>(t)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10063" y="5805264"/>
            <a:ext cx="3081195" cy="398655"/>
          </a:xfrm>
          <a:prstGeom prst="rect">
            <a:avLst/>
          </a:prstGeom>
          <a:gradFill rotWithShape="0">
            <a:gsLst>
              <a:gs pos="0">
                <a:srgbClr val="E6F7FF"/>
              </a:gs>
              <a:gs pos="100000">
                <a:srgbClr val="A6E6FF"/>
              </a:gs>
            </a:gsLst>
            <a:lin ang="5400000" scaled="1"/>
          </a:gradFill>
          <a:ln w="9360" cap="flat">
            <a:solidFill>
              <a:srgbClr val="46AAC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nl-BE" altLang="fr-FR" sz="2000" b="1" dirty="0" smtClean="0">
                <a:latin typeface="Consolas" pitchFamily="48" charset="0"/>
              </a:rPr>
              <a:t>list1.addAll(list2)</a:t>
            </a:r>
            <a:endParaRPr lang="nl-BE" altLang="fr-FR" sz="2000" b="1" dirty="0">
              <a:latin typeface="Consolas" pitchFamily="4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61726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587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Collectors</a:t>
            </a:r>
            <a:endParaRPr lang="fr-FR" altLang="fr-FR" sz="4400" dirty="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1187451"/>
            <a:ext cx="986644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toList</a:t>
            </a:r>
            <a:r>
              <a:rPr lang="fr-FR" altLang="fr-FR" sz="3200" dirty="0" smtClean="0">
                <a:latin typeface="Calibri" charset="0"/>
              </a:rPr>
              <a:t>()			List&lt;T&gt;</a:t>
            </a:r>
            <a:br>
              <a:rPr lang="fr-FR" altLang="fr-FR" sz="3200" dirty="0" smtClean="0">
                <a:latin typeface="Calibri" charset="0"/>
              </a:rPr>
            </a:br>
            <a:r>
              <a:rPr lang="fr-FR" altLang="fr-FR" sz="3200" dirty="0" err="1" smtClean="0">
                <a:latin typeface="Calibri" charset="0"/>
              </a:rPr>
              <a:t>toSet</a:t>
            </a:r>
            <a:r>
              <a:rPr lang="fr-FR" altLang="fr-FR" sz="3200" dirty="0" smtClean="0">
                <a:latin typeface="Calibri" charset="0"/>
              </a:rPr>
              <a:t>()			Set&lt;T&gt;</a:t>
            </a: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toMap</a:t>
            </a:r>
            <a:r>
              <a:rPr lang="fr-FR" altLang="fr-FR" sz="3200" dirty="0" smtClean="0">
                <a:latin typeface="Calibri" charset="0"/>
              </a:rPr>
              <a:t>			</a:t>
            </a:r>
            <a:r>
              <a:rPr lang="fr-FR" altLang="fr-FR" sz="3200" dirty="0" err="1" smtClean="0">
                <a:latin typeface="Calibri" charset="0"/>
              </a:rPr>
              <a:t>Map</a:t>
            </a:r>
            <a:r>
              <a:rPr lang="fr-FR" altLang="fr-FR" sz="3200" dirty="0" smtClean="0">
                <a:latin typeface="Calibri" charset="0"/>
              </a:rPr>
              <a:t>&lt;K, V&gt;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Function</a:t>
            </a:r>
            <a:r>
              <a:rPr lang="fr-FR" altLang="fr-FR" sz="3200" dirty="0" smtClean="0">
                <a:latin typeface="Calibri" charset="0"/>
              </a:rPr>
              <a:t>&lt;T, K&gt; </a:t>
            </a:r>
            <a:r>
              <a:rPr lang="fr-FR" altLang="fr-FR" sz="3200" dirty="0" err="1" smtClean="0">
                <a:latin typeface="Calibri" charset="0"/>
              </a:rPr>
              <a:t>keyMapper</a:t>
            </a:r>
            <a:endParaRPr lang="fr-FR" altLang="fr-FR" sz="3200" dirty="0">
              <a:latin typeface="Calibri" charset="0"/>
            </a:endParaRP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Function</a:t>
            </a:r>
            <a:r>
              <a:rPr lang="fr-FR" altLang="fr-FR" sz="3200" dirty="0" smtClean="0">
                <a:latin typeface="Calibri" charset="0"/>
              </a:rPr>
              <a:t>&lt;T, V&gt; </a:t>
            </a:r>
            <a:r>
              <a:rPr lang="fr-FR" altLang="fr-FR" sz="3200" dirty="0" err="1" smtClean="0">
                <a:latin typeface="Calibri" charset="0"/>
              </a:rPr>
              <a:t>valueMapper</a:t>
            </a:r>
            <a:r>
              <a:rPr lang="fr-FR" altLang="fr-FR" sz="3200" dirty="0" smtClean="0">
                <a:latin typeface="Calibri" charset="0"/>
              </a:rPr>
              <a:t/>
            </a:r>
            <a:br>
              <a:rPr lang="fr-FR" altLang="fr-FR" sz="3200" dirty="0" smtClean="0">
                <a:latin typeface="Calibri" charset="0"/>
              </a:rPr>
            </a:br>
            <a:endParaRPr lang="fr-FR" altLang="fr-FR" sz="3200" dirty="0" smtClean="0">
              <a:latin typeface="Calibri" charset="0"/>
            </a:endParaRPr>
          </a:p>
          <a:p>
            <a:pPr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 err="1" smtClean="0">
                <a:latin typeface="Calibri" charset="0"/>
              </a:rPr>
              <a:t>Joining</a:t>
            </a:r>
            <a:r>
              <a:rPr lang="fr-FR" altLang="fr-FR" sz="3200" dirty="0" smtClean="0">
                <a:latin typeface="Calibri" charset="0"/>
              </a:rPr>
              <a:t>			String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smtClean="0">
                <a:latin typeface="Calibri" charset="0"/>
              </a:rPr>
              <a:t>String </a:t>
            </a:r>
            <a:r>
              <a:rPr lang="fr-FR" altLang="fr-FR" sz="3200" dirty="0" err="1" smtClean="0">
                <a:latin typeface="Calibri" charset="0"/>
              </a:rPr>
              <a:t>delimiter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endParaRPr lang="fr-FR" altLang="fr-FR" sz="3200" dirty="0" smtClean="0">
              <a:latin typeface="Calibri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04914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587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err="1" smtClean="0"/>
              <a:t>Collectors</a:t>
            </a:r>
            <a:endParaRPr lang="fr-FR" altLang="fr-FR" sz="4400" dirty="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1187451"/>
            <a:ext cx="986644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1800" indent="-323850"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475288" algn="r"/>
                <a:tab pos="5834063" algn="ctr"/>
                <a:tab pos="61849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 err="1" smtClean="0">
                <a:latin typeface="Calibri" charset="0"/>
              </a:rPr>
              <a:t>groupingBy</a:t>
            </a:r>
            <a:r>
              <a:rPr lang="fr-FR" altLang="fr-FR" sz="3200" dirty="0" smtClean="0">
                <a:latin typeface="Calibri" charset="0"/>
              </a:rPr>
              <a:t>	</a:t>
            </a:r>
            <a:r>
              <a:rPr lang="fr-FR" altLang="fr-FR" sz="3200" dirty="0" err="1" smtClean="0">
                <a:latin typeface="Calibri" charset="0"/>
              </a:rPr>
              <a:t>Map</a:t>
            </a:r>
            <a:r>
              <a:rPr lang="fr-FR" altLang="fr-FR" sz="3200" dirty="0" smtClean="0">
                <a:latin typeface="Calibri" charset="0"/>
              </a:rPr>
              <a:t>&lt;K, List&lt;T&gt;&gt;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Function</a:t>
            </a:r>
            <a:r>
              <a:rPr lang="fr-FR" altLang="fr-FR" sz="3200" dirty="0" smtClean="0">
                <a:latin typeface="Calibri" charset="0"/>
              </a:rPr>
              <a:t>&lt;T, K&gt; classifier</a:t>
            </a:r>
            <a:endParaRPr lang="fr-FR" altLang="fr-FR" sz="3200" dirty="0">
              <a:latin typeface="Calibri" charset="0"/>
            </a:endParaRPr>
          </a:p>
          <a:p>
            <a:pPr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 err="1" smtClean="0">
                <a:latin typeface="Calibri" charset="0"/>
              </a:rPr>
              <a:t>groupingBy</a:t>
            </a:r>
            <a:r>
              <a:rPr lang="fr-FR" altLang="fr-FR" sz="3200" dirty="0" smtClean="0">
                <a:latin typeface="Calibri" charset="0"/>
              </a:rPr>
              <a:t>	</a:t>
            </a:r>
            <a:r>
              <a:rPr lang="fr-FR" altLang="fr-FR" sz="3200" dirty="0" err="1" smtClean="0">
                <a:latin typeface="Calibri" charset="0"/>
              </a:rPr>
              <a:t>Map</a:t>
            </a:r>
            <a:r>
              <a:rPr lang="fr-FR" altLang="fr-FR" sz="3200" dirty="0" smtClean="0">
                <a:latin typeface="Calibri" charset="0"/>
              </a:rPr>
              <a:t>&lt;K, D&gt;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Function</a:t>
            </a:r>
            <a:r>
              <a:rPr lang="fr-FR" altLang="fr-FR" sz="3200" dirty="0" smtClean="0">
                <a:latin typeface="Calibri" charset="0"/>
              </a:rPr>
              <a:t>&lt;T, K&gt; classifier</a:t>
            </a:r>
            <a:endParaRPr lang="fr-FR" altLang="fr-FR" sz="3200" dirty="0">
              <a:latin typeface="Calibri" charset="0"/>
            </a:endParaRP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Collector</a:t>
            </a:r>
            <a:r>
              <a:rPr lang="fr-FR" altLang="fr-FR" sz="3200" dirty="0" smtClean="0">
                <a:latin typeface="Calibri" charset="0"/>
              </a:rPr>
              <a:t>&lt;T, ?, D&gt; </a:t>
            </a:r>
            <a:r>
              <a:rPr lang="fr-FR" altLang="fr-FR" sz="3200" dirty="0" err="1" smtClean="0">
                <a:latin typeface="Calibri" charset="0"/>
              </a:rPr>
              <a:t>downStream</a:t>
            </a:r>
            <a:r>
              <a:rPr lang="fr-FR" altLang="fr-FR" sz="3200" dirty="0" smtClean="0">
                <a:latin typeface="Calibri" charset="0"/>
              </a:rPr>
              <a:t/>
            </a:r>
            <a:br>
              <a:rPr lang="fr-FR" altLang="fr-FR" sz="3200" dirty="0" smtClean="0">
                <a:latin typeface="Calibri" charset="0"/>
              </a:rPr>
            </a:br>
            <a:endParaRPr lang="fr-FR" altLang="fr-FR" sz="3200" dirty="0" smtClean="0">
              <a:latin typeface="Calibri" charset="0"/>
            </a:endParaRPr>
          </a:p>
          <a:p>
            <a:pPr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 err="1" smtClean="0">
                <a:latin typeface="Calibri" charset="0"/>
              </a:rPr>
              <a:t>partitioningBy</a:t>
            </a:r>
            <a:r>
              <a:rPr lang="fr-FR" altLang="fr-FR" sz="3200" dirty="0">
                <a:latin typeface="Calibri" charset="0"/>
              </a:rPr>
              <a:t>	</a:t>
            </a:r>
            <a:r>
              <a:rPr lang="fr-FR" altLang="fr-FR" sz="3200" dirty="0" err="1" smtClean="0">
                <a:latin typeface="Calibri" charset="0"/>
              </a:rPr>
              <a:t>Map</a:t>
            </a:r>
            <a:r>
              <a:rPr lang="fr-FR" altLang="fr-FR" sz="3200" dirty="0" smtClean="0">
                <a:latin typeface="Calibri" charset="0"/>
              </a:rPr>
              <a:t>&lt;</a:t>
            </a:r>
            <a:r>
              <a:rPr lang="fr-FR" altLang="fr-FR" sz="3200" dirty="0" err="1" smtClean="0">
                <a:latin typeface="Calibri" charset="0"/>
              </a:rPr>
              <a:t>Boolean</a:t>
            </a:r>
            <a:r>
              <a:rPr lang="fr-FR" altLang="fr-FR" sz="3200" dirty="0" smtClean="0">
                <a:latin typeface="Calibri" charset="0"/>
              </a:rPr>
              <a:t>, List&lt;T&gt;&gt;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  <a:tabLst>
                <a:tab pos="8640000" algn="r"/>
              </a:tabLst>
            </a:pP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Predicate</a:t>
            </a:r>
            <a:r>
              <a:rPr lang="fr-FR" altLang="fr-FR" sz="3200" dirty="0" smtClean="0">
                <a:latin typeface="Calibri" charset="0"/>
              </a:rPr>
              <a:t>&lt;T&gt;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endParaRPr lang="fr-FR" altLang="fr-FR" sz="3200" dirty="0" smtClean="0">
              <a:latin typeface="Calibri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78927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/>
              <a:t>Exercises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Collectors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8697416" y="1268760"/>
            <a:ext cx="546061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4</a:t>
            </a:r>
            <a:endParaRPr lang="fr-BE" sz="28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02556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FR" altLang="fr-FR" sz="4400" dirty="0" smtClean="0"/>
              <a:t>Go </a:t>
            </a:r>
            <a:r>
              <a:rPr lang="fr-FR" altLang="fr-FR" sz="4400" dirty="0" err="1" smtClean="0"/>
              <a:t>Parallel</a:t>
            </a:r>
            <a:r>
              <a:rPr lang="fr-FR" altLang="fr-FR" sz="4400" dirty="0" smtClean="0"/>
              <a:t> ?</a:t>
            </a:r>
            <a:endParaRPr lang="fr-FR" altLang="fr-FR" sz="4400" dirty="0"/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95300" y="1196752"/>
            <a:ext cx="8915400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Overhead</a:t>
            </a:r>
            <a:r>
              <a:rPr lang="fr-FR" altLang="fr-FR" sz="3200" dirty="0" smtClean="0">
                <a:latin typeface="Calibri" charset="0"/>
              </a:rPr>
              <a:t>!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2800" dirty="0" err="1" smtClean="0">
                <a:latin typeface="Calibri" charset="0"/>
              </a:rPr>
              <a:t>Useful</a:t>
            </a:r>
            <a:r>
              <a:rPr lang="fr-FR" altLang="fr-FR" sz="2800" dirty="0" smtClean="0">
                <a:latin typeface="Calibri" charset="0"/>
              </a:rPr>
              <a:t> for large </a:t>
            </a:r>
            <a:r>
              <a:rPr lang="fr-FR" altLang="fr-FR" sz="2800" dirty="0" err="1" smtClean="0">
                <a:latin typeface="Calibri" charset="0"/>
              </a:rPr>
              <a:t>datasets</a:t>
            </a:r>
            <a:r>
              <a:rPr lang="fr-FR" altLang="fr-FR" sz="2800" dirty="0" smtClean="0">
                <a:latin typeface="Calibri" charset="0"/>
              </a:rPr>
              <a:t> and/or </a:t>
            </a:r>
            <a:r>
              <a:rPr lang="fr-FR" altLang="fr-FR" sz="2800" dirty="0" err="1" smtClean="0">
                <a:latin typeface="Calibri" charset="0"/>
              </a:rPr>
              <a:t>heavy</a:t>
            </a:r>
            <a:r>
              <a:rPr lang="fr-FR" altLang="fr-FR" sz="2800" dirty="0" smtClean="0">
                <a:latin typeface="Calibri" charset="0"/>
              </a:rPr>
              <a:t> </a:t>
            </a:r>
            <a:r>
              <a:rPr lang="fr-FR" altLang="fr-FR" sz="2800" dirty="0" err="1" smtClean="0">
                <a:latin typeface="Calibri" charset="0"/>
              </a:rPr>
              <a:t>calculations</a:t>
            </a:r>
            <a:endParaRPr lang="fr-FR" altLang="fr-FR" sz="28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2800" dirty="0" err="1" smtClean="0">
                <a:latin typeface="Calibri" charset="0"/>
              </a:rPr>
              <a:t>Don’t</a:t>
            </a:r>
            <a:r>
              <a:rPr lang="fr-FR" altLang="fr-FR" sz="2800" dirty="0" smtClean="0">
                <a:latin typeface="Calibri" charset="0"/>
              </a:rPr>
              <a:t> </a:t>
            </a:r>
            <a:r>
              <a:rPr lang="fr-FR" altLang="fr-FR" sz="2800" dirty="0" err="1" smtClean="0">
                <a:latin typeface="Calibri" charset="0"/>
              </a:rPr>
              <a:t>optimize</a:t>
            </a:r>
            <a:r>
              <a:rPr lang="fr-FR" altLang="fr-FR" sz="2800" dirty="0" smtClean="0">
                <a:latin typeface="Calibri" charset="0"/>
              </a:rPr>
              <a:t> </a:t>
            </a:r>
            <a:r>
              <a:rPr lang="fr-FR" altLang="fr-FR" sz="2800" dirty="0" err="1" smtClean="0">
                <a:latin typeface="Calibri" charset="0"/>
              </a:rPr>
              <a:t>blindly</a:t>
            </a:r>
            <a:r>
              <a:rPr lang="fr-FR" altLang="fr-FR" sz="2800" dirty="0">
                <a:latin typeface="Calibri" charset="0"/>
              </a:rPr>
              <a:t> </a:t>
            </a:r>
            <a:r>
              <a:rPr lang="fr-FR" altLang="fr-FR" sz="2800" dirty="0" smtClean="0">
                <a:latin typeface="Calibri" charset="0"/>
                <a:sym typeface="Wingdings" panose="05000000000000000000" pitchFamily="2" charset="2"/>
              </a:rPr>
              <a:t> </a:t>
            </a:r>
            <a:r>
              <a:rPr lang="fr-FR" altLang="fr-FR" sz="2800" dirty="0" smtClean="0">
                <a:latin typeface="Calibri" charset="0"/>
              </a:rPr>
              <a:t>Benchmark </a:t>
            </a:r>
            <a:r>
              <a:rPr lang="fr-FR" altLang="fr-FR" sz="2800" dirty="0" err="1" smtClean="0">
                <a:latin typeface="Calibri" charset="0"/>
              </a:rPr>
              <a:t>your</a:t>
            </a:r>
            <a:r>
              <a:rPr lang="fr-FR" altLang="fr-FR" sz="2800" dirty="0" smtClean="0">
                <a:latin typeface="Calibri" charset="0"/>
              </a:rPr>
              <a:t> applications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100000"/>
              <a:buFont typeface="Arial" charset="0"/>
              <a:buChar char="•"/>
            </a:pPr>
            <a:r>
              <a:rPr lang="fr-FR" altLang="fr-FR" sz="2800" dirty="0" err="1" smtClean="0">
                <a:latin typeface="Calibri" charset="0"/>
              </a:rPr>
              <a:t>Streams</a:t>
            </a:r>
            <a:r>
              <a:rPr lang="fr-FR" altLang="fr-FR" sz="2800" dirty="0" smtClean="0">
                <a:latin typeface="Calibri" charset="0"/>
              </a:rPr>
              <a:t> </a:t>
            </a:r>
            <a:r>
              <a:rPr lang="fr-FR" altLang="fr-FR" sz="2800" dirty="0" err="1" smtClean="0">
                <a:latin typeface="Calibri" charset="0"/>
              </a:rPr>
              <a:t>prepare</a:t>
            </a:r>
            <a:r>
              <a:rPr lang="fr-FR" altLang="fr-FR" sz="2800" dirty="0" smtClean="0">
                <a:latin typeface="Calibri" charset="0"/>
              </a:rPr>
              <a:t> code for </a:t>
            </a:r>
            <a:r>
              <a:rPr lang="fr-FR" altLang="fr-FR" sz="2800" dirty="0" err="1" smtClean="0">
                <a:latin typeface="Calibri" charset="0"/>
              </a:rPr>
              <a:t>behind</a:t>
            </a:r>
            <a:r>
              <a:rPr lang="fr-FR" altLang="fr-FR" sz="2800" dirty="0" smtClean="0">
                <a:latin typeface="Calibri" charset="0"/>
              </a:rPr>
              <a:t>-the-</a:t>
            </a:r>
            <a:r>
              <a:rPr lang="fr-FR" altLang="fr-FR" sz="2800" dirty="0" err="1" smtClean="0">
                <a:latin typeface="Calibri" charset="0"/>
              </a:rPr>
              <a:t>scenes</a:t>
            </a:r>
            <a:r>
              <a:rPr lang="fr-FR" altLang="fr-FR" sz="2800" dirty="0" smtClean="0">
                <a:latin typeface="Calibri" charset="0"/>
              </a:rPr>
              <a:t> </a:t>
            </a:r>
            <a:r>
              <a:rPr lang="fr-FR" altLang="fr-FR" sz="2800" dirty="0" err="1" smtClean="0">
                <a:latin typeface="Calibri" charset="0"/>
              </a:rPr>
              <a:t>optimizations</a:t>
            </a:r>
            <a:endParaRPr lang="fr-FR" altLang="fr-FR" sz="28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368824" y="6424572"/>
            <a:ext cx="6445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spc="-100" dirty="0"/>
              <a:t>http://www.javacodegeeks.com/2014/05/the-effects-of-programming-with-java-8-streams-on-algorithm-performance.html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30725"/>
              </p:ext>
            </p:extLst>
          </p:nvPr>
        </p:nvGraphicFramePr>
        <p:xfrm>
          <a:off x="632520" y="1772816"/>
          <a:ext cx="8915400" cy="2346960"/>
        </p:xfrm>
        <a:graphic>
          <a:graphicData uri="http://schemas.openxmlformats.org/drawingml/2006/table">
            <a:tbl>
              <a:tblPr/>
              <a:tblGrid>
                <a:gridCol w="2228850"/>
                <a:gridCol w="2228850"/>
                <a:gridCol w="2228850"/>
                <a:gridCol w="2228850"/>
              </a:tblGrid>
              <a:tr h="0">
                <a:tc>
                  <a:txBody>
                    <a:bodyPr/>
                    <a:lstStyle/>
                    <a:p>
                      <a:r>
                        <a:rPr lang="fr-BE" b="1" dirty="0">
                          <a:effectLst/>
                        </a:rPr>
                        <a:t># </a:t>
                      </a:r>
                      <a:r>
                        <a:rPr lang="fr-BE" b="1" dirty="0" err="1">
                          <a:effectLst/>
                        </a:rPr>
                        <a:t>numbers</a:t>
                      </a:r>
                      <a:r>
                        <a:rPr lang="fr-BE" b="1" dirty="0">
                          <a:effectLst/>
                        </a:rPr>
                        <a:t> in </a:t>
                      </a:r>
                      <a:r>
                        <a:rPr lang="fr-BE" b="1" dirty="0" err="1">
                          <a:effectLst/>
                        </a:rPr>
                        <a:t>list</a:t>
                      </a:r>
                      <a:endParaRPr lang="fr-BE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b="1">
                          <a:effectLst/>
                        </a:rPr>
                        <a:t>Avg. time SERIAL</a:t>
                      </a:r>
                      <a:endParaRPr lang="fr-BE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b="1">
                          <a:effectLst/>
                        </a:rPr>
                        <a:t>Avg. time PARALLEL</a:t>
                      </a:r>
                      <a:endParaRPr lang="fr-BE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b="1" dirty="0">
                          <a:effectLst/>
                        </a:rPr>
                        <a:t>NUM_RUNS</a:t>
                      </a:r>
                      <a:endParaRPr lang="fr-BE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3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0.02s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0.37s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100,000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30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0.02s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0.46s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100,000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300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0.07s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0.53s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100,000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3,000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1.98s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2.76s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100,000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BE" dirty="0">
                          <a:effectLst/>
                        </a:rPr>
                        <a:t>30,000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0.67s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1.90s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10,000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300,000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1.71s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1.98s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1,000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3,000,000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effectLst/>
                        </a:rPr>
                        <a:t>1.58s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>
                          <a:effectLst/>
                        </a:rPr>
                        <a:t>0.93s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dirty="0">
                          <a:effectLst/>
                        </a:rPr>
                        <a:t>100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49665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Go </a:t>
            </a:r>
            <a:r>
              <a:rPr lang="fr-BE" dirty="0" err="1" smtClean="0"/>
              <a:t>Parallel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5400600"/>
          </a:xfrm>
        </p:spPr>
        <p:txBody>
          <a:bodyPr>
            <a:normAutofit/>
          </a:bodyPr>
          <a:lstStyle/>
          <a:p>
            <a:r>
              <a:rPr lang="fr-BE" dirty="0" err="1"/>
              <a:t>Moore’s</a:t>
            </a:r>
            <a:r>
              <a:rPr lang="fr-BE" dirty="0"/>
              <a:t> Law</a:t>
            </a:r>
          </a:p>
          <a:p>
            <a:pPr lvl="1"/>
            <a:r>
              <a:rPr lang="fr-BE" dirty="0"/>
              <a:t>More </a:t>
            </a:r>
            <a:r>
              <a:rPr lang="fr-BE" dirty="0" err="1"/>
              <a:t>cores</a:t>
            </a:r>
            <a:r>
              <a:rPr lang="fr-BE" dirty="0"/>
              <a:t> but not </a:t>
            </a:r>
            <a:r>
              <a:rPr lang="fr-BE" dirty="0" err="1"/>
              <a:t>faster</a:t>
            </a:r>
            <a:r>
              <a:rPr lang="fr-BE" dirty="0"/>
              <a:t> </a:t>
            </a:r>
            <a:r>
              <a:rPr lang="fr-BE" dirty="0" err="1" smtClean="0"/>
              <a:t>cores</a:t>
            </a:r>
            <a:endParaRPr lang="fr-BE" dirty="0" smtClean="0"/>
          </a:p>
          <a:p>
            <a:pPr lvl="1"/>
            <a:endParaRPr lang="fr-BE" dirty="0"/>
          </a:p>
          <a:p>
            <a:r>
              <a:rPr lang="fr-BE" dirty="0"/>
              <a:t>Serial </a:t>
            </a:r>
            <a:r>
              <a:rPr lang="fr-BE" dirty="0" err="1"/>
              <a:t>API’s</a:t>
            </a:r>
            <a:endParaRPr lang="fr-BE" dirty="0"/>
          </a:p>
          <a:p>
            <a:pPr lvl="1"/>
            <a:r>
              <a:rPr lang="fr-BE" dirty="0"/>
              <a:t>Limited to a </a:t>
            </a:r>
            <a:r>
              <a:rPr lang="fr-BE" dirty="0" err="1"/>
              <a:t>shrinking</a:t>
            </a:r>
            <a:r>
              <a:rPr lang="fr-BE" dirty="0"/>
              <a:t> fraction of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processing</a:t>
            </a:r>
            <a:r>
              <a:rPr lang="fr-BE" dirty="0"/>
              <a:t> </a:t>
            </a:r>
            <a:r>
              <a:rPr lang="fr-BE" dirty="0" smtClean="0"/>
              <a:t>power</a:t>
            </a:r>
          </a:p>
          <a:p>
            <a:pPr lvl="1"/>
            <a:endParaRPr lang="fr-BE" dirty="0" smtClean="0"/>
          </a:p>
          <a:p>
            <a:r>
              <a:rPr lang="fr-BE" dirty="0" err="1"/>
              <a:t>Parallel</a:t>
            </a:r>
            <a:r>
              <a:rPr lang="fr-BE" dirty="0"/>
              <a:t> </a:t>
            </a:r>
            <a:r>
              <a:rPr lang="fr-BE" dirty="0" err="1" smtClean="0"/>
              <a:t>API’s</a:t>
            </a:r>
            <a:endParaRPr lang="fr-BE" dirty="0" smtClean="0"/>
          </a:p>
          <a:p>
            <a:pPr lvl="1"/>
            <a:r>
              <a:rPr lang="fr-BE" dirty="0" err="1" smtClean="0"/>
              <a:t>Multi-threading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hard</a:t>
            </a:r>
          </a:p>
          <a:p>
            <a:pPr lvl="1"/>
            <a:r>
              <a:rPr lang="fr-BE" dirty="0" err="1" smtClean="0"/>
              <a:t>Little</a:t>
            </a:r>
            <a:r>
              <a:rPr lang="fr-BE" dirty="0" smtClean="0"/>
              <a:t> support in </a:t>
            </a:r>
            <a:r>
              <a:rPr lang="fr-BE" dirty="0" err="1" smtClean="0"/>
              <a:t>mainstream</a:t>
            </a:r>
            <a:r>
              <a:rPr lang="fr-BE" dirty="0" smtClean="0"/>
              <a:t> </a:t>
            </a:r>
            <a:r>
              <a:rPr lang="fr-BE" dirty="0" err="1" smtClean="0"/>
              <a:t>languages</a:t>
            </a:r>
            <a:endParaRPr lang="fr-BE" dirty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012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/>
              <a:t>Time API (JSR-310)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95300" y="1600200"/>
            <a:ext cx="891540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java.util.Date &amp; java.util.Calendar : flawed API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java.time.*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Inspired by Joda Time – with improvements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0338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/>
              <a:t>Time API – Powerful &amp; Exact API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95300" y="1600200"/>
            <a:ext cx="891540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 dirty="0">
                <a:latin typeface="Calibri" charset="0"/>
              </a:rPr>
              <a:t>Immutable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 dirty="0" err="1">
                <a:latin typeface="Calibri" charset="0"/>
              </a:rPr>
              <a:t>Timezone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is</a:t>
            </a:r>
            <a:r>
              <a:rPr lang="fr-FR" altLang="fr-FR" sz="3200" dirty="0">
                <a:latin typeface="Calibri" charset="0"/>
              </a:rPr>
              <a:t> </a:t>
            </a:r>
            <a:r>
              <a:rPr lang="fr-FR" altLang="fr-FR" sz="3200" dirty="0" err="1">
                <a:latin typeface="Calibri" charset="0"/>
              </a:rPr>
              <a:t>optional</a:t>
            </a: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 dirty="0">
                <a:latin typeface="Calibri" charset="0"/>
              </a:rPr>
              <a:t>Distinction Date - Time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 dirty="0">
                <a:latin typeface="Calibri" charset="0"/>
              </a:rPr>
              <a:t>« Partial » Classes : </a:t>
            </a:r>
            <a:r>
              <a:rPr lang="fr-FR" alt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MonthDay</a:t>
            </a:r>
            <a:r>
              <a:rPr lang="fr-FR" altLang="fr-FR" sz="3200" dirty="0">
                <a:latin typeface="Calibri" charset="0"/>
              </a:rPr>
              <a:t> &amp; </a:t>
            </a:r>
            <a:r>
              <a:rPr lang="fr-FR" alt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YearMonth</a:t>
            </a:r>
            <a:endParaRPr lang="fr-FR" altLang="fr-FR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 dirty="0">
                <a:latin typeface="Calibri" charset="0"/>
              </a:rPr>
              <a:t>Range Classes : </a:t>
            </a:r>
            <a:r>
              <a:rPr lang="fr-FR" alt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Duration</a:t>
            </a:r>
            <a:r>
              <a:rPr lang="fr-FR" altLang="fr-FR" sz="3200" dirty="0">
                <a:latin typeface="Calibri" charset="0"/>
              </a:rPr>
              <a:t> &amp; </a:t>
            </a:r>
            <a:r>
              <a:rPr lang="fr-FR" alt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Period</a:t>
            </a:r>
            <a:endParaRPr lang="fr-FR" altLang="fr-FR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Calculations</a:t>
            </a:r>
            <a:r>
              <a:rPr lang="fr-FR" altLang="fr-FR" sz="3200" dirty="0" smtClean="0">
                <a:latin typeface="Calibri" charset="0"/>
              </a:rPr>
              <a:t> : plus, minus</a:t>
            </a:r>
            <a:endParaRPr lang="fr-FR" altLang="fr-FR" sz="3200" dirty="0">
              <a:latin typeface="Calibri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73468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/>
              <a:t>Time API – Complex Model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50489" y="1600200"/>
            <a:ext cx="9517057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1313" indent="-33813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460375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fr-FR" alt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Instant</a:t>
            </a:r>
            <a:r>
              <a:rPr lang="fr-FR" altLang="fr-FR" sz="2800" b="1" dirty="0">
                <a:latin typeface="Calibri" charset="0"/>
              </a:rPr>
              <a:t/>
            </a:r>
            <a:br>
              <a:rPr lang="fr-FR" altLang="fr-FR" sz="2800" b="1" dirty="0">
                <a:latin typeface="Calibri" charset="0"/>
              </a:rPr>
            </a:br>
            <a:r>
              <a:rPr lang="fr-FR" altLang="fr-FR" sz="3200" i="1" dirty="0">
                <a:latin typeface="Calibri" charset="0"/>
              </a:rPr>
              <a:t>Machine-</a:t>
            </a:r>
            <a:r>
              <a:rPr lang="fr-FR" altLang="fr-FR" sz="3200" i="1" dirty="0" err="1">
                <a:latin typeface="Calibri" charset="0"/>
              </a:rPr>
              <a:t>oriented</a:t>
            </a:r>
            <a:r>
              <a:rPr lang="fr-FR" altLang="fr-FR" sz="3200" i="1" dirty="0">
                <a:latin typeface="Calibri" charset="0"/>
              </a:rPr>
              <a:t> notion of </a:t>
            </a:r>
            <a:r>
              <a:rPr lang="fr-FR" altLang="fr-FR" sz="3200" i="1" dirty="0" smtClean="0">
                <a:latin typeface="Calibri" charset="0"/>
              </a:rPr>
              <a:t>time</a:t>
            </a:r>
          </a:p>
          <a:p>
            <a:pPr marL="460375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fr-FR" alt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alt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fr-FR" alt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alt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r>
              <a:rPr lang="fr-FR" altLang="fr-FR" sz="2800" b="1" dirty="0">
                <a:latin typeface="Calibri" charset="0"/>
              </a:rPr>
              <a:t/>
            </a:r>
            <a:br>
              <a:rPr lang="fr-FR" altLang="fr-FR" sz="2800" b="1" dirty="0">
                <a:latin typeface="Calibri" charset="0"/>
              </a:rPr>
            </a:br>
            <a:r>
              <a:rPr lang="fr-FR" altLang="fr-FR" sz="3200" i="1" dirty="0" err="1">
                <a:latin typeface="Calibri" charset="0"/>
              </a:rPr>
              <a:t>Human-oriented</a:t>
            </a:r>
            <a:r>
              <a:rPr lang="fr-FR" altLang="fr-FR" sz="3200" i="1" dirty="0">
                <a:latin typeface="Calibri" charset="0"/>
              </a:rPr>
              <a:t> notion of </a:t>
            </a:r>
            <a:r>
              <a:rPr lang="fr-FR" altLang="fr-FR" sz="3200" i="1" dirty="0" smtClean="0">
                <a:latin typeface="Calibri" charset="0"/>
              </a:rPr>
              <a:t>time</a:t>
            </a:r>
          </a:p>
          <a:p>
            <a:pPr marL="460375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ZonedDateTime</a:t>
            </a:r>
            <a:r>
              <a:rPr lang="fr-FR" alt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altLang="fr-FR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OffsetTime</a:t>
            </a:r>
            <a:r>
              <a:rPr lang="fr-FR" altLang="fr-FR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FR" altLang="fr-F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OffsetDateTime</a:t>
            </a:r>
            <a:endParaRPr lang="fr-FR" altLang="fr-FR" sz="2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0375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Complex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>
                <a:latin typeface="Calibri" charset="0"/>
              </a:rPr>
              <a:t>abstract </a:t>
            </a:r>
            <a:r>
              <a:rPr lang="fr-FR" altLang="fr-FR" sz="3200" dirty="0" smtClean="0">
                <a:latin typeface="Calibri" charset="0"/>
              </a:rPr>
              <a:t>model</a:t>
            </a:r>
          </a:p>
          <a:p>
            <a:pPr marL="460375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3200" dirty="0" smtClean="0">
                <a:latin typeface="Calibri" charset="0"/>
              </a:rPr>
              <a:t>Support </a:t>
            </a:r>
            <a:r>
              <a:rPr lang="fr-FR" altLang="fr-FR" sz="3200" dirty="0">
                <a:latin typeface="Calibri" charset="0"/>
              </a:rPr>
              <a:t>for </a:t>
            </a:r>
            <a:r>
              <a:rPr lang="fr-FR" altLang="fr-FR" sz="3200" dirty="0" err="1">
                <a:latin typeface="Calibri" charset="0"/>
              </a:rPr>
              <a:t>other</a:t>
            </a:r>
            <a:r>
              <a:rPr lang="fr-FR" altLang="fr-FR" sz="3200" dirty="0">
                <a:latin typeface="Calibri" charset="0"/>
              </a:rPr>
              <a:t> Chronologies</a:t>
            </a:r>
            <a:br>
              <a:rPr lang="fr-FR" altLang="fr-FR" sz="3200" dirty="0">
                <a:latin typeface="Calibri" charset="0"/>
              </a:rPr>
            </a:br>
            <a:r>
              <a:rPr lang="fr-FR" altLang="fr-FR" sz="3200" dirty="0" err="1">
                <a:latin typeface="Calibri" charset="0"/>
              </a:rPr>
              <a:t>Hijrah</a:t>
            </a:r>
            <a:r>
              <a:rPr lang="fr-FR" altLang="fr-FR" sz="3200" dirty="0">
                <a:latin typeface="Calibri" charset="0"/>
              </a:rPr>
              <a:t>, </a:t>
            </a:r>
            <a:r>
              <a:rPr lang="fr-FR" altLang="fr-FR" sz="3200" dirty="0" err="1">
                <a:latin typeface="Calibri" charset="0"/>
              </a:rPr>
              <a:t>Buddhist</a:t>
            </a:r>
            <a:r>
              <a:rPr lang="fr-FR" altLang="fr-FR" sz="3200" dirty="0">
                <a:latin typeface="Calibri" charset="0"/>
              </a:rPr>
              <a:t>, </a:t>
            </a:r>
            <a:r>
              <a:rPr lang="fr-FR" altLang="fr-FR" sz="3200" dirty="0" err="1">
                <a:latin typeface="Calibri" charset="0"/>
              </a:rPr>
              <a:t>Chinese</a:t>
            </a:r>
            <a:r>
              <a:rPr lang="fr-FR" altLang="fr-FR" sz="3200" dirty="0">
                <a:latin typeface="Calibri" charset="0"/>
              </a:rPr>
              <a:t>, ... </a:t>
            </a:r>
            <a:br>
              <a:rPr lang="fr-FR" altLang="fr-FR" sz="3200" dirty="0">
                <a:latin typeface="Calibri" charset="0"/>
              </a:rPr>
            </a:br>
            <a:endParaRPr lang="fr-FR" altLang="fr-FR" sz="3200" dirty="0">
              <a:latin typeface="Calibri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66066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/>
              <a:t>JSR-310 vs. Joda-Time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95300" y="1600200"/>
            <a:ext cx="891540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JSR-310 was inspired by Joda-Time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Same Spec-lead (Stephen Colebourne)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Distinction Machine ↔ Human timeline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Calendar systems no longer “transparent”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No defaults for null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fr-FR" altLang="fr-FR" sz="3200">
                <a:latin typeface="Calibri" charset="0"/>
              </a:rPr>
              <a:t>Revised implementation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56502" y="6423025"/>
            <a:ext cx="9672108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nl-BE" altLang="fr-FR">
                <a:solidFill>
                  <a:srgbClr val="808080"/>
                </a:solidFill>
              </a:rPr>
              <a:t>http://blog.joda.org/2009/11/why-jsr-310-isn-joda-time_4941.html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75139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/>
              <a:t>Time API - Examples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95300" y="1600200"/>
            <a:ext cx="891540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457200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Clock</a:t>
            </a:r>
            <a:r>
              <a:rPr lang="fr-FR" altLang="fr-FR" sz="3200" dirty="0" smtClean="0">
                <a:latin typeface="Calibri" charset="0"/>
              </a:rPr>
              <a:t>: </a:t>
            </a:r>
            <a:r>
              <a:rPr lang="fr-FR" altLang="fr-FR" sz="3200" dirty="0" err="1" smtClean="0">
                <a:latin typeface="Calibri" charset="0"/>
              </a:rPr>
              <a:t>useful</a:t>
            </a:r>
            <a:r>
              <a:rPr lang="fr-FR" altLang="fr-FR" sz="3200" dirty="0" smtClean="0">
                <a:latin typeface="Calibri" charset="0"/>
              </a:rPr>
              <a:t> for </a:t>
            </a:r>
            <a:r>
              <a:rPr lang="fr-FR" altLang="fr-FR" sz="3200" dirty="0" err="1" smtClean="0">
                <a:latin typeface="Calibri" charset="0"/>
              </a:rPr>
              <a:t>testing</a:t>
            </a:r>
            <a:endParaRPr lang="fr-FR" altLang="fr-FR" sz="3200" dirty="0" smtClean="0">
              <a:latin typeface="Calibri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endParaRPr lang="fr-FR" altLang="fr-FR" sz="3200" dirty="0">
              <a:latin typeface="Calibri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endParaRPr lang="fr-FR" altLang="fr-FR" sz="3200" dirty="0" smtClean="0">
              <a:latin typeface="Calibri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3200" dirty="0" smtClean="0">
                <a:latin typeface="Calibri" charset="0"/>
              </a:rPr>
              <a:t>Local Date and Time </a:t>
            </a:r>
            <a:br>
              <a:rPr lang="fr-FR" altLang="fr-FR" sz="3200" dirty="0" smtClean="0">
                <a:latin typeface="Calibri" charset="0"/>
              </a:rPr>
            </a:br>
            <a:r>
              <a:rPr lang="fr-FR" altLang="fr-FR" sz="3200" dirty="0" smtClean="0">
                <a:latin typeface="Calibri" charset="0"/>
              </a:rPr>
              <a:t>not </a:t>
            </a:r>
            <a:r>
              <a:rPr lang="fr-FR" altLang="fr-FR" sz="3200" dirty="0" err="1" smtClean="0">
                <a:latin typeface="Calibri" charset="0"/>
              </a:rPr>
              <a:t>bothering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with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timezones</a:t>
            </a:r>
            <a:endParaRPr lang="fr-FR" altLang="fr-FR" sz="3200" dirty="0">
              <a:latin typeface="Calibri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50489" y="2276873"/>
            <a:ext cx="9205023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Clock.systemDefaultZone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testingClock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Clock.fixed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b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ZoneId.systemDefault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0489" y="5110152"/>
            <a:ext cx="9205023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today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january7 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(2015,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Month.JANUARY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7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spc="-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fr-BE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deadline = </a:t>
            </a:r>
            <a:r>
              <a:rPr lang="fr-BE" sz="2000" b="1" spc="-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fr-BE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().plus(</a:t>
            </a:r>
            <a:r>
              <a:rPr lang="fr-BE" sz="2000" b="1" spc="-5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Period.ofDays</a:t>
            </a:r>
            <a:r>
              <a:rPr lang="fr-BE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(15));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19540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 dirty="0"/>
              <a:t>Time API - </a:t>
            </a:r>
            <a:r>
              <a:rPr lang="fr-FR" altLang="fr-FR" sz="4400" dirty="0" err="1"/>
              <a:t>Examples</a:t>
            </a:r>
            <a:endParaRPr lang="fr-FR" altLang="fr-FR" sz="4400" dirty="0"/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95300" y="1268760"/>
            <a:ext cx="891540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457200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Creation</a:t>
            </a:r>
            <a:r>
              <a:rPr lang="fr-FR" altLang="fr-FR" sz="3200" dirty="0" smtClean="0">
                <a:latin typeface="Calibri" charset="0"/>
              </a:rPr>
              <a:t>: </a:t>
            </a:r>
            <a:r>
              <a:rPr lang="fr-FR" altLang="fr-FR" sz="3200" dirty="0" err="1" smtClean="0">
                <a:latin typeface="Calibri" charset="0"/>
              </a:rPr>
              <a:t>now</a:t>
            </a:r>
            <a:r>
              <a:rPr lang="fr-FR" altLang="fr-FR" sz="3200" dirty="0" smtClean="0">
                <a:latin typeface="Calibri" charset="0"/>
              </a:rPr>
              <a:t> / of</a:t>
            </a:r>
          </a:p>
          <a:p>
            <a:pPr marL="457200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Adding</a:t>
            </a:r>
            <a:r>
              <a:rPr lang="fr-FR" altLang="fr-FR" sz="3200" dirty="0" smtClean="0">
                <a:latin typeface="Calibri" charset="0"/>
              </a:rPr>
              <a:t> information: at</a:t>
            </a:r>
          </a:p>
          <a:p>
            <a:pPr marL="457200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3200" dirty="0" err="1" smtClean="0">
                <a:latin typeface="Calibri" charset="0"/>
              </a:rPr>
              <a:t>Changing</a:t>
            </a:r>
            <a:r>
              <a:rPr lang="fr-FR" altLang="fr-FR" sz="3200" dirty="0" smtClean="0">
                <a:latin typeface="Calibri" charset="0"/>
              </a:rPr>
              <a:t> information: </a:t>
            </a:r>
            <a:r>
              <a:rPr lang="fr-FR" altLang="fr-FR" sz="3200" dirty="0" err="1" smtClean="0">
                <a:latin typeface="Calibri" charset="0"/>
              </a:rPr>
              <a:t>with</a:t>
            </a:r>
            <a:endParaRPr lang="fr-FR" altLang="fr-FR" sz="3200" dirty="0" smtClean="0">
              <a:latin typeface="Calibri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50489" y="3717032"/>
            <a:ext cx="9205023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 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time 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(11, 30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date.atStartOfDay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 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date.atTime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(time) ;</a:t>
            </a: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time.atDate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(date) 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food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dateTime.withHour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(12);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99049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/>
              <a:t>Time API - Examples</a:t>
            </a: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95300" y="1600200"/>
            <a:ext cx="891540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457200" indent="-457200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 typeface="Arial" panose="020B0604020202020204" pitchFamily="34" charset="0"/>
              <a:buChar char="•"/>
            </a:pPr>
            <a:r>
              <a:rPr lang="fr-FR" altLang="fr-FR" sz="3200" dirty="0" smtClean="0">
                <a:latin typeface="Calibri" charset="0"/>
              </a:rPr>
              <a:t>« Partial » notions of dates:</a:t>
            </a:r>
            <a:br>
              <a:rPr lang="fr-FR" altLang="fr-FR" sz="3200" dirty="0" smtClean="0">
                <a:latin typeface="Calibri" charset="0"/>
              </a:rPr>
            </a:br>
            <a:r>
              <a:rPr lang="fr-FR" altLang="fr-FR" sz="3200" dirty="0" err="1" smtClean="0">
                <a:latin typeface="Calibri" charset="0"/>
              </a:rPr>
              <a:t>get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rid</a:t>
            </a:r>
            <a:r>
              <a:rPr lang="fr-FR" altLang="fr-FR" sz="3200" dirty="0" smtClean="0">
                <a:latin typeface="Calibri" charset="0"/>
              </a:rPr>
              <a:t> of </a:t>
            </a:r>
            <a:r>
              <a:rPr lang="fr-FR" altLang="fr-FR" sz="3200" dirty="0" err="1" smtClean="0">
                <a:latin typeface="Calibri" charset="0"/>
              </a:rPr>
              <a:t>unnecessary</a:t>
            </a:r>
            <a:r>
              <a:rPr lang="fr-FR" altLang="fr-FR" sz="3200" dirty="0" smtClean="0">
                <a:latin typeface="Calibri" charset="0"/>
              </a:rPr>
              <a:t> information</a:t>
            </a:r>
            <a:endParaRPr lang="fr-FR" altLang="fr-FR" sz="3200" dirty="0">
              <a:latin typeface="Calibri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72480" y="2714144"/>
            <a:ext cx="9205023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MonthDay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christmas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MonthDay.of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Month.DECEMBER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25) 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spc="-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YearMonth</a:t>
            </a:r>
            <a:r>
              <a:rPr lang="fr-BE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februari2015 = </a:t>
            </a:r>
            <a:r>
              <a:rPr lang="fr-BE" sz="2000" b="1" spc="-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YearMonth.of</a:t>
            </a:r>
            <a:r>
              <a:rPr lang="fr-BE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(2015, </a:t>
            </a:r>
            <a:r>
              <a:rPr lang="fr-BE" sz="2000" b="1" spc="-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Month.FEBRUARI</a:t>
            </a:r>
            <a:r>
              <a:rPr lang="fr-BE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lastDay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februari2015.atEndOfMonth() ;</a:t>
            </a:r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28524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/>
              <a:t>Base-64 API</a:t>
            </a: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95300" y="1600200"/>
            <a:ext cx="891540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5900" indent="-21590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fr-FR" altLang="fr-FR" sz="3200" dirty="0">
                <a:latin typeface="Calibri" charset="0"/>
              </a:rPr>
              <a:t>java.util.Base64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</a:pP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FontTx/>
              <a:buNone/>
            </a:pPr>
            <a:endParaRPr lang="fr-FR" altLang="fr-FR" sz="3200" dirty="0">
              <a:latin typeface="Calibri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40532" y="2714144"/>
            <a:ext cx="8424936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Encoder 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encoder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Base64.getEncoder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encoder.encode</a:t>
            </a:r>
            <a:r>
              <a:rPr lang="fr-BE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("ABC".</a:t>
            </a:r>
            <a:r>
              <a:rPr lang="fr-BE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getBytes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encoder.wrap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40532" y="4797152"/>
            <a:ext cx="8424936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decoder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Base64.getDecoder();</a:t>
            </a:r>
          </a:p>
          <a:p>
            <a:endParaRPr lang="fr-BE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decoder.decode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(bytes);</a:t>
            </a:r>
            <a:b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decoder.wrap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fr-BE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BE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26059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 dirty="0" err="1" smtClean="0"/>
              <a:t>Repeatable</a:t>
            </a:r>
            <a:r>
              <a:rPr lang="fr-FR" altLang="fr-FR" sz="4400" dirty="0" smtClean="0"/>
              <a:t> </a:t>
            </a:r>
            <a:r>
              <a:rPr lang="fr-FR" altLang="fr-FR" sz="4400" dirty="0"/>
              <a:t>Annotations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72480" y="3933056"/>
            <a:ext cx="9633520" cy="301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5900" indent="-21590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fr-FR" altLang="fr-FR" sz="3200" dirty="0">
                <a:latin typeface="Calibri" charset="0"/>
              </a:rPr>
              <a:t>No more explicit “container” </a:t>
            </a:r>
            <a:r>
              <a:rPr lang="fr-FR" altLang="fr-FR" sz="3200" dirty="0" smtClean="0">
                <a:latin typeface="Calibri" charset="0"/>
              </a:rPr>
              <a:t>annotations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fr-FR" altLang="fr-FR" sz="3200" spc="-50" dirty="0" smtClean="0">
                <a:latin typeface="Calibri" charset="0"/>
              </a:rPr>
              <a:t>Compiler </a:t>
            </a:r>
            <a:r>
              <a:rPr lang="fr-FR" altLang="fr-FR" sz="3200" spc="-50" dirty="0" err="1" smtClean="0">
                <a:latin typeface="Calibri" charset="0"/>
              </a:rPr>
              <a:t>takes</a:t>
            </a:r>
            <a:r>
              <a:rPr lang="fr-FR" altLang="fr-FR" sz="3200" spc="-50" dirty="0" smtClean="0">
                <a:latin typeface="Calibri" charset="0"/>
              </a:rPr>
              <a:t> care of </a:t>
            </a:r>
            <a:r>
              <a:rPr lang="fr-FR" altLang="fr-FR" sz="3200" spc="-50" dirty="0" err="1" smtClean="0">
                <a:latin typeface="Calibri" charset="0"/>
              </a:rPr>
              <a:t>implicit</a:t>
            </a:r>
            <a:r>
              <a:rPr lang="fr-FR" altLang="fr-FR" sz="3200" spc="-50" dirty="0" smtClean="0">
                <a:latin typeface="Calibri" charset="0"/>
              </a:rPr>
              <a:t> container annotations</a:t>
            </a:r>
            <a:endParaRPr lang="fr-FR" altLang="fr-FR" sz="3200" spc="-5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fr-FR" altLang="fr-FR" sz="3200" dirty="0" err="1" smtClean="0">
                <a:latin typeface="Calibri" charset="0"/>
              </a:rPr>
              <a:t>See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>
                <a:latin typeface="Calibri" charset="0"/>
              </a:rPr>
              <a:t>java.</a:t>
            </a:r>
            <a:r>
              <a:rPr lang="fr-FR" altLang="fr-FR" sz="3200" dirty="0" err="1">
                <a:latin typeface="Calibri" charset="0"/>
              </a:rPr>
              <a:t>lang</a:t>
            </a:r>
            <a:r>
              <a:rPr lang="fr-FR" altLang="fr-FR" sz="3200" dirty="0">
                <a:latin typeface="Calibri" charset="0"/>
              </a:rPr>
              <a:t>.@</a:t>
            </a:r>
            <a:r>
              <a:rPr lang="fr-FR" altLang="fr-FR" sz="3200" dirty="0" err="1">
                <a:latin typeface="Calibri" charset="0"/>
              </a:rPr>
              <a:t>Repeatable</a:t>
            </a: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fr-FR" altLang="fr-FR" sz="3200" spc="-100" dirty="0" err="1" smtClean="0">
                <a:latin typeface="Calibri" charset="0"/>
              </a:rPr>
              <a:t>Expected</a:t>
            </a:r>
            <a:r>
              <a:rPr lang="fr-FR" altLang="fr-FR" sz="3200" spc="-100" dirty="0" smtClean="0">
                <a:latin typeface="Calibri" charset="0"/>
              </a:rPr>
              <a:t> </a:t>
            </a:r>
            <a:r>
              <a:rPr lang="fr-FR" altLang="fr-FR" sz="3200" spc="-100" dirty="0">
                <a:latin typeface="Calibri" charset="0"/>
              </a:rPr>
              <a:t>usage in </a:t>
            </a:r>
            <a:r>
              <a:rPr lang="fr-FR" altLang="fr-FR" sz="3200" spc="-100" dirty="0" err="1">
                <a:latin typeface="Calibri" charset="0"/>
              </a:rPr>
              <a:t>frameworks</a:t>
            </a:r>
            <a:r>
              <a:rPr lang="fr-FR" altLang="fr-FR" sz="3200" spc="-100" dirty="0">
                <a:latin typeface="Calibri" charset="0"/>
              </a:rPr>
              <a:t> or custom annotations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24136" y="1196753"/>
            <a:ext cx="8424936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@Aliases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</a:t>
            </a:r>
            <a:r>
              <a:rPr lang="en-GB" sz="2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("One"), </a:t>
            </a:r>
            <a:r>
              <a:rPr lang="en-GB" sz="2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("Two")})</a:t>
            </a:r>
            <a:b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Test { </a:t>
            </a:r>
            <a:endParaRPr lang="en-GB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19555" y="2420889"/>
            <a:ext cx="8424936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@Alias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("One")</a:t>
            </a:r>
            <a:b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@Alias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("Two")</a:t>
            </a:r>
            <a:b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 { </a:t>
            </a:r>
            <a:endParaRPr lang="en-GB" sz="20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15195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sz="4400"/>
              <a:t>Type Annotations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50489" y="1124744"/>
            <a:ext cx="9555511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5900" indent="-215900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fr-FR" altLang="fr-FR" sz="3200" dirty="0" smtClean="0">
                <a:latin typeface="Calibri" charset="0"/>
              </a:rPr>
              <a:t>Annotations on the </a:t>
            </a:r>
            <a:r>
              <a:rPr lang="fr-FR" altLang="fr-FR" sz="3200" dirty="0" err="1" smtClean="0">
                <a:latin typeface="Calibri" charset="0"/>
              </a:rPr>
              <a:t>appearance</a:t>
            </a:r>
            <a:r>
              <a:rPr lang="fr-FR" altLang="fr-FR" sz="3200" dirty="0" smtClean="0">
                <a:latin typeface="Calibri" charset="0"/>
              </a:rPr>
              <a:t> of a </a:t>
            </a:r>
            <a:r>
              <a:rPr lang="fr-FR" altLang="fr-FR" sz="3200" i="1" dirty="0" smtClean="0">
                <a:latin typeface="Calibri" charset="0"/>
              </a:rPr>
              <a:t>Type</a:t>
            </a:r>
            <a:endParaRPr lang="fr-FR" altLang="fr-FR" sz="3200" dirty="0" smtClean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fr-FR" altLang="fr-FR" sz="3200" dirty="0" err="1" smtClean="0">
                <a:latin typeface="Calibri" charset="0"/>
              </a:rPr>
              <a:t>Practically</a:t>
            </a:r>
            <a:r>
              <a:rPr lang="fr-FR" altLang="fr-FR" sz="3200" dirty="0" smtClean="0">
                <a:latin typeface="Calibri" charset="0"/>
              </a:rPr>
              <a:t> </a:t>
            </a:r>
            <a:r>
              <a:rPr lang="fr-FR" altLang="fr-FR" sz="3200" dirty="0" err="1" smtClean="0">
                <a:latin typeface="Calibri" charset="0"/>
              </a:rPr>
              <a:t>anywhere</a:t>
            </a:r>
            <a:endParaRPr lang="fr-FR" altLang="fr-FR" sz="3200" dirty="0">
              <a:latin typeface="Calibri" charset="0"/>
            </a:endParaRP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fr-FR" altLang="fr-FR" sz="3200" dirty="0" err="1">
                <a:latin typeface="Calibri" charset="0"/>
              </a:rPr>
              <a:t>Elements</a:t>
            </a:r>
            <a:r>
              <a:rPr lang="fr-FR" altLang="fr-FR" sz="3200" dirty="0">
                <a:latin typeface="Calibri" charset="0"/>
              </a:rPr>
              <a:t> : Type, Type </a:t>
            </a:r>
            <a:r>
              <a:rPr lang="fr-FR" altLang="fr-FR" sz="3200" dirty="0" err="1">
                <a:latin typeface="Calibri" charset="0"/>
              </a:rPr>
              <a:t>Parameter</a:t>
            </a:r>
            <a:r>
              <a:rPr lang="fr-FR" altLang="fr-FR" sz="3200" dirty="0">
                <a:latin typeface="Calibri" charset="0"/>
              </a:rPr>
              <a:t>, Type Use</a:t>
            </a:r>
          </a:p>
          <a:p>
            <a:pPr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Wingdings" charset="2"/>
              <a:buChar char=""/>
            </a:pPr>
            <a:r>
              <a:rPr lang="fr-FR" altLang="fr-FR" sz="3200" spc="-100" dirty="0" err="1">
                <a:latin typeface="Calibri" charset="0"/>
              </a:rPr>
              <a:t>Expected</a:t>
            </a:r>
            <a:r>
              <a:rPr lang="fr-FR" altLang="fr-FR" sz="3200" spc="-100" dirty="0">
                <a:latin typeface="Calibri" charset="0"/>
              </a:rPr>
              <a:t> usage in </a:t>
            </a:r>
            <a:r>
              <a:rPr lang="fr-FR" altLang="fr-FR" sz="3200" spc="-100" dirty="0" err="1">
                <a:latin typeface="Calibri" charset="0"/>
              </a:rPr>
              <a:t>frameworks</a:t>
            </a:r>
            <a:r>
              <a:rPr lang="fr-FR" altLang="fr-FR" sz="3200" spc="-100" dirty="0">
                <a:latin typeface="Calibri" charset="0"/>
              </a:rPr>
              <a:t> or custom </a:t>
            </a:r>
            <a:r>
              <a:rPr lang="fr-FR" altLang="fr-FR" sz="3200" dirty="0" smtClean="0">
                <a:latin typeface="Calibri" charset="0"/>
              </a:rPr>
              <a:t>annotations</a:t>
            </a:r>
            <a:endParaRPr lang="fr-FR" altLang="fr-FR" sz="3200" dirty="0">
              <a:latin typeface="Calibri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6463" y="3908425"/>
            <a:ext cx="9673075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spc="-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@Here</a:t>
            </a: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Test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b="1" spc="-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000" b="1" spc="-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T&gt; extends </a:t>
            </a:r>
            <a:r>
              <a:rPr lang="en-GB" sz="2000" b="1" spc="-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@Here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2000" b="1" spc="-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@Here 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sz="2000" b="1" spc="-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getValues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spc="-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@Here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b="1" spc="-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@Here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String&gt; List)  </a:t>
            </a:r>
            <a:b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 </a:t>
            </a:r>
            <a:r>
              <a:rPr lang="en-GB" sz="2000" b="1" spc="-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@Here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spc="-5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IllegalArgumentException</a:t>
            </a: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new </a:t>
            </a:r>
            <a:r>
              <a:rPr lang="en-GB" sz="2000" b="1" spc="-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@Here</a:t>
            </a: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String("Hello");</a:t>
            </a:r>
            <a:b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2000" b="1" spc="-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spc="-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spc="-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56174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Sequential</a:t>
            </a:r>
            <a:r>
              <a:rPr lang="fr-BE" dirty="0"/>
              <a:t> vs. </a:t>
            </a:r>
            <a:r>
              <a:rPr lang="fr-BE" dirty="0" err="1"/>
              <a:t>Parallel</a:t>
            </a:r>
            <a:r>
              <a:rPr lang="fr-BE" dirty="0"/>
              <a:t> </a:t>
            </a:r>
            <a:r>
              <a:rPr lang="fr-BE" dirty="0" err="1"/>
              <a:t>Execution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23563" y="1549947"/>
            <a:ext cx="5928659" cy="3284189"/>
          </a:xfrm>
        </p:spPr>
        <p:txBody>
          <a:bodyPr>
            <a:normAutofit/>
          </a:bodyPr>
          <a:lstStyle/>
          <a:p>
            <a:r>
              <a:rPr lang="fr-BE" dirty="0" err="1" smtClean="0"/>
              <a:t>Sequential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smtClean="0"/>
              <a:t>Must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elements</a:t>
            </a:r>
            <a:r>
              <a:rPr lang="fr-BE" dirty="0" smtClean="0"/>
              <a:t> in the </a:t>
            </a:r>
            <a:r>
              <a:rPr lang="fr-BE" dirty="0" err="1" smtClean="0"/>
              <a:t>specified</a:t>
            </a:r>
            <a:r>
              <a:rPr lang="fr-BE" dirty="0" smtClean="0"/>
              <a:t> </a:t>
            </a:r>
            <a:r>
              <a:rPr lang="fr-BE" dirty="0" err="1" smtClean="0"/>
              <a:t>order</a:t>
            </a:r>
            <a:endParaRPr lang="fr-BE" dirty="0" smtClean="0"/>
          </a:p>
          <a:p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err="1" smtClean="0"/>
              <a:t>Requires</a:t>
            </a:r>
            <a:r>
              <a:rPr lang="fr-BE" dirty="0" smtClean="0"/>
              <a:t> code to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modelled</a:t>
            </a:r>
            <a:r>
              <a:rPr lang="fr-BE" dirty="0" smtClean="0"/>
              <a:t> as data</a:t>
            </a:r>
            <a:endParaRPr lang="fr-BE" dirty="0"/>
          </a:p>
        </p:txBody>
      </p:sp>
      <p:grpSp>
        <p:nvGrpSpPr>
          <p:cNvPr id="12" name="Groupe 11"/>
          <p:cNvGrpSpPr/>
          <p:nvPr/>
        </p:nvGrpSpPr>
        <p:grpSpPr>
          <a:xfrm>
            <a:off x="313126" y="1555366"/>
            <a:ext cx="2496277" cy="2016224"/>
            <a:chOff x="251520" y="3501008"/>
            <a:chExt cx="2304256" cy="2016224"/>
          </a:xfrm>
        </p:grpSpPr>
        <p:sp>
          <p:nvSpPr>
            <p:cNvPr id="6" name="Rectangle 5"/>
            <p:cNvSpPr/>
            <p:nvPr/>
          </p:nvSpPr>
          <p:spPr>
            <a:xfrm>
              <a:off x="251520" y="3501008"/>
              <a:ext cx="2304256" cy="20162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3568" y="436510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426532" y="3896469"/>
              <a:ext cx="777429" cy="1026051"/>
            </a:xfrm>
            <a:custGeom>
              <a:avLst/>
              <a:gdLst>
                <a:gd name="connsiteX0" fmla="*/ 268915 w 573715"/>
                <a:gd name="connsiteY0" fmla="*/ 1116847 h 1116847"/>
                <a:gd name="connsiteX1" fmla="*/ 9835 w 573715"/>
                <a:gd name="connsiteY1" fmla="*/ 19567 h 1116847"/>
                <a:gd name="connsiteX2" fmla="*/ 573715 w 573715"/>
                <a:gd name="connsiteY2" fmla="*/ 385327 h 1116847"/>
                <a:gd name="connsiteX3" fmla="*/ 573715 w 573715"/>
                <a:gd name="connsiteY3" fmla="*/ 385327 h 1116847"/>
                <a:gd name="connsiteX0" fmla="*/ 779969 w 1084769"/>
                <a:gd name="connsiteY0" fmla="*/ 731520 h 731520"/>
                <a:gd name="connsiteX1" fmla="*/ 2729 w 1084769"/>
                <a:gd name="connsiteY1" fmla="*/ 487680 h 731520"/>
                <a:gd name="connsiteX2" fmla="*/ 1084769 w 1084769"/>
                <a:gd name="connsiteY2" fmla="*/ 0 h 731520"/>
                <a:gd name="connsiteX3" fmla="*/ 1084769 w 1084769"/>
                <a:gd name="connsiteY3" fmla="*/ 0 h 731520"/>
                <a:gd name="connsiteX0" fmla="*/ 779969 w 1084769"/>
                <a:gd name="connsiteY0" fmla="*/ 838200 h 838200"/>
                <a:gd name="connsiteX1" fmla="*/ 2729 w 1084769"/>
                <a:gd name="connsiteY1" fmla="*/ 487680 h 838200"/>
                <a:gd name="connsiteX2" fmla="*/ 1084769 w 1084769"/>
                <a:gd name="connsiteY2" fmla="*/ 0 h 838200"/>
                <a:gd name="connsiteX3" fmla="*/ 1084769 w 1084769"/>
                <a:gd name="connsiteY3" fmla="*/ 0 h 838200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3" fmla="*/ 1084417 w 1084417"/>
                <a:gd name="connsiteY3" fmla="*/ 0 h 1015287"/>
                <a:gd name="connsiteX0" fmla="*/ 779617 w 1153607"/>
                <a:gd name="connsiteY0" fmla="*/ 1097280 h 1274367"/>
                <a:gd name="connsiteX1" fmla="*/ 2377 w 1153607"/>
                <a:gd name="connsiteY1" fmla="*/ 746760 h 1274367"/>
                <a:gd name="connsiteX2" fmla="*/ 1084417 w 1153607"/>
                <a:gd name="connsiteY2" fmla="*/ 259080 h 1274367"/>
                <a:gd name="connsiteX3" fmla="*/ 1038697 w 1153607"/>
                <a:gd name="connsiteY3" fmla="*/ 0 h 1274367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0" fmla="*/ 777460 w 777460"/>
                <a:gd name="connsiteY0" fmla="*/ 762000 h 937266"/>
                <a:gd name="connsiteX1" fmla="*/ 220 w 777460"/>
                <a:gd name="connsiteY1" fmla="*/ 411480 h 937266"/>
                <a:gd name="connsiteX2" fmla="*/ 701260 w 777460"/>
                <a:gd name="connsiteY2" fmla="*/ 0 h 937266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1026051 h 1201404"/>
                <a:gd name="connsiteX1" fmla="*/ 189 w 777429"/>
                <a:gd name="connsiteY1" fmla="*/ 675531 h 1201404"/>
                <a:gd name="connsiteX2" fmla="*/ 701229 w 777429"/>
                <a:gd name="connsiteY2" fmla="*/ 264051 h 1201404"/>
                <a:gd name="connsiteX0" fmla="*/ 777429 w 777429"/>
                <a:gd name="connsiteY0" fmla="*/ 1026051 h 1026051"/>
                <a:gd name="connsiteX1" fmla="*/ 189 w 777429"/>
                <a:gd name="connsiteY1" fmla="*/ 675531 h 1026051"/>
                <a:gd name="connsiteX2" fmla="*/ 701229 w 777429"/>
                <a:gd name="connsiteY2" fmla="*/ 264051 h 102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429" h="1026051">
                  <a:moveTo>
                    <a:pt x="777429" y="1026051"/>
                  </a:moveTo>
                  <a:cubicBezTo>
                    <a:pt x="729169" y="1528971"/>
                    <a:pt x="12889" y="1412131"/>
                    <a:pt x="189" y="675531"/>
                  </a:cubicBezTo>
                  <a:cubicBezTo>
                    <a:pt x="-12511" y="-61069"/>
                    <a:pt x="619949" y="-190609"/>
                    <a:pt x="701229" y="26405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4750192" y="1267334"/>
            <a:ext cx="4912278" cy="2160240"/>
            <a:chOff x="3780454" y="1555366"/>
            <a:chExt cx="4534410" cy="2160240"/>
          </a:xfrm>
        </p:grpSpPr>
        <p:grpSp>
          <p:nvGrpSpPr>
            <p:cNvPr id="14" name="Groupe 13"/>
            <p:cNvGrpSpPr/>
            <p:nvPr/>
          </p:nvGrpSpPr>
          <p:grpSpPr>
            <a:xfrm>
              <a:off x="3780454" y="2275446"/>
              <a:ext cx="1896616" cy="576064"/>
              <a:chOff x="443136" y="3501008"/>
              <a:chExt cx="1896616" cy="57606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70366" y="342757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5073950" y="1555366"/>
              <a:ext cx="1896616" cy="576064"/>
              <a:chOff x="443136" y="3501008"/>
              <a:chExt cx="1896616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6418248" y="2249023"/>
              <a:ext cx="1896616" cy="576064"/>
              <a:chOff x="443136" y="3501008"/>
              <a:chExt cx="1896616" cy="57606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21" name="Forme libre 20"/>
            <p:cNvSpPr/>
            <p:nvPr/>
          </p:nvSpPr>
          <p:spPr>
            <a:xfrm>
              <a:off x="4414427" y="3012852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 flipH="1">
              <a:off x="6022509" y="3017930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4" name="Connecteur droit 23"/>
            <p:cNvCxnSpPr>
              <a:stCxn id="22" idx="0"/>
            </p:cNvCxnSpPr>
            <p:nvPr/>
          </p:nvCxnSpPr>
          <p:spPr>
            <a:xfrm flipH="1" flipV="1">
              <a:off x="6022258" y="2311048"/>
              <a:ext cx="251" cy="106948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>
            <a:off x="4562957" y="1411350"/>
            <a:ext cx="0" cy="525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1" y="5469032"/>
            <a:ext cx="10111100" cy="1200329"/>
            <a:chOff x="0" y="4450079"/>
            <a:chExt cx="9333323" cy="1200329"/>
          </a:xfrm>
        </p:grpSpPr>
        <p:grpSp>
          <p:nvGrpSpPr>
            <p:cNvPr id="13" name="Groupe 12"/>
            <p:cNvGrpSpPr/>
            <p:nvPr/>
          </p:nvGrpSpPr>
          <p:grpSpPr>
            <a:xfrm>
              <a:off x="0" y="4450079"/>
              <a:ext cx="4315301" cy="1200329"/>
              <a:chOff x="0" y="3849915"/>
              <a:chExt cx="4315301" cy="1200329"/>
            </a:xfrm>
          </p:grpSpPr>
          <p:sp>
            <p:nvSpPr>
              <p:cNvPr id="8" name="ZoneTexte 7"/>
              <p:cNvSpPr txBox="1"/>
              <p:nvPr/>
            </p:nvSpPr>
            <p:spPr>
              <a:xfrm>
                <a:off x="0" y="3849915"/>
                <a:ext cx="43153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 (Shape s : </a:t>
                </a:r>
                <a:r>
                  <a:rPr lang="fr-BE" sz="2400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shapes</a:t>
                </a:r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 {</a:t>
                </a:r>
              </a:p>
              <a:p>
                <a:endParaRPr lang="fr-BE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fr-BE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01466" y="430606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4211960" y="4755013"/>
              <a:ext cx="5121363" cy="590459"/>
              <a:chOff x="4131156" y="3715605"/>
              <a:chExt cx="5121363" cy="590459"/>
            </a:xfrm>
          </p:grpSpPr>
          <p:sp>
            <p:nvSpPr>
              <p:cNvPr id="36" name="Espace réservé du contenu 2"/>
              <p:cNvSpPr txBox="1">
                <a:spLocks/>
              </p:cNvSpPr>
              <p:nvPr/>
            </p:nvSpPr>
            <p:spPr>
              <a:xfrm>
                <a:off x="4131156" y="3715605"/>
                <a:ext cx="5121363" cy="5904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" indent="0">
                  <a:buNone/>
                </a:pPr>
                <a:r>
                  <a:rPr lang="fr-BE" sz="2400" b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shapes.forEach</a:t>
                </a:r>
                <a:r>
                  <a:rPr lang="fr-BE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           );</a:t>
                </a:r>
                <a:endParaRPr lang="fr-BE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7150" indent="0">
                  <a:buNone/>
                </a:pPr>
                <a:endParaRPr lang="fr-BE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618200" y="3818911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</p:grpSp>
      <p:sp>
        <p:nvSpPr>
          <p:cNvPr id="25" name="ZoneTexte 24"/>
          <p:cNvSpPr txBox="1"/>
          <p:nvPr/>
        </p:nvSpPr>
        <p:spPr>
          <a:xfrm>
            <a:off x="654422" y="3716903"/>
            <a:ext cx="7808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800" dirty="0" err="1" smtClean="0"/>
              <a:t>Example</a:t>
            </a:r>
            <a:endParaRPr lang="fr-BE" sz="2800" dirty="0" smtClean="0"/>
          </a:p>
          <a:p>
            <a:pPr algn="ctr"/>
            <a:r>
              <a:rPr lang="fr-BE" sz="3600" dirty="0" err="1" smtClean="0"/>
              <a:t>External</a:t>
            </a:r>
            <a:r>
              <a:rPr lang="fr-BE" sz="3600" dirty="0" smtClean="0"/>
              <a:t> vs. </a:t>
            </a:r>
            <a:r>
              <a:rPr lang="fr-BE" sz="3600" dirty="0" err="1" smtClean="0"/>
              <a:t>Internal</a:t>
            </a:r>
            <a:endParaRPr lang="fr-BE" sz="3600" dirty="0"/>
          </a:p>
          <a:p>
            <a:pPr algn="ctr"/>
            <a:r>
              <a:rPr lang="fr-BE" sz="3600" dirty="0" err="1" smtClean="0"/>
              <a:t>Iteration</a:t>
            </a:r>
            <a:endParaRPr lang="fr-BE" sz="3600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20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References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340768"/>
            <a:ext cx="8915400" cy="4785395"/>
          </a:xfrm>
        </p:spPr>
        <p:txBody>
          <a:bodyPr>
            <a:normAutofit/>
          </a:bodyPr>
          <a:lstStyle/>
          <a:p>
            <a:r>
              <a:rPr lang="fr-BE" dirty="0" smtClean="0"/>
              <a:t>Brian </a:t>
            </a:r>
            <a:r>
              <a:rPr lang="fr-BE" dirty="0" err="1" smtClean="0"/>
              <a:t>Goetz</a:t>
            </a:r>
            <a:endParaRPr lang="fr-BE" dirty="0" smtClean="0"/>
          </a:p>
          <a:p>
            <a:pPr lvl="1"/>
            <a:r>
              <a:rPr lang="fr-BE" sz="1800" dirty="0" smtClean="0"/>
              <a:t>State of the Lambda</a:t>
            </a:r>
            <a:br>
              <a:rPr lang="fr-BE" sz="1800" dirty="0" smtClean="0"/>
            </a:br>
            <a:r>
              <a:rPr lang="fr-BE" sz="1800" dirty="0" smtClean="0">
                <a:hlinkClick r:id="rId2"/>
              </a:rPr>
              <a:t>http</a:t>
            </a:r>
            <a:r>
              <a:rPr lang="fr-BE" sz="1800" dirty="0">
                <a:hlinkClick r:id="rId2"/>
              </a:rPr>
              <a:t>://cr.openjdk.java.net/~</a:t>
            </a:r>
            <a:r>
              <a:rPr lang="fr-BE" sz="1800" dirty="0" smtClean="0">
                <a:hlinkClick r:id="rId2"/>
              </a:rPr>
              <a:t>briangoetz/lambda/lambda-state-final.html</a:t>
            </a:r>
            <a:endParaRPr lang="fr-BE" sz="1800" dirty="0" smtClean="0"/>
          </a:p>
          <a:p>
            <a:pPr lvl="1"/>
            <a:r>
              <a:rPr lang="fr-BE" sz="1800" dirty="0" smtClean="0"/>
              <a:t>State of the Lambda: </a:t>
            </a:r>
            <a:r>
              <a:rPr lang="fr-BE" sz="1800" dirty="0" err="1" smtClean="0"/>
              <a:t>Libraries</a:t>
            </a:r>
            <a:r>
              <a:rPr lang="fr-BE" sz="1800" dirty="0" smtClean="0"/>
              <a:t> Edition</a:t>
            </a:r>
            <a:br>
              <a:rPr lang="fr-BE" sz="1800" dirty="0" smtClean="0"/>
            </a:br>
            <a:r>
              <a:rPr lang="fr-BE" sz="1800" dirty="0" smtClean="0">
                <a:hlinkClick r:id="rId3"/>
              </a:rPr>
              <a:t>http</a:t>
            </a:r>
            <a:r>
              <a:rPr lang="fr-BE" sz="1800" dirty="0">
                <a:hlinkClick r:id="rId3"/>
              </a:rPr>
              <a:t>://cr.openjdk.java.net/~</a:t>
            </a:r>
            <a:r>
              <a:rPr lang="fr-BE" sz="1800" dirty="0" smtClean="0">
                <a:hlinkClick r:id="rId3"/>
              </a:rPr>
              <a:t>briangoetz/lambda/lambda-libraries-final.html</a:t>
            </a:r>
            <a:r>
              <a:rPr lang="fr-BE" sz="1800" dirty="0" smtClean="0"/>
              <a:t/>
            </a:r>
            <a:br>
              <a:rPr lang="fr-BE" sz="1800" dirty="0" smtClean="0"/>
            </a:br>
            <a:endParaRPr lang="fr-BE" sz="1800" dirty="0" smtClean="0"/>
          </a:p>
          <a:p>
            <a:r>
              <a:rPr lang="fr-BE" dirty="0" smtClean="0"/>
              <a:t>José </a:t>
            </a:r>
            <a:r>
              <a:rPr lang="fr-BE" dirty="0" err="1" smtClean="0"/>
              <a:t>Paumard</a:t>
            </a:r>
            <a:endParaRPr lang="fr-BE" dirty="0" smtClean="0"/>
          </a:p>
          <a:p>
            <a:pPr lvl="1"/>
            <a:r>
              <a:rPr lang="fr-BE" sz="1800" dirty="0">
                <a:hlinkClick r:id="rId4"/>
              </a:rPr>
              <a:t>http://</a:t>
            </a:r>
            <a:r>
              <a:rPr lang="fr-BE" sz="1800" dirty="0" smtClean="0">
                <a:hlinkClick r:id="rId4"/>
              </a:rPr>
              <a:t>www.slideshare.net/jpaumard</a:t>
            </a:r>
            <a:r>
              <a:rPr lang="fr-BE" sz="1800" dirty="0" smtClean="0"/>
              <a:t/>
            </a:r>
            <a:br>
              <a:rPr lang="fr-BE" sz="1800" dirty="0" smtClean="0"/>
            </a:br>
            <a:endParaRPr lang="fr-BE" sz="1800" dirty="0" smtClean="0"/>
          </a:p>
          <a:p>
            <a:r>
              <a:rPr lang="fr-BE" dirty="0" err="1" smtClean="0"/>
              <a:t>Angelika</a:t>
            </a:r>
            <a:r>
              <a:rPr lang="fr-BE" dirty="0" smtClean="0"/>
              <a:t> Langer</a:t>
            </a:r>
          </a:p>
          <a:p>
            <a:pPr lvl="1"/>
            <a:r>
              <a:rPr lang="fr-BE" sz="1800" dirty="0">
                <a:hlinkClick r:id="rId5"/>
              </a:rPr>
              <a:t>http://www.angelikalanger.com/Lambdas/Lambdas.html</a:t>
            </a:r>
            <a:endParaRPr lang="fr-BE" sz="1800" dirty="0" smtClean="0"/>
          </a:p>
          <a:p>
            <a:pPr lvl="1"/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52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Why</a:t>
            </a:r>
            <a:r>
              <a:rPr lang="fr-BE" dirty="0" smtClean="0"/>
              <a:t> not </a:t>
            </a:r>
            <a:r>
              <a:rPr lang="fr-BE" dirty="0" err="1" smtClean="0"/>
              <a:t>replacing</a:t>
            </a:r>
            <a:r>
              <a:rPr lang="fr-BE" dirty="0" smtClean="0"/>
              <a:t> Collections API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Major </a:t>
            </a:r>
            <a:r>
              <a:rPr lang="fr-BE" dirty="0" err="1" smtClean="0"/>
              <a:t>task</a:t>
            </a:r>
            <a:endParaRPr lang="fr-BE" dirty="0" smtClean="0"/>
          </a:p>
          <a:p>
            <a:r>
              <a:rPr lang="fr-BE" dirty="0" smtClean="0"/>
              <a:t>Adoption </a:t>
            </a:r>
            <a:r>
              <a:rPr lang="fr-BE" dirty="0" err="1" smtClean="0"/>
              <a:t>lag</a:t>
            </a:r>
            <a:r>
              <a:rPr lang="fr-BE" dirty="0" smtClean="0"/>
              <a:t> of </a:t>
            </a:r>
            <a:r>
              <a:rPr lang="fr-BE" dirty="0" err="1" smtClean="0"/>
              <a:t>many</a:t>
            </a:r>
            <a:r>
              <a:rPr lang="fr-BE" dirty="0" smtClean="0"/>
              <a:t> </a:t>
            </a:r>
            <a:r>
              <a:rPr lang="fr-BE" dirty="0" err="1" smtClean="0"/>
              <a:t>years</a:t>
            </a:r>
            <a:endParaRPr lang="fr-BE" dirty="0" smtClean="0"/>
          </a:p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40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Key drivers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925144"/>
          </a:xfrm>
        </p:spPr>
        <p:txBody>
          <a:bodyPr>
            <a:normAutofit/>
          </a:bodyPr>
          <a:lstStyle/>
          <a:p>
            <a:r>
              <a:rPr lang="fr-BE" dirty="0" err="1" smtClean="0"/>
              <a:t>Make</a:t>
            </a:r>
            <a:r>
              <a:rPr lang="fr-BE" dirty="0" smtClean="0"/>
              <a:t> </a:t>
            </a:r>
            <a:r>
              <a:rPr lang="fr-BE" dirty="0" err="1" smtClean="0"/>
              <a:t>parallelism</a:t>
            </a:r>
            <a:r>
              <a:rPr lang="fr-BE" dirty="0" smtClean="0"/>
              <a:t> more accessible to </a:t>
            </a:r>
            <a:r>
              <a:rPr lang="fr-BE" dirty="0" err="1" smtClean="0"/>
              <a:t>developers</a:t>
            </a:r>
            <a:endParaRPr lang="fr-BE" dirty="0" smtClean="0"/>
          </a:p>
          <a:p>
            <a:r>
              <a:rPr lang="fr-BE" dirty="0" err="1" smtClean="0"/>
              <a:t>Remove</a:t>
            </a:r>
            <a:r>
              <a:rPr lang="fr-BE" dirty="0" smtClean="0"/>
              <a:t> </a:t>
            </a:r>
            <a:r>
              <a:rPr lang="fr-BE" dirty="0" err="1" smtClean="0"/>
              <a:t>unnecessary</a:t>
            </a:r>
            <a:r>
              <a:rPr lang="fr-BE" dirty="0" smtClean="0"/>
              <a:t> </a:t>
            </a:r>
            <a:r>
              <a:rPr lang="fr-BE" dirty="0" err="1" smtClean="0"/>
              <a:t>impediments</a:t>
            </a:r>
            <a:r>
              <a:rPr lang="fr-BE" dirty="0" smtClean="0"/>
              <a:t> to </a:t>
            </a:r>
            <a:r>
              <a:rPr lang="fr-BE" dirty="0" err="1" smtClean="0"/>
              <a:t>migrate</a:t>
            </a:r>
            <a:r>
              <a:rPr lang="fr-BE" dirty="0" smtClean="0"/>
              <a:t> code </a:t>
            </a:r>
            <a:r>
              <a:rPr lang="fr-BE" dirty="0" err="1" smtClean="0"/>
              <a:t>form</a:t>
            </a:r>
            <a:r>
              <a:rPr lang="fr-BE" dirty="0" smtClean="0"/>
              <a:t> </a:t>
            </a:r>
            <a:r>
              <a:rPr lang="fr-BE" dirty="0" err="1" smtClean="0"/>
              <a:t>sequential</a:t>
            </a:r>
            <a:r>
              <a:rPr lang="fr-BE" dirty="0" smtClean="0"/>
              <a:t> to </a:t>
            </a:r>
            <a:r>
              <a:rPr lang="fr-BE" dirty="0" err="1" smtClean="0"/>
              <a:t>parallel</a:t>
            </a:r>
            <a:endParaRPr lang="fr-BE" dirty="0" smtClean="0"/>
          </a:p>
          <a:p>
            <a:r>
              <a:rPr lang="fr-BE" dirty="0" smtClean="0"/>
              <a:t>Encourage </a:t>
            </a:r>
            <a:r>
              <a:rPr lang="fr-BE" dirty="0" err="1" smtClean="0"/>
              <a:t>idioms</a:t>
            </a:r>
            <a:r>
              <a:rPr lang="fr-BE" dirty="0" smtClean="0"/>
              <a:t> </a:t>
            </a:r>
            <a:r>
              <a:rPr lang="fr-BE" dirty="0" err="1" smtClean="0"/>
              <a:t>that</a:t>
            </a:r>
            <a:r>
              <a:rPr lang="fr-BE" dirty="0" smtClean="0"/>
              <a:t> are </a:t>
            </a:r>
            <a:r>
              <a:rPr lang="fr-BE" i="1" dirty="0" err="1" smtClean="0"/>
              <a:t>both</a:t>
            </a:r>
            <a:r>
              <a:rPr lang="fr-BE" dirty="0" smtClean="0"/>
              <a:t> </a:t>
            </a:r>
            <a:r>
              <a:rPr lang="fr-BE" dirty="0" err="1" smtClean="0"/>
              <a:t>sequential</a:t>
            </a:r>
            <a:r>
              <a:rPr lang="fr-BE" dirty="0" smtClean="0"/>
              <a:t>- and </a:t>
            </a:r>
            <a:r>
              <a:rPr lang="fr-BE" dirty="0" err="1" smtClean="0"/>
              <a:t>parallel-friendly</a:t>
            </a:r>
            <a:r>
              <a:rPr lang="fr-BE" dirty="0" smtClean="0"/>
              <a:t>.</a:t>
            </a:r>
          </a:p>
          <a:p>
            <a:r>
              <a:rPr lang="fr-BE" dirty="0" smtClean="0"/>
              <a:t>Shift focus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i="1" dirty="0" err="1" smtClean="0"/>
              <a:t>what</a:t>
            </a:r>
            <a:r>
              <a:rPr lang="fr-BE" dirty="0" smtClean="0"/>
              <a:t> computation </a:t>
            </a:r>
            <a:r>
              <a:rPr lang="fr-BE" dirty="0" err="1" smtClean="0"/>
              <a:t>should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performed</a:t>
            </a:r>
            <a:r>
              <a:rPr lang="fr-BE" dirty="0" smtClean="0"/>
              <a:t>, </a:t>
            </a:r>
            <a:r>
              <a:rPr lang="fr-BE" dirty="0" err="1" smtClean="0"/>
              <a:t>rather</a:t>
            </a:r>
            <a:r>
              <a:rPr lang="fr-BE" dirty="0" smtClean="0"/>
              <a:t> </a:t>
            </a:r>
            <a:r>
              <a:rPr lang="fr-BE" dirty="0" err="1" smtClean="0"/>
              <a:t>than</a:t>
            </a:r>
            <a:r>
              <a:rPr lang="fr-BE" dirty="0" smtClean="0"/>
              <a:t> </a:t>
            </a:r>
            <a:r>
              <a:rPr lang="fr-BE" i="1" dirty="0" smtClean="0"/>
              <a:t>how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r>
              <a:rPr lang="fr-BE" dirty="0" smtClean="0"/>
              <a:t> </a:t>
            </a:r>
            <a:r>
              <a:rPr lang="fr-BE" dirty="0" err="1" smtClean="0"/>
              <a:t>should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performed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943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Why</a:t>
            </a:r>
            <a:r>
              <a:rPr lang="fr-BE" dirty="0" smtClean="0"/>
              <a:t> explicit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Balance </a:t>
            </a:r>
            <a:r>
              <a:rPr lang="fr-BE" dirty="0" err="1" smtClean="0"/>
              <a:t>between</a:t>
            </a:r>
            <a:r>
              <a:rPr lang="fr-BE" dirty="0" smtClean="0"/>
              <a:t> </a:t>
            </a:r>
            <a:r>
              <a:rPr lang="fr-BE" dirty="0" err="1" smtClean="0"/>
              <a:t>making</a:t>
            </a:r>
            <a:r>
              <a:rPr lang="fr-BE" dirty="0" smtClean="0"/>
              <a:t> </a:t>
            </a:r>
            <a:r>
              <a:rPr lang="fr-BE" dirty="0" err="1" smtClean="0"/>
              <a:t>parallelism</a:t>
            </a:r>
            <a:r>
              <a:rPr lang="fr-BE" dirty="0" smtClean="0"/>
              <a:t> </a:t>
            </a:r>
            <a:r>
              <a:rPr lang="fr-BE" i="1" dirty="0" err="1" smtClean="0"/>
              <a:t>easier</a:t>
            </a:r>
            <a:r>
              <a:rPr lang="fr-BE" dirty="0" smtClean="0"/>
              <a:t> but not </a:t>
            </a:r>
            <a:r>
              <a:rPr lang="fr-BE" i="1" dirty="0" smtClean="0"/>
              <a:t>invisible</a:t>
            </a:r>
            <a:endParaRPr lang="fr-BE" dirty="0" smtClean="0"/>
          </a:p>
          <a:p>
            <a:r>
              <a:rPr lang="fr-BE" dirty="0" smtClean="0"/>
              <a:t>Goal to </a:t>
            </a:r>
            <a:r>
              <a:rPr lang="fr-BE" dirty="0" err="1" smtClean="0"/>
              <a:t>make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r>
              <a:rPr lang="fr-BE" dirty="0" smtClean="0"/>
              <a:t> </a:t>
            </a:r>
            <a:r>
              <a:rPr lang="fr-BE" i="1" dirty="0" smtClean="0"/>
              <a:t>explicit</a:t>
            </a:r>
            <a:r>
              <a:rPr lang="fr-BE" dirty="0" smtClean="0"/>
              <a:t> but </a:t>
            </a:r>
            <a:r>
              <a:rPr lang="fr-BE" i="1" dirty="0" err="1" smtClean="0"/>
              <a:t>unobstrusive</a:t>
            </a:r>
            <a:endParaRPr lang="fr-BE" dirty="0" smtClean="0"/>
          </a:p>
          <a:p>
            <a:r>
              <a:rPr lang="fr-BE" dirty="0" err="1" smtClean="0"/>
              <a:t>Making</a:t>
            </a:r>
            <a:r>
              <a:rPr lang="fr-BE" dirty="0" smtClean="0"/>
              <a:t> </a:t>
            </a:r>
            <a:r>
              <a:rPr lang="fr-BE" dirty="0" err="1" smtClean="0"/>
              <a:t>parallelism</a:t>
            </a:r>
            <a:r>
              <a:rPr lang="fr-BE" dirty="0" smtClean="0"/>
              <a:t> transparent </a:t>
            </a:r>
            <a:r>
              <a:rPr lang="fr-BE" dirty="0" err="1" smtClean="0"/>
              <a:t>would</a:t>
            </a:r>
            <a:r>
              <a:rPr lang="fr-BE" dirty="0" smtClean="0"/>
              <a:t> </a:t>
            </a:r>
            <a:r>
              <a:rPr lang="fr-BE" dirty="0" err="1" smtClean="0"/>
              <a:t>introduce</a:t>
            </a:r>
            <a:r>
              <a:rPr lang="fr-BE" dirty="0" smtClean="0"/>
              <a:t> </a:t>
            </a:r>
            <a:r>
              <a:rPr lang="fr-BE" dirty="0" err="1" smtClean="0"/>
              <a:t>nondeterminism</a:t>
            </a:r>
            <a:r>
              <a:rPr lang="fr-BE" dirty="0" smtClean="0"/>
              <a:t> and the </a:t>
            </a:r>
            <a:r>
              <a:rPr lang="fr-BE" dirty="0" err="1" smtClean="0"/>
              <a:t>possibility</a:t>
            </a:r>
            <a:r>
              <a:rPr lang="fr-BE" dirty="0" smtClean="0"/>
              <a:t> of data races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users</a:t>
            </a:r>
            <a:r>
              <a:rPr lang="fr-BE" dirty="0" smtClean="0"/>
              <a:t> </a:t>
            </a:r>
            <a:r>
              <a:rPr lang="fr-BE" dirty="0" err="1" smtClean="0"/>
              <a:t>might</a:t>
            </a:r>
            <a:r>
              <a:rPr lang="fr-BE" dirty="0" smtClean="0"/>
              <a:t> not </a:t>
            </a:r>
            <a:r>
              <a:rPr lang="fr-BE" dirty="0" err="1" smtClean="0"/>
              <a:t>expect</a:t>
            </a:r>
            <a:r>
              <a:rPr lang="fr-BE" dirty="0" smtClean="0"/>
              <a:t> </a:t>
            </a:r>
            <a:r>
              <a:rPr lang="fr-BE" dirty="0" err="1" smtClean="0"/>
              <a:t>it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304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Why</a:t>
            </a:r>
            <a:r>
              <a:rPr lang="fr-BE" dirty="0" smtClean="0"/>
              <a:t> no « </a:t>
            </a:r>
            <a:r>
              <a:rPr lang="fr-BE" dirty="0" err="1" smtClean="0"/>
              <a:t>Function</a:t>
            </a:r>
            <a:r>
              <a:rPr lang="fr-BE" dirty="0" smtClean="0"/>
              <a:t> Types »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997152"/>
          </a:xfrm>
        </p:spPr>
        <p:txBody>
          <a:bodyPr/>
          <a:lstStyle/>
          <a:p>
            <a:r>
              <a:rPr lang="fr-BE" dirty="0" smtClean="0"/>
              <a:t>The </a:t>
            </a:r>
            <a:r>
              <a:rPr lang="fr-BE" dirty="0" err="1" smtClean="0"/>
              <a:t>idea</a:t>
            </a:r>
            <a:r>
              <a:rPr lang="fr-BE" dirty="0" smtClean="0"/>
              <a:t> </a:t>
            </a:r>
            <a:r>
              <a:rPr lang="fr-BE" dirty="0" err="1" smtClean="0"/>
              <a:t>was</a:t>
            </a:r>
            <a:r>
              <a:rPr lang="fr-BE" dirty="0" smtClean="0"/>
              <a:t> </a:t>
            </a:r>
            <a:r>
              <a:rPr lang="fr-BE" dirty="0" err="1" smtClean="0"/>
              <a:t>considered</a:t>
            </a:r>
            <a:r>
              <a:rPr lang="fr-BE" dirty="0" smtClean="0"/>
              <a:t> and </a:t>
            </a:r>
            <a:r>
              <a:rPr lang="fr-BE" dirty="0" err="1" smtClean="0"/>
              <a:t>rejected</a:t>
            </a:r>
            <a:r>
              <a:rPr lang="fr-BE" dirty="0" smtClean="0"/>
              <a:t> (for </a:t>
            </a:r>
            <a:r>
              <a:rPr lang="fr-BE" dirty="0" err="1" smtClean="0"/>
              <a:t>now</a:t>
            </a:r>
            <a:r>
              <a:rPr lang="fr-BE" dirty="0" smtClean="0"/>
              <a:t>)</a:t>
            </a:r>
          </a:p>
          <a:p>
            <a:pPr lvl="1"/>
            <a:r>
              <a:rPr lang="fr-BE" dirty="0" err="1" smtClean="0"/>
              <a:t>Add</a:t>
            </a:r>
            <a:r>
              <a:rPr lang="fr-BE" dirty="0" smtClean="0"/>
              <a:t> </a:t>
            </a:r>
            <a:r>
              <a:rPr lang="fr-BE" dirty="0" err="1" smtClean="0"/>
              <a:t>complexity</a:t>
            </a:r>
            <a:r>
              <a:rPr lang="fr-BE" dirty="0" smtClean="0"/>
              <a:t> to the type system</a:t>
            </a:r>
          </a:p>
          <a:p>
            <a:pPr lvl="1"/>
            <a:r>
              <a:rPr lang="fr-BE" dirty="0" err="1" smtClean="0"/>
              <a:t>Further</a:t>
            </a:r>
            <a:r>
              <a:rPr lang="fr-BE" dirty="0" smtClean="0"/>
              <a:t> mix structural &amp; nominal types</a:t>
            </a:r>
          </a:p>
          <a:p>
            <a:pPr lvl="1"/>
            <a:r>
              <a:rPr lang="fr-BE" dirty="0" smtClean="0"/>
              <a:t>Divergence of </a:t>
            </a:r>
            <a:r>
              <a:rPr lang="fr-BE" dirty="0" err="1" smtClean="0"/>
              <a:t>library</a:t>
            </a:r>
            <a:r>
              <a:rPr lang="fr-BE" dirty="0" smtClean="0"/>
              <a:t> styles</a:t>
            </a:r>
          </a:p>
          <a:p>
            <a:pPr lvl="2"/>
            <a:r>
              <a:rPr lang="fr-BE" dirty="0" smtClean="0"/>
              <a:t>Callback interfaces versus </a:t>
            </a:r>
            <a:r>
              <a:rPr lang="fr-BE" dirty="0" err="1" smtClean="0"/>
              <a:t>Function</a:t>
            </a:r>
            <a:r>
              <a:rPr lang="fr-BE" dirty="0" smtClean="0"/>
              <a:t> types</a:t>
            </a:r>
          </a:p>
          <a:p>
            <a:pPr lvl="1"/>
            <a:r>
              <a:rPr lang="fr-BE" dirty="0" err="1" smtClean="0"/>
              <a:t>Syntax</a:t>
            </a:r>
            <a:r>
              <a:rPr lang="fr-BE" dirty="0" smtClean="0"/>
              <a:t> </a:t>
            </a:r>
            <a:r>
              <a:rPr lang="fr-BE" dirty="0" err="1" smtClean="0"/>
              <a:t>could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unwieldy</a:t>
            </a:r>
            <a:endParaRPr lang="fr-BE" dirty="0" smtClean="0"/>
          </a:p>
          <a:p>
            <a:pPr lvl="1"/>
            <a:r>
              <a:rPr lang="fr-BE" dirty="0" err="1" smtClean="0"/>
              <a:t>Further</a:t>
            </a:r>
            <a:r>
              <a:rPr lang="fr-BE" dirty="0" smtClean="0"/>
              <a:t> </a:t>
            </a:r>
            <a:r>
              <a:rPr lang="fr-BE" dirty="0" err="1" smtClean="0"/>
              <a:t>exposure</a:t>
            </a:r>
            <a:r>
              <a:rPr lang="fr-BE" dirty="0" smtClean="0"/>
              <a:t> &amp; limitations by </a:t>
            </a:r>
            <a:r>
              <a:rPr lang="fr-BE" dirty="0" err="1" smtClean="0"/>
              <a:t>erasure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113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Sequential</a:t>
            </a:r>
            <a:r>
              <a:rPr lang="fr-BE" dirty="0" smtClean="0"/>
              <a:t> vs. </a:t>
            </a:r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23563" y="1549947"/>
            <a:ext cx="5928659" cy="3284189"/>
          </a:xfrm>
        </p:spPr>
        <p:txBody>
          <a:bodyPr>
            <a:normAutofit/>
          </a:bodyPr>
          <a:lstStyle/>
          <a:p>
            <a:r>
              <a:rPr lang="fr-BE" dirty="0" err="1" smtClean="0"/>
              <a:t>Sequential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smtClean="0"/>
              <a:t>Must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elements</a:t>
            </a:r>
            <a:r>
              <a:rPr lang="fr-BE" dirty="0" smtClean="0"/>
              <a:t> in the </a:t>
            </a:r>
            <a:r>
              <a:rPr lang="fr-BE" dirty="0" err="1" smtClean="0"/>
              <a:t>specified</a:t>
            </a:r>
            <a:r>
              <a:rPr lang="fr-BE" dirty="0" smtClean="0"/>
              <a:t> </a:t>
            </a:r>
            <a:r>
              <a:rPr lang="fr-BE" dirty="0" err="1" smtClean="0"/>
              <a:t>order</a:t>
            </a:r>
            <a:endParaRPr lang="fr-BE" dirty="0" smtClean="0"/>
          </a:p>
          <a:p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 err="1" smtClean="0"/>
              <a:t>Requires</a:t>
            </a:r>
            <a:r>
              <a:rPr lang="fr-BE" dirty="0" smtClean="0"/>
              <a:t> code to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modelled</a:t>
            </a:r>
            <a:r>
              <a:rPr lang="fr-BE" dirty="0" smtClean="0"/>
              <a:t> as data</a:t>
            </a:r>
            <a:endParaRPr lang="fr-BE" dirty="0"/>
          </a:p>
        </p:txBody>
      </p:sp>
      <p:grpSp>
        <p:nvGrpSpPr>
          <p:cNvPr id="12" name="Groupe 11"/>
          <p:cNvGrpSpPr/>
          <p:nvPr/>
        </p:nvGrpSpPr>
        <p:grpSpPr>
          <a:xfrm>
            <a:off x="313126" y="1555366"/>
            <a:ext cx="2496277" cy="2016224"/>
            <a:chOff x="251520" y="3501008"/>
            <a:chExt cx="2304256" cy="2016224"/>
          </a:xfrm>
        </p:grpSpPr>
        <p:sp>
          <p:nvSpPr>
            <p:cNvPr id="6" name="Rectangle 5"/>
            <p:cNvSpPr/>
            <p:nvPr/>
          </p:nvSpPr>
          <p:spPr>
            <a:xfrm>
              <a:off x="251520" y="3501008"/>
              <a:ext cx="2304256" cy="20162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3568" y="436510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426532" y="3896469"/>
              <a:ext cx="777429" cy="1026051"/>
            </a:xfrm>
            <a:custGeom>
              <a:avLst/>
              <a:gdLst>
                <a:gd name="connsiteX0" fmla="*/ 268915 w 573715"/>
                <a:gd name="connsiteY0" fmla="*/ 1116847 h 1116847"/>
                <a:gd name="connsiteX1" fmla="*/ 9835 w 573715"/>
                <a:gd name="connsiteY1" fmla="*/ 19567 h 1116847"/>
                <a:gd name="connsiteX2" fmla="*/ 573715 w 573715"/>
                <a:gd name="connsiteY2" fmla="*/ 385327 h 1116847"/>
                <a:gd name="connsiteX3" fmla="*/ 573715 w 573715"/>
                <a:gd name="connsiteY3" fmla="*/ 385327 h 1116847"/>
                <a:gd name="connsiteX0" fmla="*/ 779969 w 1084769"/>
                <a:gd name="connsiteY0" fmla="*/ 731520 h 731520"/>
                <a:gd name="connsiteX1" fmla="*/ 2729 w 1084769"/>
                <a:gd name="connsiteY1" fmla="*/ 487680 h 731520"/>
                <a:gd name="connsiteX2" fmla="*/ 1084769 w 1084769"/>
                <a:gd name="connsiteY2" fmla="*/ 0 h 731520"/>
                <a:gd name="connsiteX3" fmla="*/ 1084769 w 1084769"/>
                <a:gd name="connsiteY3" fmla="*/ 0 h 731520"/>
                <a:gd name="connsiteX0" fmla="*/ 779969 w 1084769"/>
                <a:gd name="connsiteY0" fmla="*/ 838200 h 838200"/>
                <a:gd name="connsiteX1" fmla="*/ 2729 w 1084769"/>
                <a:gd name="connsiteY1" fmla="*/ 487680 h 838200"/>
                <a:gd name="connsiteX2" fmla="*/ 1084769 w 1084769"/>
                <a:gd name="connsiteY2" fmla="*/ 0 h 838200"/>
                <a:gd name="connsiteX3" fmla="*/ 1084769 w 1084769"/>
                <a:gd name="connsiteY3" fmla="*/ 0 h 838200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3" fmla="*/ 1084417 w 1084417"/>
                <a:gd name="connsiteY3" fmla="*/ 0 h 1015287"/>
                <a:gd name="connsiteX0" fmla="*/ 779617 w 1153607"/>
                <a:gd name="connsiteY0" fmla="*/ 1097280 h 1274367"/>
                <a:gd name="connsiteX1" fmla="*/ 2377 w 1153607"/>
                <a:gd name="connsiteY1" fmla="*/ 746760 h 1274367"/>
                <a:gd name="connsiteX2" fmla="*/ 1084417 w 1153607"/>
                <a:gd name="connsiteY2" fmla="*/ 259080 h 1274367"/>
                <a:gd name="connsiteX3" fmla="*/ 1038697 w 1153607"/>
                <a:gd name="connsiteY3" fmla="*/ 0 h 1274367"/>
                <a:gd name="connsiteX0" fmla="*/ 779617 w 1084417"/>
                <a:gd name="connsiteY0" fmla="*/ 838200 h 1015287"/>
                <a:gd name="connsiteX1" fmla="*/ 2377 w 1084417"/>
                <a:gd name="connsiteY1" fmla="*/ 487680 h 1015287"/>
                <a:gd name="connsiteX2" fmla="*/ 1084417 w 1084417"/>
                <a:gd name="connsiteY2" fmla="*/ 0 h 1015287"/>
                <a:gd name="connsiteX0" fmla="*/ 777460 w 777460"/>
                <a:gd name="connsiteY0" fmla="*/ 762000 h 937266"/>
                <a:gd name="connsiteX1" fmla="*/ 220 w 777460"/>
                <a:gd name="connsiteY1" fmla="*/ 411480 h 937266"/>
                <a:gd name="connsiteX2" fmla="*/ 701260 w 777460"/>
                <a:gd name="connsiteY2" fmla="*/ 0 h 937266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908233 h 1083499"/>
                <a:gd name="connsiteX1" fmla="*/ 189 w 777429"/>
                <a:gd name="connsiteY1" fmla="*/ 557713 h 1083499"/>
                <a:gd name="connsiteX2" fmla="*/ 701229 w 777429"/>
                <a:gd name="connsiteY2" fmla="*/ 146233 h 1083499"/>
                <a:gd name="connsiteX0" fmla="*/ 777429 w 777429"/>
                <a:gd name="connsiteY0" fmla="*/ 1026051 h 1201404"/>
                <a:gd name="connsiteX1" fmla="*/ 189 w 777429"/>
                <a:gd name="connsiteY1" fmla="*/ 675531 h 1201404"/>
                <a:gd name="connsiteX2" fmla="*/ 701229 w 777429"/>
                <a:gd name="connsiteY2" fmla="*/ 264051 h 1201404"/>
                <a:gd name="connsiteX0" fmla="*/ 777429 w 777429"/>
                <a:gd name="connsiteY0" fmla="*/ 1026051 h 1026051"/>
                <a:gd name="connsiteX1" fmla="*/ 189 w 777429"/>
                <a:gd name="connsiteY1" fmla="*/ 675531 h 1026051"/>
                <a:gd name="connsiteX2" fmla="*/ 701229 w 777429"/>
                <a:gd name="connsiteY2" fmla="*/ 264051 h 102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429" h="1026051">
                  <a:moveTo>
                    <a:pt x="777429" y="1026051"/>
                  </a:moveTo>
                  <a:cubicBezTo>
                    <a:pt x="729169" y="1528971"/>
                    <a:pt x="12889" y="1412131"/>
                    <a:pt x="189" y="675531"/>
                  </a:cubicBezTo>
                  <a:cubicBezTo>
                    <a:pt x="-12511" y="-61069"/>
                    <a:pt x="619949" y="-190609"/>
                    <a:pt x="701229" y="26405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4750192" y="1267334"/>
            <a:ext cx="4912278" cy="2160240"/>
            <a:chOff x="3780454" y="1555366"/>
            <a:chExt cx="4534410" cy="2160240"/>
          </a:xfrm>
        </p:grpSpPr>
        <p:grpSp>
          <p:nvGrpSpPr>
            <p:cNvPr id="14" name="Groupe 13"/>
            <p:cNvGrpSpPr/>
            <p:nvPr/>
          </p:nvGrpSpPr>
          <p:grpSpPr>
            <a:xfrm>
              <a:off x="3780454" y="2275446"/>
              <a:ext cx="1896616" cy="576064"/>
              <a:chOff x="443136" y="3501008"/>
              <a:chExt cx="1896616" cy="57606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70366" y="342757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5073950" y="1555366"/>
              <a:ext cx="1896616" cy="576064"/>
              <a:chOff x="443136" y="3501008"/>
              <a:chExt cx="1896616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6418248" y="2249023"/>
              <a:ext cx="1896616" cy="576064"/>
              <a:chOff x="443136" y="3501008"/>
              <a:chExt cx="1896616" cy="57606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dirty="0" err="1" smtClean="0"/>
                  <a:t>s.setColor</a:t>
                </a:r>
                <a:r>
                  <a:rPr lang="fr-BE" dirty="0" smtClean="0"/>
                  <a:t>(RED)</a:t>
                </a:r>
                <a:endParaRPr lang="fr-BE" dirty="0"/>
              </a:p>
            </p:txBody>
          </p:sp>
        </p:grpSp>
        <p:sp>
          <p:nvSpPr>
            <p:cNvPr id="21" name="Forme libre 20"/>
            <p:cNvSpPr/>
            <p:nvPr/>
          </p:nvSpPr>
          <p:spPr>
            <a:xfrm>
              <a:off x="4414427" y="3012852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 flipH="1">
              <a:off x="6022509" y="3017930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4" name="Connecteur droit 23"/>
            <p:cNvCxnSpPr>
              <a:stCxn id="22" idx="0"/>
            </p:cNvCxnSpPr>
            <p:nvPr/>
          </p:nvCxnSpPr>
          <p:spPr>
            <a:xfrm flipH="1" flipV="1">
              <a:off x="6022258" y="2311048"/>
              <a:ext cx="251" cy="106948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orme libre 30"/>
          <p:cNvSpPr/>
          <p:nvPr/>
        </p:nvSpPr>
        <p:spPr>
          <a:xfrm>
            <a:off x="6950711" y="4450080"/>
            <a:ext cx="1530633" cy="1875062"/>
          </a:xfrm>
          <a:custGeom>
            <a:avLst/>
            <a:gdLst>
              <a:gd name="connsiteX0" fmla="*/ 0 w 808703"/>
              <a:gd name="connsiteY0" fmla="*/ 3155748 h 3155748"/>
              <a:gd name="connsiteX1" fmla="*/ 792480 w 808703"/>
              <a:gd name="connsiteY1" fmla="*/ 305868 h 3155748"/>
              <a:gd name="connsiteX2" fmla="*/ 457200 w 808703"/>
              <a:gd name="connsiteY2" fmla="*/ 214428 h 3155748"/>
              <a:gd name="connsiteX0" fmla="*/ 0 w 457200"/>
              <a:gd name="connsiteY0" fmla="*/ 2941320 h 2941320"/>
              <a:gd name="connsiteX1" fmla="*/ 457200 w 457200"/>
              <a:gd name="connsiteY1" fmla="*/ 0 h 2941320"/>
              <a:gd name="connsiteX0" fmla="*/ 0 w 860167"/>
              <a:gd name="connsiteY0" fmla="*/ 2941320 h 2941320"/>
              <a:gd name="connsiteX1" fmla="*/ 457200 w 860167"/>
              <a:gd name="connsiteY1" fmla="*/ 0 h 2941320"/>
              <a:gd name="connsiteX0" fmla="*/ 0 w 1835081"/>
              <a:gd name="connsiteY0" fmla="*/ 3078480 h 3078480"/>
              <a:gd name="connsiteX1" fmla="*/ 1569720 w 1835081"/>
              <a:gd name="connsiteY1" fmla="*/ 0 h 3078480"/>
              <a:gd name="connsiteX0" fmla="*/ 0 w 2331290"/>
              <a:gd name="connsiteY0" fmla="*/ 3078480 h 3094567"/>
              <a:gd name="connsiteX1" fmla="*/ 1569720 w 2331290"/>
              <a:gd name="connsiteY1" fmla="*/ 0 h 3094567"/>
              <a:gd name="connsiteX0" fmla="*/ 0 w 1892830"/>
              <a:gd name="connsiteY0" fmla="*/ 3032760 h 3049273"/>
              <a:gd name="connsiteX1" fmla="*/ 762000 w 1892830"/>
              <a:gd name="connsiteY1" fmla="*/ 0 h 3049273"/>
              <a:gd name="connsiteX0" fmla="*/ 0 w 1635491"/>
              <a:gd name="connsiteY0" fmla="*/ 3032760 h 3032760"/>
              <a:gd name="connsiteX1" fmla="*/ 762000 w 1635491"/>
              <a:gd name="connsiteY1" fmla="*/ 0 h 3032760"/>
              <a:gd name="connsiteX0" fmla="*/ 0 w 1535543"/>
              <a:gd name="connsiteY0" fmla="*/ 3032760 h 3032760"/>
              <a:gd name="connsiteX1" fmla="*/ 762000 w 1535543"/>
              <a:gd name="connsiteY1" fmla="*/ 0 h 3032760"/>
              <a:gd name="connsiteX0" fmla="*/ 0 w 2105454"/>
              <a:gd name="connsiteY0" fmla="*/ 3048000 h 3048000"/>
              <a:gd name="connsiteX1" fmla="*/ 1676400 w 2105454"/>
              <a:gd name="connsiteY1" fmla="*/ 0 h 3048000"/>
              <a:gd name="connsiteX0" fmla="*/ 0 w 2477958"/>
              <a:gd name="connsiteY0" fmla="*/ 3048000 h 3048000"/>
              <a:gd name="connsiteX1" fmla="*/ 1676400 w 2477958"/>
              <a:gd name="connsiteY1" fmla="*/ 0 h 3048000"/>
              <a:gd name="connsiteX0" fmla="*/ 0 w 2301862"/>
              <a:gd name="connsiteY0" fmla="*/ 3048000 h 3048000"/>
              <a:gd name="connsiteX1" fmla="*/ 1676400 w 2301862"/>
              <a:gd name="connsiteY1" fmla="*/ 0 h 3048000"/>
              <a:gd name="connsiteX0" fmla="*/ 0 w 2255843"/>
              <a:gd name="connsiteY0" fmla="*/ 3048000 h 3084422"/>
              <a:gd name="connsiteX1" fmla="*/ 1676400 w 2255843"/>
              <a:gd name="connsiteY1" fmla="*/ 0 h 3084422"/>
              <a:gd name="connsiteX0" fmla="*/ 0 w 1945959"/>
              <a:gd name="connsiteY0" fmla="*/ 1508760 h 1591662"/>
              <a:gd name="connsiteX1" fmla="*/ 1249680 w 1945959"/>
              <a:gd name="connsiteY1" fmla="*/ 0 h 1591662"/>
              <a:gd name="connsiteX0" fmla="*/ 0 w 1935510"/>
              <a:gd name="connsiteY0" fmla="*/ 1859280 h 1923810"/>
              <a:gd name="connsiteX1" fmla="*/ 1234440 w 1935510"/>
              <a:gd name="connsiteY1" fmla="*/ 0 h 1923810"/>
              <a:gd name="connsiteX0" fmla="*/ 0 w 1725716"/>
              <a:gd name="connsiteY0" fmla="*/ 1859280 h 1868781"/>
              <a:gd name="connsiteX1" fmla="*/ 1234440 w 1725716"/>
              <a:gd name="connsiteY1" fmla="*/ 0 h 1868781"/>
              <a:gd name="connsiteX0" fmla="*/ 0 w 1412892"/>
              <a:gd name="connsiteY0" fmla="*/ 1859280 h 1875062"/>
              <a:gd name="connsiteX1" fmla="*/ 1234440 w 1412892"/>
              <a:gd name="connsiteY1" fmla="*/ 0 h 187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2892" h="1875062">
                <a:moveTo>
                  <a:pt x="0" y="1859280"/>
                </a:moveTo>
                <a:cubicBezTo>
                  <a:pt x="1082040" y="1976120"/>
                  <a:pt x="1752600" y="1452880"/>
                  <a:pt x="1234440" y="0"/>
                </a:cubicBezTo>
              </a:path>
            </a:pathLst>
          </a:custGeom>
          <a:noFill/>
          <a:ln w="254000" cap="rnd">
            <a:solidFill>
              <a:schemeClr val="accent6">
                <a:lumMod val="40000"/>
                <a:lumOff val="60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Espace réservé du contenu 2"/>
          <p:cNvSpPr txBox="1">
            <a:spLocks/>
          </p:cNvSpPr>
          <p:nvPr/>
        </p:nvSpPr>
        <p:spPr>
          <a:xfrm>
            <a:off x="27726" y="3715607"/>
            <a:ext cx="4379214" cy="3140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err="1" smtClean="0"/>
              <a:t>Sequential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/>
              <a:t>For-</a:t>
            </a:r>
            <a:r>
              <a:rPr lang="fr-BE" dirty="0" err="1"/>
              <a:t>loop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inherently</a:t>
            </a:r>
            <a:r>
              <a:rPr lang="fr-BE" dirty="0"/>
              <a:t> </a:t>
            </a:r>
            <a:r>
              <a:rPr lang="fr-BE" dirty="0" err="1" smtClean="0"/>
              <a:t>sequential</a:t>
            </a:r>
            <a:endParaRPr lang="fr-BE" dirty="0" smtClean="0"/>
          </a:p>
          <a:p>
            <a:pPr lvl="1"/>
            <a:r>
              <a:rPr lang="fr-BE" dirty="0" smtClean="0"/>
              <a:t>Must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elements</a:t>
            </a:r>
            <a:r>
              <a:rPr lang="fr-BE" dirty="0" smtClean="0"/>
              <a:t> in the </a:t>
            </a:r>
            <a:r>
              <a:rPr lang="fr-BE" dirty="0" err="1" smtClean="0"/>
              <a:t>specified</a:t>
            </a:r>
            <a:r>
              <a:rPr lang="fr-BE" dirty="0" smtClean="0"/>
              <a:t> </a:t>
            </a:r>
            <a:r>
              <a:rPr lang="fr-BE" dirty="0" err="1" smtClean="0"/>
              <a:t>order</a:t>
            </a:r>
            <a:endParaRPr lang="fr-BE" dirty="0" smtClean="0"/>
          </a:p>
        </p:txBody>
      </p:sp>
      <p:sp>
        <p:nvSpPr>
          <p:cNvPr id="36" name="Espace réservé du contenu 2"/>
          <p:cNvSpPr txBox="1">
            <a:spLocks/>
          </p:cNvSpPr>
          <p:nvPr/>
        </p:nvSpPr>
        <p:spPr>
          <a:xfrm>
            <a:off x="4750193" y="3715606"/>
            <a:ext cx="5155808" cy="3140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err="1" smtClean="0"/>
              <a:t>Parallel</a:t>
            </a:r>
            <a:r>
              <a:rPr lang="fr-BE" dirty="0" smtClean="0"/>
              <a:t> </a:t>
            </a:r>
            <a:r>
              <a:rPr lang="fr-BE" dirty="0" err="1" smtClean="0"/>
              <a:t>Execution</a:t>
            </a:r>
            <a:endParaRPr lang="fr-BE" dirty="0" smtClean="0"/>
          </a:p>
          <a:p>
            <a:pPr lvl="1"/>
            <a:r>
              <a:rPr lang="fr-BE" dirty="0"/>
              <a:t>Code </a:t>
            </a:r>
            <a:r>
              <a:rPr lang="fr-BE" dirty="0" err="1" smtClean="0"/>
              <a:t>expressed</a:t>
            </a:r>
            <a:r>
              <a:rPr lang="fr-BE" dirty="0" smtClean="0"/>
              <a:t> </a:t>
            </a:r>
            <a:r>
              <a:rPr lang="fr-BE" dirty="0" err="1"/>
              <a:t>independently</a:t>
            </a:r>
            <a:r>
              <a:rPr lang="fr-BE" dirty="0"/>
              <a:t> of the thread in </a:t>
            </a: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 smtClean="0"/>
              <a:t>run</a:t>
            </a:r>
            <a:endParaRPr lang="fr-BE" dirty="0" smtClean="0"/>
          </a:p>
          <a:p>
            <a:pPr lvl="1"/>
            <a:r>
              <a:rPr lang="fr-BE" dirty="0" err="1"/>
              <a:t>Requires</a:t>
            </a:r>
            <a:r>
              <a:rPr lang="fr-BE" dirty="0"/>
              <a:t> code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modelled</a:t>
            </a:r>
            <a:r>
              <a:rPr lang="fr-BE" dirty="0"/>
              <a:t> as data</a:t>
            </a:r>
          </a:p>
          <a:p>
            <a:pPr marL="457200" lvl="1" indent="0">
              <a:buNone/>
            </a:pPr>
            <a:endParaRPr lang="fr-BE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4562957" y="1411350"/>
            <a:ext cx="0" cy="525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817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Internal</a:t>
            </a:r>
            <a:r>
              <a:rPr lang="fr-BE" dirty="0" smtClean="0"/>
              <a:t> </a:t>
            </a:r>
            <a:r>
              <a:rPr lang="fr-BE" dirty="0" err="1" smtClean="0"/>
              <a:t>Iteration</a:t>
            </a:r>
            <a:endParaRPr lang="fr-BE" dirty="0"/>
          </a:p>
        </p:txBody>
      </p:sp>
      <p:grpSp>
        <p:nvGrpSpPr>
          <p:cNvPr id="8" name="Groupe 7"/>
          <p:cNvGrpSpPr/>
          <p:nvPr/>
        </p:nvGrpSpPr>
        <p:grpSpPr>
          <a:xfrm>
            <a:off x="2178930" y="1252940"/>
            <a:ext cx="5548143" cy="590459"/>
            <a:chOff x="395536" y="1252939"/>
            <a:chExt cx="5121363" cy="590459"/>
          </a:xfrm>
        </p:grpSpPr>
        <p:sp>
          <p:nvSpPr>
            <p:cNvPr id="27" name="Espace réservé du contenu 2"/>
            <p:cNvSpPr txBox="1">
              <a:spLocks/>
            </p:cNvSpPr>
            <p:nvPr/>
          </p:nvSpPr>
          <p:spPr>
            <a:xfrm>
              <a:off x="395536" y="1252939"/>
              <a:ext cx="5121363" cy="5904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0">
                <a:buNone/>
              </a:pPr>
              <a:r>
                <a:rPr lang="fr-BE" sz="2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shapes.forEach</a:t>
              </a:r>
              <a:r>
                <a:rPr lang="fr-BE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           );</a:t>
              </a:r>
              <a:endParaRPr lang="fr-BE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57150" indent="0">
                <a:buNone/>
              </a:pPr>
              <a:endParaRPr lang="fr-BE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89747" y="1340767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 err="1" smtClean="0"/>
                <a:t>s.setColor</a:t>
              </a:r>
              <a:r>
                <a:rPr lang="fr-BE" dirty="0" smtClean="0"/>
                <a:t>(RED)</a:t>
              </a:r>
              <a:endParaRPr lang="fr-BE" dirty="0"/>
            </a:p>
          </p:txBody>
        </p:sp>
      </p:grp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95300" y="1960240"/>
            <a:ext cx="8915400" cy="5141168"/>
          </a:xfrm>
        </p:spPr>
        <p:txBody>
          <a:bodyPr>
            <a:normAutofit/>
          </a:bodyPr>
          <a:lstStyle/>
          <a:p>
            <a:r>
              <a:rPr lang="fr-BE" dirty="0" err="1" smtClean="0"/>
              <a:t>Requires</a:t>
            </a:r>
            <a:r>
              <a:rPr lang="fr-BE" dirty="0" smtClean="0"/>
              <a:t> code to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modelled</a:t>
            </a:r>
            <a:r>
              <a:rPr lang="fr-BE" dirty="0" smtClean="0"/>
              <a:t> as data</a:t>
            </a:r>
          </a:p>
          <a:p>
            <a:r>
              <a:rPr lang="fr-BE" dirty="0" smtClean="0"/>
              <a:t>The </a:t>
            </a:r>
            <a:r>
              <a:rPr lang="fr-BE" dirty="0"/>
              <a:t>client </a:t>
            </a:r>
            <a:r>
              <a:rPr lang="fr-BE" dirty="0" err="1"/>
              <a:t>delegates</a:t>
            </a:r>
            <a:r>
              <a:rPr lang="fr-BE" dirty="0"/>
              <a:t> the </a:t>
            </a:r>
            <a:r>
              <a:rPr lang="fr-BE" dirty="0" err="1"/>
              <a:t>iteration</a:t>
            </a:r>
            <a:r>
              <a:rPr lang="fr-BE" dirty="0"/>
              <a:t> to the </a:t>
            </a:r>
            <a:r>
              <a:rPr lang="fr-BE" dirty="0" err="1" smtClean="0"/>
              <a:t>library</a:t>
            </a:r>
            <a:endParaRPr lang="fr-BE" dirty="0" smtClean="0"/>
          </a:p>
          <a:p>
            <a:pPr lvl="1"/>
            <a:r>
              <a:rPr lang="fr-BE" dirty="0" err="1"/>
              <a:t>Allow</a:t>
            </a:r>
            <a:r>
              <a:rPr lang="fr-BE" dirty="0"/>
              <a:t> for performance </a:t>
            </a:r>
            <a:r>
              <a:rPr lang="fr-BE" dirty="0" err="1"/>
              <a:t>optimizations</a:t>
            </a:r>
            <a:endParaRPr lang="fr-BE" dirty="0"/>
          </a:p>
          <a:p>
            <a:pPr lvl="2"/>
            <a:r>
              <a:rPr lang="fr-BE" dirty="0" err="1"/>
              <a:t>Reordering</a:t>
            </a:r>
            <a:r>
              <a:rPr lang="fr-BE" dirty="0"/>
              <a:t> of </a:t>
            </a:r>
            <a:r>
              <a:rPr lang="fr-BE" dirty="0" smtClean="0"/>
              <a:t>data</a:t>
            </a:r>
          </a:p>
          <a:p>
            <a:pPr lvl="2"/>
            <a:r>
              <a:rPr lang="fr-BE" dirty="0" err="1" smtClean="0"/>
              <a:t>Parallelism</a:t>
            </a:r>
            <a:endParaRPr lang="fr-BE" dirty="0" smtClean="0"/>
          </a:p>
          <a:p>
            <a:pPr lvl="2"/>
            <a:r>
              <a:rPr lang="fr-BE" dirty="0" smtClean="0"/>
              <a:t>Short-</a:t>
            </a:r>
            <a:r>
              <a:rPr lang="fr-BE" dirty="0" err="1" smtClean="0"/>
              <a:t>circuiting</a:t>
            </a:r>
            <a:endParaRPr lang="fr-BE" dirty="0" smtClean="0"/>
          </a:p>
          <a:p>
            <a:pPr lvl="2"/>
            <a:r>
              <a:rPr lang="fr-BE" dirty="0" err="1" smtClean="0"/>
              <a:t>Laziness</a:t>
            </a:r>
            <a:endParaRPr lang="fr-BE" dirty="0"/>
          </a:p>
          <a:p>
            <a:r>
              <a:rPr lang="fr-BE" dirty="0"/>
              <a:t>Client code </a:t>
            </a:r>
            <a:r>
              <a:rPr lang="fr-BE" dirty="0" err="1"/>
              <a:t>can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clearer</a:t>
            </a:r>
            <a:endParaRPr lang="fr-BE" dirty="0"/>
          </a:p>
          <a:p>
            <a:pPr lvl="1"/>
            <a:r>
              <a:rPr lang="fr-BE" dirty="0"/>
              <a:t>Focus on </a:t>
            </a:r>
            <a:r>
              <a:rPr lang="fr-BE" dirty="0" err="1"/>
              <a:t>stating</a:t>
            </a:r>
            <a:r>
              <a:rPr lang="fr-BE" dirty="0"/>
              <a:t> the </a:t>
            </a:r>
            <a:r>
              <a:rPr lang="fr-BE" dirty="0" err="1"/>
              <a:t>problem</a:t>
            </a:r>
            <a:endParaRPr lang="fr-BE" dirty="0"/>
          </a:p>
          <a:p>
            <a:pPr lvl="1"/>
            <a:endParaRPr lang="fr-BE" dirty="0"/>
          </a:p>
          <a:p>
            <a:pPr lvl="1"/>
            <a:endParaRPr lang="fr-BE" dirty="0" smtClean="0"/>
          </a:p>
          <a:p>
            <a:pPr lvl="1"/>
            <a:endParaRPr lang="fr-BE" dirty="0"/>
          </a:p>
        </p:txBody>
      </p:sp>
      <p:grpSp>
        <p:nvGrpSpPr>
          <p:cNvPr id="34" name="Groupe 33"/>
          <p:cNvGrpSpPr/>
          <p:nvPr/>
        </p:nvGrpSpPr>
        <p:grpSpPr>
          <a:xfrm>
            <a:off x="6591182" y="4015627"/>
            <a:ext cx="2926597" cy="1429792"/>
            <a:chOff x="3780454" y="1555366"/>
            <a:chExt cx="4534410" cy="2160240"/>
          </a:xfrm>
        </p:grpSpPr>
        <p:grpSp>
          <p:nvGrpSpPr>
            <p:cNvPr id="14" name="Groupe 13"/>
            <p:cNvGrpSpPr/>
            <p:nvPr/>
          </p:nvGrpSpPr>
          <p:grpSpPr>
            <a:xfrm>
              <a:off x="3780454" y="2275446"/>
              <a:ext cx="1896616" cy="576064"/>
              <a:chOff x="443136" y="3501008"/>
              <a:chExt cx="1896616" cy="57606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000" dirty="0" err="1" smtClean="0"/>
                  <a:t>s.setColor</a:t>
                </a:r>
                <a:r>
                  <a:rPr lang="fr-BE" sz="1000" dirty="0" smtClean="0"/>
                  <a:t>(RED)</a:t>
                </a:r>
                <a:endParaRPr lang="fr-BE" sz="1000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70366" y="3427574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000" dirty="0" err="1" smtClean="0"/>
                <a:t>s.setColor</a:t>
              </a:r>
              <a:r>
                <a:rPr lang="fr-BE" sz="1000" dirty="0" smtClean="0"/>
                <a:t>(RED)</a:t>
              </a:r>
              <a:endParaRPr lang="fr-BE" sz="1000" dirty="0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5073950" y="1555366"/>
              <a:ext cx="1896616" cy="576064"/>
              <a:chOff x="443136" y="3501008"/>
              <a:chExt cx="1896616" cy="5760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000" dirty="0" err="1" smtClean="0"/>
                  <a:t>s.setColor</a:t>
                </a:r>
                <a:r>
                  <a:rPr lang="fr-BE" sz="1000" dirty="0" smtClean="0"/>
                  <a:t>(RED)</a:t>
                </a:r>
                <a:endParaRPr lang="fr-BE" sz="1000" dirty="0"/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6418248" y="2249023"/>
              <a:ext cx="1896616" cy="576064"/>
              <a:chOff x="443136" y="3501008"/>
              <a:chExt cx="1896616" cy="57606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43136" y="3501008"/>
                <a:ext cx="1896616" cy="5760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9552" y="3645024"/>
                <a:ext cx="16561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1000" dirty="0" err="1" smtClean="0"/>
                  <a:t>s.setColor</a:t>
                </a:r>
                <a:r>
                  <a:rPr lang="fr-BE" sz="1000" dirty="0" smtClean="0"/>
                  <a:t>(RED)</a:t>
                </a:r>
                <a:endParaRPr lang="fr-BE" sz="1000" dirty="0"/>
              </a:p>
            </p:txBody>
          </p:sp>
        </p:grpSp>
        <p:sp>
          <p:nvSpPr>
            <p:cNvPr id="21" name="Forme libre 20"/>
            <p:cNvSpPr/>
            <p:nvPr/>
          </p:nvSpPr>
          <p:spPr>
            <a:xfrm>
              <a:off x="4414427" y="3012852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Forme libre 21"/>
            <p:cNvSpPr/>
            <p:nvPr/>
          </p:nvSpPr>
          <p:spPr>
            <a:xfrm flipH="1">
              <a:off x="6022509" y="3017930"/>
              <a:ext cx="1608082" cy="362607"/>
            </a:xfrm>
            <a:custGeom>
              <a:avLst/>
              <a:gdLst>
                <a:gd name="connsiteX0" fmla="*/ 1683013 w 1683013"/>
                <a:gd name="connsiteY0" fmla="*/ 389467 h 389467"/>
                <a:gd name="connsiteX1" fmla="*/ 137993 w 1683013"/>
                <a:gd name="connsiteY1" fmla="*/ 26860 h 389467"/>
                <a:gd name="connsiteX2" fmla="*/ 74931 w 1683013"/>
                <a:gd name="connsiteY2" fmla="*/ 26860 h 389467"/>
                <a:gd name="connsiteX3" fmla="*/ 74931 w 1683013"/>
                <a:gd name="connsiteY3" fmla="*/ 26860 h 389467"/>
                <a:gd name="connsiteX0" fmla="*/ 1608082 w 1608082"/>
                <a:gd name="connsiteY0" fmla="*/ 362607 h 362607"/>
                <a:gd name="connsiteX1" fmla="*/ 315310 w 1608082"/>
                <a:gd name="connsiteY1" fmla="*/ 362607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  <a:gd name="connsiteX0" fmla="*/ 1608082 w 1608082"/>
                <a:gd name="connsiteY0" fmla="*/ 362607 h 362607"/>
                <a:gd name="connsiteX1" fmla="*/ 740979 w 1608082"/>
                <a:gd name="connsiteY1" fmla="*/ 157655 h 362607"/>
                <a:gd name="connsiteX2" fmla="*/ 0 w 1608082"/>
                <a:gd name="connsiteY2" fmla="*/ 0 h 362607"/>
                <a:gd name="connsiteX3" fmla="*/ 0 w 1608082"/>
                <a:gd name="connsiteY3" fmla="*/ 0 h 3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82" h="362607">
                  <a:moveTo>
                    <a:pt x="1608082" y="362607"/>
                  </a:moveTo>
                  <a:cubicBezTo>
                    <a:pt x="1539766" y="168166"/>
                    <a:pt x="1024759" y="155028"/>
                    <a:pt x="740979" y="157655"/>
                  </a:cubicBezTo>
                  <a:cubicBezTo>
                    <a:pt x="457199" y="160282"/>
                    <a:pt x="107730" y="168165"/>
                    <a:pt x="0" y="0"/>
                  </a:cubicBezTo>
                  <a:lnTo>
                    <a:pt x="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24" name="Connecteur droit 23"/>
            <p:cNvCxnSpPr>
              <a:stCxn id="22" idx="0"/>
            </p:cNvCxnSpPr>
            <p:nvPr/>
          </p:nvCxnSpPr>
          <p:spPr>
            <a:xfrm flipH="1" flipV="1">
              <a:off x="6022258" y="2311048"/>
              <a:ext cx="251" cy="106948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692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r>
              <a:rPr lang="fr-BE" dirty="0" smtClean="0"/>
              <a:t> Code as Data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97" y="1236051"/>
            <a:ext cx="8982203" cy="648072"/>
          </a:xfrm>
        </p:spPr>
        <p:txBody>
          <a:bodyPr>
            <a:normAutofit/>
          </a:bodyPr>
          <a:lstStyle/>
          <a:p>
            <a:r>
              <a:rPr lang="fr-BE" dirty="0" smtClean="0"/>
              <a:t>« Callback interface »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506506" y="1916833"/>
            <a:ext cx="8970997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fr-BE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fr-BE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BE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fr-BE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559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62303</TotalTime>
  <Words>2221</Words>
  <Application>Microsoft Office PowerPoint</Application>
  <PresentationFormat>Format A4 (210 x 297 mm)</PresentationFormat>
  <Paragraphs>766</Paragraphs>
  <Slides>64</Slides>
  <Notes>32</Notes>
  <HiddenSlides>4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64</vt:i4>
      </vt:variant>
    </vt:vector>
  </HeadingPairs>
  <TitlesOfParts>
    <vt:vector size="66" baseType="lpstr">
      <vt:lpstr>Thème Office</vt:lpstr>
      <vt:lpstr>Conception personnalisée</vt:lpstr>
      <vt:lpstr>Java 8 Workshop</vt:lpstr>
      <vt:lpstr>Workshop setup</vt:lpstr>
      <vt:lpstr>Workshop agenda</vt:lpstr>
      <vt:lpstr>Evolution of processor speed</vt:lpstr>
      <vt:lpstr>Go Parallel</vt:lpstr>
      <vt:lpstr>Sequential vs. Parallel Execution</vt:lpstr>
      <vt:lpstr>Sequential vs. Parallel Execution</vt:lpstr>
      <vt:lpstr>Internal Iteration</vt:lpstr>
      <vt:lpstr>Modelling Code as Data</vt:lpstr>
      <vt:lpstr>Anonymous Inner Classes</vt:lpstr>
      <vt:lpstr>Modelling Code as Data</vt:lpstr>
      <vt:lpstr>Lambda Expressions</vt:lpstr>
      <vt:lpstr>Type of a Lambda Expression</vt:lpstr>
      <vt:lpstr>Functional Interfaces</vt:lpstr>
      <vt:lpstr>Functional Interfaces</vt:lpstr>
      <vt:lpstr>Functional Interfaces</vt:lpstr>
      <vt:lpstr>Target Typing</vt:lpstr>
      <vt:lpstr>Target Typing</vt:lpstr>
      <vt:lpstr>Method References</vt:lpstr>
      <vt:lpstr>Method References</vt:lpstr>
      <vt:lpstr>Method References</vt:lpstr>
      <vt:lpstr>Exercises</vt:lpstr>
      <vt:lpstr>Go Parallel</vt:lpstr>
      <vt:lpstr>Default Methods</vt:lpstr>
      <vt:lpstr>Default Methods</vt:lpstr>
      <vt:lpstr>Default Methods</vt:lpstr>
      <vt:lpstr>Fluent API’s</vt:lpstr>
      <vt:lpstr>Exercises</vt:lpstr>
      <vt:lpstr>Putting it all together</vt:lpstr>
      <vt:lpstr>Putting it all together</vt:lpstr>
      <vt:lpstr>Go Parallel</vt:lpstr>
      <vt:lpstr>Go Parallel</vt:lpstr>
      <vt:lpstr>Introducing Streams</vt:lpstr>
      <vt:lpstr>Stream Optimizations</vt:lpstr>
      <vt:lpstr>Support filter-map-reduce pattern</vt:lpstr>
      <vt:lpstr>Stream API: Creation</vt:lpstr>
      <vt:lpstr>Stream API: Operations</vt:lpstr>
      <vt:lpstr>Stream API: Reduction</vt:lpstr>
      <vt:lpstr>Reduction Operator</vt:lpstr>
      <vt:lpstr>Reduction: Empty Streams ?</vt:lpstr>
      <vt:lpstr>Optional Values</vt:lpstr>
      <vt:lpstr>Optional Values: Usage</vt:lpstr>
      <vt:lpstr>Optional Values: Propagation</vt:lpstr>
      <vt:lpstr>Exercises</vt:lpstr>
      <vt:lpstr>Collect</vt:lpstr>
      <vt:lpstr>Collectors</vt:lpstr>
      <vt:lpstr>Collectors</vt:lpstr>
      <vt:lpstr>Exercises</vt:lpstr>
      <vt:lpstr>Go Parallel ?</vt:lpstr>
      <vt:lpstr>Time API (JSR-310)</vt:lpstr>
      <vt:lpstr>Time API – Powerful &amp; Exact API</vt:lpstr>
      <vt:lpstr>Time API – Complex Model</vt:lpstr>
      <vt:lpstr>JSR-310 vs. Joda-Time</vt:lpstr>
      <vt:lpstr>Time API - Examples</vt:lpstr>
      <vt:lpstr>Time API - Examples</vt:lpstr>
      <vt:lpstr>Time API - Examples</vt:lpstr>
      <vt:lpstr>Base-64 API</vt:lpstr>
      <vt:lpstr>Repeatable Annotations</vt:lpstr>
      <vt:lpstr>Type Annotations</vt:lpstr>
      <vt:lpstr>References</vt:lpstr>
      <vt:lpstr>Why not replacing Collections API ?</vt:lpstr>
      <vt:lpstr>Key drivers</vt:lpstr>
      <vt:lpstr>Why explicit ?</vt:lpstr>
      <vt:lpstr>Why no « Function Types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Java 8</dc:title>
  <dc:creator>Maarten Van Puymbroeck</dc:creator>
  <cp:lastModifiedBy>Maarten Van Puymbroeck</cp:lastModifiedBy>
  <cp:revision>155</cp:revision>
  <dcterms:created xsi:type="dcterms:W3CDTF">2014-04-14T13:28:18Z</dcterms:created>
  <dcterms:modified xsi:type="dcterms:W3CDTF">2015-01-06T09:12:13Z</dcterms:modified>
</cp:coreProperties>
</file>