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80" r:id="rId3"/>
    <p:sldId id="269" r:id="rId4"/>
    <p:sldId id="270" r:id="rId5"/>
    <p:sldId id="267" r:id="rId6"/>
    <p:sldId id="271" r:id="rId7"/>
    <p:sldId id="262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2" r:id="rId17"/>
    <p:sldId id="284" r:id="rId18"/>
    <p:sldId id="285" r:id="rId19"/>
    <p:sldId id="286" r:id="rId20"/>
    <p:sldId id="283" r:id="rId21"/>
    <p:sldId id="287" r:id="rId22"/>
    <p:sldId id="288" r:id="rId23"/>
    <p:sldId id="289" r:id="rId24"/>
    <p:sldId id="290" r:id="rId25"/>
    <p:sldId id="291" r:id="rId26"/>
    <p:sldId id="294" r:id="rId27"/>
    <p:sldId id="292" r:id="rId28"/>
    <p:sldId id="293" r:id="rId29"/>
    <p:sldId id="295" r:id="rId30"/>
    <p:sldId id="299" r:id="rId31"/>
    <p:sldId id="300" r:id="rId32"/>
    <p:sldId id="303" r:id="rId33"/>
    <p:sldId id="301" r:id="rId34"/>
    <p:sldId id="302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263" r:id="rId46"/>
    <p:sldId id="257" r:id="rId47"/>
    <p:sldId id="258" r:id="rId48"/>
    <p:sldId id="259" r:id="rId49"/>
    <p:sldId id="266" r:id="rId5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0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5A23E-8457-422A-9AD6-1801CAF2A741}" type="datetimeFigureOut">
              <a:rPr lang="fr-BE" smtClean="0"/>
              <a:t>27/06/2014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6DAA3-ED18-464E-9900-8E9E22BF0BE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3617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This </a:t>
            </a:r>
            <a:r>
              <a:rPr lang="fr-BE" dirty="0" err="1" smtClean="0"/>
              <a:t>chart</a:t>
            </a:r>
            <a:r>
              <a:rPr lang="fr-BE" dirty="0" smtClean="0"/>
              <a:t> plots performance relative to the VAX 11/780 as </a:t>
            </a:r>
            <a:r>
              <a:rPr lang="fr-BE" dirty="0" err="1" smtClean="0"/>
              <a:t>measured</a:t>
            </a:r>
            <a:r>
              <a:rPr lang="fr-BE" dirty="0" smtClean="0"/>
              <a:t> by the </a:t>
            </a:r>
            <a:r>
              <a:rPr lang="fr-BE" dirty="0" err="1" smtClean="0"/>
              <a:t>SPECint</a:t>
            </a:r>
            <a:r>
              <a:rPr lang="fr-BE" dirty="0" smtClean="0"/>
              <a:t> benchmarks</a:t>
            </a:r>
            <a:r>
              <a:rPr lang="fr-BE" baseline="0" dirty="0" smtClean="0"/>
              <a:t> (</a:t>
            </a:r>
            <a:r>
              <a:rPr lang="fr-BE" baseline="0" dirty="0" err="1" smtClean="0"/>
              <a:t>see</a:t>
            </a:r>
            <a:r>
              <a:rPr lang="fr-BE" baseline="0" dirty="0" smtClean="0"/>
              <a:t> Section 1.8). Prior to the mid-1980’s, processor performance </a:t>
            </a:r>
            <a:r>
              <a:rPr lang="fr-BE" baseline="0" dirty="0" err="1" smtClean="0"/>
              <a:t>growth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was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largely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technology-driven</a:t>
            </a:r>
            <a:r>
              <a:rPr lang="fr-BE" baseline="0" dirty="0" smtClean="0"/>
              <a:t> and </a:t>
            </a:r>
            <a:r>
              <a:rPr lang="fr-BE" baseline="0" dirty="0" err="1" smtClean="0"/>
              <a:t>averaged</a:t>
            </a:r>
            <a:r>
              <a:rPr lang="fr-BE" baseline="0" dirty="0" smtClean="0"/>
              <a:t> about 25% per </a:t>
            </a:r>
            <a:r>
              <a:rPr lang="fr-BE" baseline="0" dirty="0" err="1" smtClean="0"/>
              <a:t>year</a:t>
            </a:r>
            <a:r>
              <a:rPr lang="fr-BE" baseline="0" dirty="0" smtClean="0"/>
              <a:t>. The </a:t>
            </a:r>
            <a:r>
              <a:rPr lang="fr-BE" baseline="0" dirty="0" err="1" smtClean="0"/>
              <a:t>increase</a:t>
            </a:r>
            <a:r>
              <a:rPr lang="fr-BE" baseline="0" dirty="0" smtClean="0"/>
              <a:t> in </a:t>
            </a:r>
            <a:r>
              <a:rPr lang="fr-BE" baseline="0" dirty="0" err="1" smtClean="0"/>
              <a:t>growth</a:t>
            </a:r>
            <a:r>
              <a:rPr lang="fr-BE" baseline="0" dirty="0" smtClean="0"/>
              <a:t> to about 52% </a:t>
            </a:r>
            <a:r>
              <a:rPr lang="fr-BE" baseline="0" dirty="0" err="1" smtClean="0"/>
              <a:t>since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then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attributable</a:t>
            </a:r>
            <a:r>
              <a:rPr lang="fr-BE" baseline="0" dirty="0" smtClean="0"/>
              <a:t> to more </a:t>
            </a:r>
            <a:r>
              <a:rPr lang="fr-BE" baseline="0" dirty="0" err="1" smtClean="0"/>
              <a:t>advanced</a:t>
            </a:r>
            <a:r>
              <a:rPr lang="fr-BE" baseline="0" dirty="0" smtClean="0"/>
              <a:t> architectural and </a:t>
            </a:r>
            <a:r>
              <a:rPr lang="fr-BE" baseline="0" dirty="0" err="1" smtClean="0"/>
              <a:t>organizational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ideas</a:t>
            </a:r>
            <a:r>
              <a:rPr lang="fr-BE" baseline="0" dirty="0" smtClean="0"/>
              <a:t>. By 2002, </a:t>
            </a:r>
            <a:r>
              <a:rPr lang="fr-BE" baseline="0" dirty="0" err="1" smtClean="0"/>
              <a:t>this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growth</a:t>
            </a:r>
            <a:r>
              <a:rPr lang="fr-BE" baseline="0" dirty="0" smtClean="0"/>
              <a:t> </a:t>
            </a:r>
            <a:r>
              <a:rPr lang="fr-BE" baseline="0" dirty="0" err="1" smtClean="0"/>
              <a:t>led</a:t>
            </a:r>
            <a:r>
              <a:rPr lang="fr-BE" baseline="0" dirty="0" smtClean="0"/>
              <a:t> to a </a:t>
            </a:r>
            <a:r>
              <a:rPr lang="fr-BE" baseline="0" dirty="0" err="1" smtClean="0"/>
              <a:t>difference</a:t>
            </a:r>
            <a:r>
              <a:rPr lang="fr-BE" baseline="0" dirty="0" smtClean="0"/>
              <a:t> in performance of about a factor </a:t>
            </a:r>
            <a:r>
              <a:rPr lang="fr-BE" baseline="0" dirty="0" err="1" smtClean="0"/>
              <a:t>seven</a:t>
            </a:r>
            <a:r>
              <a:rPr lang="fr-BE" baseline="0" dirty="0" smtClean="0"/>
              <a:t>. Performance for </a:t>
            </a:r>
            <a:r>
              <a:rPr lang="fr-BE" baseline="0" dirty="0" err="1" smtClean="0"/>
              <a:t>floating</a:t>
            </a:r>
            <a:r>
              <a:rPr lang="fr-BE" baseline="0" dirty="0" smtClean="0"/>
              <a:t>-point-</a:t>
            </a:r>
            <a:r>
              <a:rPr lang="fr-BE" baseline="0" dirty="0" err="1" smtClean="0"/>
              <a:t>oriented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calculations</a:t>
            </a:r>
            <a:r>
              <a:rPr lang="fr-BE" baseline="0" dirty="0" smtClean="0"/>
              <a:t> has </a:t>
            </a:r>
            <a:r>
              <a:rPr lang="fr-BE" baseline="0" dirty="0" err="1" smtClean="0"/>
              <a:t>increased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even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faster</a:t>
            </a:r>
            <a:r>
              <a:rPr lang="fr-BE" baseline="0" dirty="0" smtClean="0"/>
              <a:t>. </a:t>
            </a:r>
            <a:r>
              <a:rPr lang="fr-BE" baseline="0" dirty="0" err="1" smtClean="0"/>
              <a:t>Since</a:t>
            </a:r>
            <a:r>
              <a:rPr lang="fr-BE" baseline="0" dirty="0" smtClean="0"/>
              <a:t> 2002, the </a:t>
            </a:r>
            <a:r>
              <a:rPr lang="fr-BE" baseline="0" dirty="0" err="1" smtClean="0"/>
              <a:t>limits</a:t>
            </a:r>
            <a:r>
              <a:rPr lang="fr-BE" baseline="0" dirty="0" smtClean="0"/>
              <a:t> of power, </a:t>
            </a:r>
            <a:r>
              <a:rPr lang="fr-BE" baseline="0" dirty="0" err="1" smtClean="0"/>
              <a:t>available</a:t>
            </a:r>
            <a:r>
              <a:rPr lang="fr-BE" baseline="0" dirty="0" smtClean="0"/>
              <a:t> instruction-</a:t>
            </a:r>
            <a:r>
              <a:rPr lang="fr-BE" baseline="0" dirty="0" err="1" smtClean="0"/>
              <a:t>level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parallelism</a:t>
            </a:r>
            <a:r>
              <a:rPr lang="fr-BE" baseline="0" dirty="0" smtClean="0"/>
              <a:t>, and long memory </a:t>
            </a:r>
            <a:r>
              <a:rPr lang="fr-BE" baseline="0" dirty="0" err="1" smtClean="0"/>
              <a:t>latency</a:t>
            </a:r>
            <a:r>
              <a:rPr lang="fr-BE" baseline="0" dirty="0" smtClean="0"/>
              <a:t> have </a:t>
            </a:r>
            <a:r>
              <a:rPr lang="fr-BE" baseline="0" dirty="0" err="1" smtClean="0"/>
              <a:t>slowed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uniprocessor</a:t>
            </a:r>
            <a:r>
              <a:rPr lang="fr-BE" baseline="0" dirty="0" smtClean="0"/>
              <a:t> performance </a:t>
            </a:r>
            <a:r>
              <a:rPr lang="fr-BE" baseline="0" dirty="0" err="1" smtClean="0"/>
              <a:t>recently</a:t>
            </a:r>
            <a:r>
              <a:rPr lang="fr-BE" baseline="0" dirty="0" smtClean="0"/>
              <a:t>, to about 20% per </a:t>
            </a:r>
            <a:r>
              <a:rPr lang="fr-BE" baseline="0" dirty="0" err="1" smtClean="0"/>
              <a:t>year</a:t>
            </a:r>
            <a:r>
              <a:rPr lang="fr-BE" baseline="0" dirty="0" smtClean="0"/>
              <a:t>. Copyright © 2009 Elsevier, Inc. All </a:t>
            </a:r>
            <a:r>
              <a:rPr lang="fr-BE" baseline="0" dirty="0" err="1" smtClean="0"/>
              <a:t>rights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reserved</a:t>
            </a:r>
            <a:r>
              <a:rPr lang="fr-BE" baseline="0" dirty="0" smtClean="0"/>
              <a:t>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6DAA3-ED18-464E-9900-8E9E22BF0BEB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95496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041CC5-5B58-40BC-AFAE-603E910F52A8}" type="slidenum">
              <a:rPr lang="nl-BE" altLang="fr-FR"/>
              <a:pPr/>
              <a:t>38</a:t>
            </a:fld>
            <a:endParaRPr lang="nl-BE" altLang="fr-FR"/>
          </a:p>
        </p:txBody>
      </p:sp>
      <p:sp>
        <p:nvSpPr>
          <p:cNvPr id="860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98D59F-FA71-4444-B3C7-FF7A00A7A85F}" type="slidenum">
              <a:rPr lang="nl-BE" altLang="fr-FR"/>
              <a:pPr/>
              <a:t>39</a:t>
            </a:fld>
            <a:endParaRPr lang="nl-BE" altLang="fr-FR"/>
          </a:p>
        </p:txBody>
      </p:sp>
      <p:sp>
        <p:nvSpPr>
          <p:cNvPr id="849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98D59F-FA71-4444-B3C7-FF7A00A7A85F}" type="slidenum">
              <a:rPr lang="nl-BE" altLang="fr-FR"/>
              <a:pPr/>
              <a:t>40</a:t>
            </a:fld>
            <a:endParaRPr lang="nl-BE" altLang="fr-FR"/>
          </a:p>
        </p:txBody>
      </p:sp>
      <p:sp>
        <p:nvSpPr>
          <p:cNvPr id="849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98D59F-FA71-4444-B3C7-FF7A00A7A85F}" type="slidenum">
              <a:rPr lang="nl-BE" altLang="fr-FR"/>
              <a:pPr/>
              <a:t>41</a:t>
            </a:fld>
            <a:endParaRPr lang="nl-BE" altLang="fr-FR"/>
          </a:p>
        </p:txBody>
      </p:sp>
      <p:sp>
        <p:nvSpPr>
          <p:cNvPr id="849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8B1313-E261-4C17-8E96-99FE6C8D1B4E}" type="slidenum">
              <a:rPr lang="nl-BE" altLang="fr-FR"/>
              <a:pPr/>
              <a:t>42</a:t>
            </a:fld>
            <a:endParaRPr lang="nl-BE" altLang="fr-FR"/>
          </a:p>
        </p:txBody>
      </p:sp>
      <p:sp>
        <p:nvSpPr>
          <p:cNvPr id="829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8B1313-E261-4C17-8E96-99FE6C8D1B4E}" type="slidenum">
              <a:rPr lang="nl-BE" altLang="fr-FR"/>
              <a:pPr/>
              <a:t>43</a:t>
            </a:fld>
            <a:endParaRPr lang="nl-BE" altLang="fr-FR"/>
          </a:p>
        </p:txBody>
      </p:sp>
      <p:sp>
        <p:nvSpPr>
          <p:cNvPr id="829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56FA7C-FBBE-4658-9BA9-70E528DD43D9}" type="slidenum">
              <a:rPr lang="nl-BE" altLang="fr-FR"/>
              <a:pPr/>
              <a:t>44</a:t>
            </a:fld>
            <a:endParaRPr lang="nl-BE" altLang="fr-FR"/>
          </a:p>
        </p:txBody>
      </p:sp>
      <p:sp>
        <p:nvSpPr>
          <p:cNvPr id="839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Java </a:t>
            </a:r>
            <a:r>
              <a:rPr lang="fr-BE" dirty="0" err="1" smtClean="0"/>
              <a:t>is</a:t>
            </a:r>
            <a:r>
              <a:rPr lang="fr-BE" dirty="0" smtClean="0"/>
              <a:t> </a:t>
            </a:r>
            <a:r>
              <a:rPr lang="fr-BE" dirty="0" err="1" smtClean="0"/>
              <a:t>almost</a:t>
            </a:r>
            <a:r>
              <a:rPr lang="fr-BE" dirty="0" smtClean="0"/>
              <a:t> </a:t>
            </a:r>
            <a:r>
              <a:rPr lang="fr-BE" dirty="0" err="1" smtClean="0"/>
              <a:t>entirely</a:t>
            </a:r>
            <a:r>
              <a:rPr lang="fr-BE" dirty="0" smtClean="0"/>
              <a:t> </a:t>
            </a:r>
            <a:r>
              <a:rPr lang="fr-BE" dirty="0" err="1" smtClean="0"/>
              <a:t>nominally</a:t>
            </a:r>
            <a:r>
              <a:rPr lang="fr-BE" dirty="0" smtClean="0"/>
              <a:t> </a:t>
            </a:r>
            <a:r>
              <a:rPr lang="fr-BE" dirty="0" err="1" smtClean="0"/>
              <a:t>typed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6DAA3-ED18-464E-9900-8E9E22BF0BEB}" type="slidenum">
              <a:rPr lang="fr-BE" smtClean="0"/>
              <a:t>49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539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7EDB52-6B2A-431A-A81D-77C0E6218731}" type="slidenum">
              <a:rPr lang="nl-BE" altLang="fr-FR"/>
              <a:pPr/>
              <a:t>30</a:t>
            </a:fld>
            <a:endParaRPr lang="nl-BE" altLang="fr-FR"/>
          </a:p>
        </p:txBody>
      </p:sp>
      <p:sp>
        <p:nvSpPr>
          <p:cNvPr id="778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F5F045-5291-49BE-87BC-3A010A85D244}" type="slidenum">
              <a:rPr lang="nl-BE" altLang="fr-FR"/>
              <a:pPr/>
              <a:t>31</a:t>
            </a:fld>
            <a:endParaRPr lang="nl-BE" altLang="fr-FR"/>
          </a:p>
        </p:txBody>
      </p:sp>
      <p:sp>
        <p:nvSpPr>
          <p:cNvPr id="788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6229C40-26AC-48DB-91A6-DEB8B0F821AA}" type="slidenum">
              <a:rPr lang="nl-BE" altLang="fr-FR"/>
              <a:pPr/>
              <a:t>32</a:t>
            </a:fld>
            <a:endParaRPr lang="nl-BE" altLang="fr-FR"/>
          </a:p>
        </p:txBody>
      </p:sp>
      <p:sp>
        <p:nvSpPr>
          <p:cNvPr id="819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40D6AC7-456F-4274-B491-AEE357EF22E1}" type="slidenum">
              <a:rPr lang="nl-BE" altLang="fr-FR"/>
              <a:pPr/>
              <a:t>33</a:t>
            </a:fld>
            <a:endParaRPr lang="nl-BE" altLang="fr-FR"/>
          </a:p>
        </p:txBody>
      </p:sp>
      <p:sp>
        <p:nvSpPr>
          <p:cNvPr id="798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13CB4B5-69CF-4791-B252-105EB007AA77}" type="slidenum">
              <a:rPr lang="nl-BE" altLang="fr-FR"/>
              <a:pPr/>
              <a:t>34</a:t>
            </a:fld>
            <a:endParaRPr lang="nl-BE" altLang="fr-FR"/>
          </a:p>
        </p:txBody>
      </p:sp>
      <p:sp>
        <p:nvSpPr>
          <p:cNvPr id="808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8B1313-E261-4C17-8E96-99FE6C8D1B4E}" type="slidenum">
              <a:rPr lang="nl-BE" altLang="fr-FR"/>
              <a:pPr/>
              <a:t>35</a:t>
            </a:fld>
            <a:endParaRPr lang="nl-BE" altLang="fr-FR"/>
          </a:p>
        </p:txBody>
      </p:sp>
      <p:sp>
        <p:nvSpPr>
          <p:cNvPr id="829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56FA7C-FBBE-4658-9BA9-70E528DD43D9}" type="slidenum">
              <a:rPr lang="nl-BE" altLang="fr-FR"/>
              <a:pPr/>
              <a:t>36</a:t>
            </a:fld>
            <a:endParaRPr lang="nl-BE" altLang="fr-FR"/>
          </a:p>
        </p:txBody>
      </p:sp>
      <p:sp>
        <p:nvSpPr>
          <p:cNvPr id="839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98D59F-FA71-4444-B3C7-FF7A00A7A85F}" type="slidenum">
              <a:rPr lang="nl-BE" altLang="fr-FR"/>
              <a:pPr/>
              <a:t>37</a:t>
            </a:fld>
            <a:endParaRPr lang="nl-BE" altLang="fr-FR"/>
          </a:p>
        </p:txBody>
      </p:sp>
      <p:sp>
        <p:nvSpPr>
          <p:cNvPr id="849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27/06/2014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r.openjdk.java.net/~briangoetz/lambda/lambda-libraries-final.html" TargetMode="External"/><Relationship Id="rId2" Type="http://schemas.openxmlformats.org/officeDocument/2006/relationships/hyperlink" Target="http://cr.openjdk.java.net/~briangoetz/lambda/lambda-state-fina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lideshare.net/jpaumard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Java 8 Workshop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smtClean="0"/>
              <a:t>Java </a:t>
            </a:r>
            <a:r>
              <a:rPr lang="fr-BE" dirty="0" err="1" smtClean="0"/>
              <a:t>Language</a:t>
            </a:r>
            <a:r>
              <a:rPr lang="fr-BE" dirty="0" smtClean="0"/>
              <a:t> Changes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10522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Lambda Expressions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s) -&gt; {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(s);  … }</a:t>
            </a:r>
          </a:p>
          <a:p>
            <a:pPr marL="457200" lvl="1" indent="0"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s) -&gt;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</a:t>
            </a:r>
          </a:p>
          <a:p>
            <a:pPr marL="457200" lvl="1" indent="0"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 -&gt;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endParaRPr lang="fr-BE" dirty="0" smtClean="0"/>
          </a:p>
          <a:p>
            <a:pPr marL="457200" lvl="1" indent="0"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 -&gt; return x + y</a:t>
            </a:r>
          </a:p>
          <a:p>
            <a:pPr marL="457200" lvl="1" indent="0"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 -&gt; x + y</a:t>
            </a:r>
          </a:p>
          <a:p>
            <a:pPr marL="457200" lvl="1" indent="0"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y) -&gt; x + y</a:t>
            </a:r>
          </a:p>
          <a:p>
            <a:pPr marL="457200" lvl="1" indent="0"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-&gt; 42</a:t>
            </a:r>
          </a:p>
          <a:p>
            <a:pPr lvl="1"/>
            <a:endParaRPr lang="fr-BE" dirty="0" smtClean="0"/>
          </a:p>
        </p:txBody>
      </p:sp>
    </p:spTree>
    <p:extLst>
      <p:ext uri="{BB962C8B-B14F-4D97-AF65-F5344CB8AC3E}">
        <p14:creationId xmlns:p14="http://schemas.microsoft.com/office/powerpoint/2010/main" val="3547263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Typing</a:t>
            </a:r>
            <a:r>
              <a:rPr lang="fr-BE" dirty="0" smtClean="0"/>
              <a:t> Lambda Expressions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9496" y="3501008"/>
            <a:ext cx="8229600" cy="1800200"/>
          </a:xfrm>
        </p:spPr>
        <p:txBody>
          <a:bodyPr>
            <a:normAutofit/>
          </a:bodyPr>
          <a:lstStyle/>
          <a:p>
            <a:r>
              <a:rPr lang="fr-BE" dirty="0" err="1" smtClean="0"/>
              <a:t>Functional</a:t>
            </a:r>
            <a:r>
              <a:rPr lang="fr-BE" dirty="0" smtClean="0"/>
              <a:t> Interfaces</a:t>
            </a:r>
          </a:p>
          <a:p>
            <a:pPr lvl="1"/>
            <a:r>
              <a:rPr lang="fr-BE" dirty="0" smtClean="0"/>
              <a:t>Lambda expression </a:t>
            </a:r>
            <a:r>
              <a:rPr lang="fr-BE" dirty="0" err="1" smtClean="0"/>
              <a:t>represented</a:t>
            </a:r>
            <a:r>
              <a:rPr lang="fr-BE" dirty="0" smtClean="0"/>
              <a:t> as an interface</a:t>
            </a:r>
          </a:p>
          <a:p>
            <a:pPr lvl="1"/>
            <a:r>
              <a:rPr lang="fr-BE" i="1" dirty="0" smtClean="0"/>
              <a:t>Not</a:t>
            </a:r>
            <a:r>
              <a:rPr lang="fr-BE" dirty="0" smtClean="0"/>
              <a:t> </a:t>
            </a:r>
            <a:r>
              <a:rPr lang="fr-BE" dirty="0" err="1" smtClean="0"/>
              <a:t>simply</a:t>
            </a:r>
            <a:r>
              <a:rPr lang="fr-BE" dirty="0" smtClean="0"/>
              <a:t> </a:t>
            </a:r>
            <a:r>
              <a:rPr lang="fr-BE" dirty="0" err="1" smtClean="0"/>
              <a:t>syntactic</a:t>
            </a:r>
            <a:r>
              <a:rPr lang="fr-BE" dirty="0" smtClean="0"/>
              <a:t> </a:t>
            </a:r>
            <a:r>
              <a:rPr lang="fr-BE" dirty="0" err="1" smtClean="0"/>
              <a:t>sugar</a:t>
            </a:r>
            <a:endParaRPr lang="fr-BE" i="1" dirty="0"/>
          </a:p>
        </p:txBody>
      </p:sp>
      <p:sp>
        <p:nvSpPr>
          <p:cNvPr id="4" name="ZoneTexte 3"/>
          <p:cNvSpPr txBox="1"/>
          <p:nvPr/>
        </p:nvSpPr>
        <p:spPr>
          <a:xfrm>
            <a:off x="449496" y="1628800"/>
            <a:ext cx="828092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button.addActionListener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e -&gt;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 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49496" y="2492896"/>
            <a:ext cx="828092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???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listener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e -&gt;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 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534615" y="5373216"/>
            <a:ext cx="8280920" cy="1125416"/>
            <a:chOff x="449496" y="3284984"/>
            <a:chExt cx="8280920" cy="1125416"/>
          </a:xfrm>
        </p:grpSpPr>
        <p:sp>
          <p:nvSpPr>
            <p:cNvPr id="6" name="ZoneTexte 5"/>
            <p:cNvSpPr txBox="1"/>
            <p:nvPr/>
          </p:nvSpPr>
          <p:spPr>
            <a:xfrm>
              <a:off x="449496" y="3284984"/>
              <a:ext cx="8280920" cy="40011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BE" sz="2000" b="1" dirty="0" err="1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ActionListener</a:t>
              </a:r>
              <a:r>
                <a:rPr lang="fr-BE" sz="2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BE" sz="2000" b="1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listener</a:t>
              </a:r>
              <a:r>
                <a:rPr lang="fr-BE" sz="2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e -&gt; </a:t>
              </a:r>
              <a:r>
                <a:rPr lang="fr-BE" sz="2000" b="1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System.out.println</a:t>
              </a:r>
              <a:r>
                <a:rPr lang="fr-BE" sz="2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(e) ;</a:t>
              </a:r>
              <a:endPara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ccolade fermante 6"/>
            <p:cNvSpPr/>
            <p:nvPr/>
          </p:nvSpPr>
          <p:spPr>
            <a:xfrm rot="5400000">
              <a:off x="5886146" y="2114854"/>
              <a:ext cx="252028" cy="3600400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527090" y="4041068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BE" dirty="0" err="1" smtClean="0"/>
                <a:t>function</a:t>
              </a:r>
              <a:endParaRPr lang="fr-BE" dirty="0"/>
            </a:p>
          </p:txBody>
        </p:sp>
        <p:sp>
          <p:nvSpPr>
            <p:cNvPr id="9" name="Accolade fermante 8"/>
            <p:cNvSpPr/>
            <p:nvPr/>
          </p:nvSpPr>
          <p:spPr>
            <a:xfrm rot="5400000">
              <a:off x="1382372" y="2914246"/>
              <a:ext cx="252028" cy="1937669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481246" y="4031868"/>
              <a:ext cx="2054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BE" dirty="0" err="1" smtClean="0"/>
                <a:t>functional</a:t>
              </a:r>
              <a:r>
                <a:rPr lang="fr-BE" dirty="0" smtClean="0"/>
                <a:t> interface</a:t>
              </a:r>
              <a:endParaRPr lang="fr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066958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Functional</a:t>
            </a:r>
            <a:r>
              <a:rPr lang="fr-BE" dirty="0" smtClean="0"/>
              <a:t> Interfaces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2860" y="4221088"/>
            <a:ext cx="8229600" cy="2304256"/>
          </a:xfrm>
        </p:spPr>
        <p:txBody>
          <a:bodyPr/>
          <a:lstStyle/>
          <a:p>
            <a:r>
              <a:rPr lang="fr-BE" dirty="0" smtClean="0"/>
              <a:t>Single abstract </a:t>
            </a:r>
            <a:r>
              <a:rPr lang="fr-BE" dirty="0" err="1" smtClean="0"/>
              <a:t>method</a:t>
            </a:r>
            <a:endParaRPr lang="fr-BE" dirty="0" smtClean="0"/>
          </a:p>
          <a:p>
            <a:r>
              <a:rPr lang="fr-BE" dirty="0" err="1" smtClean="0"/>
              <a:t>Optional</a:t>
            </a:r>
            <a:r>
              <a:rPr lang="fr-BE" dirty="0" smtClean="0"/>
              <a:t> annotation: </a:t>
            </a:r>
            <a:r>
              <a:rPr lang="fr-BE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BE" dirty="0" err="1" smtClean="0">
                <a:solidFill>
                  <a:schemeClr val="accent5">
                    <a:lumMod val="75000"/>
                  </a:schemeClr>
                </a:solidFill>
              </a:rPr>
              <a:t>FunctionalInterface</a:t>
            </a:r>
            <a:endParaRPr lang="fr-BE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BE" dirty="0" smtClean="0"/>
              <a:t>Captures design </a:t>
            </a:r>
            <a:r>
              <a:rPr lang="fr-BE" dirty="0" err="1" smtClean="0"/>
              <a:t>intent</a:t>
            </a:r>
            <a:endParaRPr lang="fr-BE" dirty="0" smtClean="0"/>
          </a:p>
          <a:p>
            <a:pPr lvl="1"/>
            <a:r>
              <a:rPr lang="fr-BE" dirty="0" err="1" smtClean="0"/>
              <a:t>Checked</a:t>
            </a:r>
            <a:r>
              <a:rPr lang="fr-BE" dirty="0" smtClean="0"/>
              <a:t> at compile-time</a:t>
            </a:r>
          </a:p>
          <a:p>
            <a:pPr lvl="1"/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431540" y="1196752"/>
            <a:ext cx="8280920" cy="19389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FunctionalInterface</a:t>
            </a:r>
            <a:endParaRPr lang="en-GB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ActionListener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actionPerformed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ActionEvent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e);</a:t>
            </a:r>
          </a:p>
          <a:p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31540" y="3407418"/>
            <a:ext cx="828092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ActionListener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listener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e -&gt;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 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3" name="Groupe 22"/>
          <p:cNvGrpSpPr/>
          <p:nvPr/>
        </p:nvGrpSpPr>
        <p:grpSpPr>
          <a:xfrm>
            <a:off x="419625" y="1412776"/>
            <a:ext cx="7852097" cy="2520280"/>
            <a:chOff x="419625" y="1412776"/>
            <a:chExt cx="7852097" cy="2520280"/>
          </a:xfrm>
        </p:grpSpPr>
        <p:sp>
          <p:nvSpPr>
            <p:cNvPr id="11" name="Ellipse 10"/>
            <p:cNvSpPr/>
            <p:nvPr/>
          </p:nvSpPr>
          <p:spPr>
            <a:xfrm>
              <a:off x="4716016" y="3284984"/>
              <a:ext cx="3312368" cy="648072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995936" y="3407418"/>
              <a:ext cx="432048" cy="40011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419625" y="3284984"/>
              <a:ext cx="2136151" cy="648072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2771800" y="1412776"/>
              <a:ext cx="2136151" cy="648072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4812113" y="1988840"/>
              <a:ext cx="2136151" cy="648072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0" name="Forme libre 19"/>
            <p:cNvSpPr/>
            <p:nvPr/>
          </p:nvSpPr>
          <p:spPr>
            <a:xfrm>
              <a:off x="4300102" y="2514601"/>
              <a:ext cx="807368" cy="888999"/>
            </a:xfrm>
            <a:custGeom>
              <a:avLst/>
              <a:gdLst>
                <a:gd name="connsiteX0" fmla="*/ 0 w 618067"/>
                <a:gd name="connsiteY0" fmla="*/ 564963 h 564963"/>
                <a:gd name="connsiteX1" fmla="*/ 457200 w 618067"/>
                <a:gd name="connsiteY1" fmla="*/ 31563 h 564963"/>
                <a:gd name="connsiteX2" fmla="*/ 618067 w 618067"/>
                <a:gd name="connsiteY2" fmla="*/ 107763 h 564963"/>
                <a:gd name="connsiteX0" fmla="*/ 0 w 753533"/>
                <a:gd name="connsiteY0" fmla="*/ 719459 h 719459"/>
                <a:gd name="connsiteX1" fmla="*/ 592666 w 753533"/>
                <a:gd name="connsiteY1" fmla="*/ 42126 h 719459"/>
                <a:gd name="connsiteX2" fmla="*/ 753533 w 753533"/>
                <a:gd name="connsiteY2" fmla="*/ 118326 h 719459"/>
                <a:gd name="connsiteX0" fmla="*/ 0 w 753533"/>
                <a:gd name="connsiteY0" fmla="*/ 601133 h 601133"/>
                <a:gd name="connsiteX1" fmla="*/ 753533 w 753533"/>
                <a:gd name="connsiteY1" fmla="*/ 0 h 601133"/>
                <a:gd name="connsiteX0" fmla="*/ 0 w 778933"/>
                <a:gd name="connsiteY0" fmla="*/ 888999 h 888999"/>
                <a:gd name="connsiteX1" fmla="*/ 778933 w 778933"/>
                <a:gd name="connsiteY1" fmla="*/ 0 h 888999"/>
                <a:gd name="connsiteX0" fmla="*/ 0 w 815288"/>
                <a:gd name="connsiteY0" fmla="*/ 888999 h 888999"/>
                <a:gd name="connsiteX1" fmla="*/ 778933 w 815288"/>
                <a:gd name="connsiteY1" fmla="*/ 0 h 888999"/>
                <a:gd name="connsiteX0" fmla="*/ 966 w 807368"/>
                <a:gd name="connsiteY0" fmla="*/ 888999 h 888999"/>
                <a:gd name="connsiteX1" fmla="*/ 779899 w 807368"/>
                <a:gd name="connsiteY1" fmla="*/ 0 h 8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368" h="888999">
                  <a:moveTo>
                    <a:pt x="966" y="888999"/>
                  </a:moveTo>
                  <a:cubicBezTo>
                    <a:pt x="-35723" y="330200"/>
                    <a:pt x="985922" y="618066"/>
                    <a:pt x="779899" y="0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1" name="Forme libre 20"/>
            <p:cNvSpPr/>
            <p:nvPr/>
          </p:nvSpPr>
          <p:spPr>
            <a:xfrm>
              <a:off x="1441953" y="1874128"/>
              <a:ext cx="1440997" cy="1422399"/>
            </a:xfrm>
            <a:custGeom>
              <a:avLst/>
              <a:gdLst>
                <a:gd name="connsiteX0" fmla="*/ 0 w 618067"/>
                <a:gd name="connsiteY0" fmla="*/ 564963 h 564963"/>
                <a:gd name="connsiteX1" fmla="*/ 457200 w 618067"/>
                <a:gd name="connsiteY1" fmla="*/ 31563 h 564963"/>
                <a:gd name="connsiteX2" fmla="*/ 618067 w 618067"/>
                <a:gd name="connsiteY2" fmla="*/ 107763 h 564963"/>
                <a:gd name="connsiteX0" fmla="*/ 0 w 753533"/>
                <a:gd name="connsiteY0" fmla="*/ 719459 h 719459"/>
                <a:gd name="connsiteX1" fmla="*/ 592666 w 753533"/>
                <a:gd name="connsiteY1" fmla="*/ 42126 h 719459"/>
                <a:gd name="connsiteX2" fmla="*/ 753533 w 753533"/>
                <a:gd name="connsiteY2" fmla="*/ 118326 h 719459"/>
                <a:gd name="connsiteX0" fmla="*/ 0 w 753533"/>
                <a:gd name="connsiteY0" fmla="*/ 601133 h 601133"/>
                <a:gd name="connsiteX1" fmla="*/ 753533 w 753533"/>
                <a:gd name="connsiteY1" fmla="*/ 0 h 601133"/>
                <a:gd name="connsiteX0" fmla="*/ 0 w 778933"/>
                <a:gd name="connsiteY0" fmla="*/ 888999 h 888999"/>
                <a:gd name="connsiteX1" fmla="*/ 778933 w 778933"/>
                <a:gd name="connsiteY1" fmla="*/ 0 h 888999"/>
                <a:gd name="connsiteX0" fmla="*/ 0 w 815288"/>
                <a:gd name="connsiteY0" fmla="*/ 888999 h 888999"/>
                <a:gd name="connsiteX1" fmla="*/ 778933 w 815288"/>
                <a:gd name="connsiteY1" fmla="*/ 0 h 888999"/>
                <a:gd name="connsiteX0" fmla="*/ 966 w 807368"/>
                <a:gd name="connsiteY0" fmla="*/ 888999 h 888999"/>
                <a:gd name="connsiteX1" fmla="*/ 779899 w 807368"/>
                <a:gd name="connsiteY1" fmla="*/ 0 h 888999"/>
                <a:gd name="connsiteX0" fmla="*/ 595 w 1449040"/>
                <a:gd name="connsiteY0" fmla="*/ 1380066 h 1380066"/>
                <a:gd name="connsiteX1" fmla="*/ 1431461 w 1449040"/>
                <a:gd name="connsiteY1" fmla="*/ 0 h 1380066"/>
                <a:gd name="connsiteX0" fmla="*/ 1686 w 1432552"/>
                <a:gd name="connsiteY0" fmla="*/ 1380066 h 1380066"/>
                <a:gd name="connsiteX1" fmla="*/ 1432552 w 1432552"/>
                <a:gd name="connsiteY1" fmla="*/ 0 h 1380066"/>
                <a:gd name="connsiteX0" fmla="*/ 1664 w 1440997"/>
                <a:gd name="connsiteY0" fmla="*/ 1422399 h 1422399"/>
                <a:gd name="connsiteX1" fmla="*/ 1440997 w 1440997"/>
                <a:gd name="connsiteY1" fmla="*/ 0 h 1422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40997" h="1422399">
                  <a:moveTo>
                    <a:pt x="1664" y="1422399"/>
                  </a:moveTo>
                  <a:cubicBezTo>
                    <a:pt x="-35025" y="863600"/>
                    <a:pt x="537887" y="143933"/>
                    <a:pt x="1440997" y="0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2" name="Forme libre 21"/>
            <p:cNvSpPr/>
            <p:nvPr/>
          </p:nvSpPr>
          <p:spPr>
            <a:xfrm>
              <a:off x="7597303" y="2369840"/>
              <a:ext cx="674419" cy="1041399"/>
            </a:xfrm>
            <a:custGeom>
              <a:avLst/>
              <a:gdLst>
                <a:gd name="connsiteX0" fmla="*/ 0 w 618067"/>
                <a:gd name="connsiteY0" fmla="*/ 564963 h 564963"/>
                <a:gd name="connsiteX1" fmla="*/ 457200 w 618067"/>
                <a:gd name="connsiteY1" fmla="*/ 31563 h 564963"/>
                <a:gd name="connsiteX2" fmla="*/ 618067 w 618067"/>
                <a:gd name="connsiteY2" fmla="*/ 107763 h 564963"/>
                <a:gd name="connsiteX0" fmla="*/ 0 w 753533"/>
                <a:gd name="connsiteY0" fmla="*/ 719459 h 719459"/>
                <a:gd name="connsiteX1" fmla="*/ 592666 w 753533"/>
                <a:gd name="connsiteY1" fmla="*/ 42126 h 719459"/>
                <a:gd name="connsiteX2" fmla="*/ 753533 w 753533"/>
                <a:gd name="connsiteY2" fmla="*/ 118326 h 719459"/>
                <a:gd name="connsiteX0" fmla="*/ 0 w 753533"/>
                <a:gd name="connsiteY0" fmla="*/ 601133 h 601133"/>
                <a:gd name="connsiteX1" fmla="*/ 753533 w 753533"/>
                <a:gd name="connsiteY1" fmla="*/ 0 h 601133"/>
                <a:gd name="connsiteX0" fmla="*/ 0 w 778933"/>
                <a:gd name="connsiteY0" fmla="*/ 888999 h 888999"/>
                <a:gd name="connsiteX1" fmla="*/ 778933 w 778933"/>
                <a:gd name="connsiteY1" fmla="*/ 0 h 888999"/>
                <a:gd name="connsiteX0" fmla="*/ 0 w 815288"/>
                <a:gd name="connsiteY0" fmla="*/ 888999 h 888999"/>
                <a:gd name="connsiteX1" fmla="*/ 778933 w 815288"/>
                <a:gd name="connsiteY1" fmla="*/ 0 h 888999"/>
                <a:gd name="connsiteX0" fmla="*/ 966 w 807368"/>
                <a:gd name="connsiteY0" fmla="*/ 888999 h 888999"/>
                <a:gd name="connsiteX1" fmla="*/ 779899 w 807368"/>
                <a:gd name="connsiteY1" fmla="*/ 0 h 888999"/>
                <a:gd name="connsiteX0" fmla="*/ 595 w 1449040"/>
                <a:gd name="connsiteY0" fmla="*/ 1380066 h 1380066"/>
                <a:gd name="connsiteX1" fmla="*/ 1431461 w 1449040"/>
                <a:gd name="connsiteY1" fmla="*/ 0 h 1380066"/>
                <a:gd name="connsiteX0" fmla="*/ 1686 w 1432552"/>
                <a:gd name="connsiteY0" fmla="*/ 1380066 h 1380066"/>
                <a:gd name="connsiteX1" fmla="*/ 1432552 w 1432552"/>
                <a:gd name="connsiteY1" fmla="*/ 0 h 1380066"/>
                <a:gd name="connsiteX0" fmla="*/ 1664 w 1440997"/>
                <a:gd name="connsiteY0" fmla="*/ 1422399 h 1422399"/>
                <a:gd name="connsiteX1" fmla="*/ 1440997 w 1440997"/>
                <a:gd name="connsiteY1" fmla="*/ 0 h 1422399"/>
                <a:gd name="connsiteX0" fmla="*/ 325528 w 444061"/>
                <a:gd name="connsiteY0" fmla="*/ 1142999 h 1142999"/>
                <a:gd name="connsiteX1" fmla="*/ 444061 w 444061"/>
                <a:gd name="connsiteY1" fmla="*/ 0 h 1142999"/>
                <a:gd name="connsiteX0" fmla="*/ 698 w 648394"/>
                <a:gd name="connsiteY0" fmla="*/ 1142999 h 1142999"/>
                <a:gd name="connsiteX1" fmla="*/ 119231 w 648394"/>
                <a:gd name="connsiteY1" fmla="*/ 0 h 1142999"/>
                <a:gd name="connsiteX0" fmla="*/ 1229 w 372508"/>
                <a:gd name="connsiteY0" fmla="*/ 1142999 h 1142999"/>
                <a:gd name="connsiteX1" fmla="*/ 119762 w 372508"/>
                <a:gd name="connsiteY1" fmla="*/ 0 h 1142999"/>
                <a:gd name="connsiteX0" fmla="*/ 0 w 440385"/>
                <a:gd name="connsiteY0" fmla="*/ 1142999 h 1142999"/>
                <a:gd name="connsiteX1" fmla="*/ 118533 w 440385"/>
                <a:gd name="connsiteY1" fmla="*/ 0 h 1142999"/>
                <a:gd name="connsiteX0" fmla="*/ 110067 w 406243"/>
                <a:gd name="connsiteY0" fmla="*/ 1041399 h 1041399"/>
                <a:gd name="connsiteX1" fmla="*/ 0 w 406243"/>
                <a:gd name="connsiteY1" fmla="*/ 0 h 1041399"/>
                <a:gd name="connsiteX0" fmla="*/ 110067 w 674419"/>
                <a:gd name="connsiteY0" fmla="*/ 1041399 h 1041399"/>
                <a:gd name="connsiteX1" fmla="*/ 0 w 674419"/>
                <a:gd name="connsiteY1" fmla="*/ 0 h 10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4419" h="1041399">
                  <a:moveTo>
                    <a:pt x="110067" y="1041399"/>
                  </a:moveTo>
                  <a:cubicBezTo>
                    <a:pt x="395111" y="812800"/>
                    <a:pt x="1281290" y="1"/>
                    <a:pt x="0" y="0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</p:spTree>
    <p:extLst>
      <p:ext uri="{BB962C8B-B14F-4D97-AF65-F5344CB8AC3E}">
        <p14:creationId xmlns:p14="http://schemas.microsoft.com/office/powerpoint/2010/main" val="3229657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Functional</a:t>
            </a:r>
            <a:r>
              <a:rPr lang="fr-BE" dirty="0" smtClean="0"/>
              <a:t> Interfaces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No changes in Java type system</a:t>
            </a:r>
          </a:p>
          <a:p>
            <a:r>
              <a:rPr lang="fr-BE" dirty="0" err="1" smtClean="0"/>
              <a:t>Existing</a:t>
            </a:r>
            <a:r>
              <a:rPr lang="fr-BE" dirty="0" smtClean="0"/>
              <a:t> </a:t>
            </a:r>
            <a:r>
              <a:rPr lang="fr-BE" dirty="0" err="1" smtClean="0"/>
              <a:t>API’s</a:t>
            </a:r>
            <a:r>
              <a:rPr lang="fr-BE" dirty="0" smtClean="0"/>
              <a:t> </a:t>
            </a:r>
            <a:r>
              <a:rPr lang="fr-BE" dirty="0" err="1" smtClean="0"/>
              <a:t>can</a:t>
            </a:r>
            <a:r>
              <a:rPr lang="fr-BE" dirty="0" smtClean="0"/>
              <a:t> profit </a:t>
            </a:r>
            <a:r>
              <a:rPr lang="fr-BE" dirty="0" err="1" smtClean="0"/>
              <a:t>from</a:t>
            </a:r>
            <a:r>
              <a:rPr lang="fr-BE" dirty="0" smtClean="0"/>
              <a:t> lambda expressions</a:t>
            </a:r>
          </a:p>
          <a:p>
            <a:pPr lvl="1"/>
            <a:r>
              <a:rPr lang="fr-BE" dirty="0" err="1" smtClean="0"/>
              <a:t>java.lang.Runnable</a:t>
            </a:r>
            <a:endParaRPr lang="fr-BE" dirty="0" smtClean="0"/>
          </a:p>
          <a:p>
            <a:pPr lvl="1"/>
            <a:r>
              <a:rPr lang="fr-BE" dirty="0" err="1" smtClean="0"/>
              <a:t>java.util.Comparator</a:t>
            </a:r>
            <a:endParaRPr lang="fr-BE" dirty="0" smtClean="0"/>
          </a:p>
          <a:p>
            <a:pPr lvl="1"/>
            <a:r>
              <a:rPr lang="fr-BE" dirty="0" err="1" smtClean="0"/>
              <a:t>java.io.FileFilter</a:t>
            </a:r>
            <a:endParaRPr lang="fr-BE" dirty="0" smtClean="0"/>
          </a:p>
          <a:p>
            <a:pPr lvl="1"/>
            <a:r>
              <a:rPr lang="fr-BE" dirty="0" err="1" smtClean="0"/>
              <a:t>commons</a:t>
            </a:r>
            <a:r>
              <a:rPr lang="fr-BE" dirty="0" smtClean="0"/>
              <a:t>-collections Transformer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03988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Functional</a:t>
            </a:r>
            <a:r>
              <a:rPr lang="fr-BE" dirty="0" smtClean="0"/>
              <a:t> Interfaces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400600"/>
          </a:xfrm>
        </p:spPr>
        <p:txBody>
          <a:bodyPr/>
          <a:lstStyle/>
          <a:p>
            <a:r>
              <a:rPr lang="fr-BE" dirty="0" smtClean="0"/>
              <a:t>Package </a:t>
            </a:r>
            <a:r>
              <a:rPr lang="fr-BE" dirty="0" err="1" smtClean="0">
                <a:solidFill>
                  <a:schemeClr val="accent5">
                    <a:lumMod val="75000"/>
                  </a:schemeClr>
                </a:solidFill>
              </a:rPr>
              <a:t>java.util.function</a:t>
            </a:r>
            <a:r>
              <a:rPr lang="fr-BE" dirty="0" smtClean="0"/>
              <a:t> </a:t>
            </a:r>
            <a:r>
              <a:rPr lang="fr-BE" dirty="0" err="1" smtClean="0"/>
              <a:t>provides</a:t>
            </a:r>
            <a:r>
              <a:rPr lang="fr-BE" dirty="0" smtClean="0"/>
              <a:t> new </a:t>
            </a:r>
            <a:r>
              <a:rPr lang="fr-BE" dirty="0" err="1" smtClean="0"/>
              <a:t>commonly</a:t>
            </a:r>
            <a:r>
              <a:rPr lang="fr-BE" dirty="0" smtClean="0"/>
              <a:t> </a:t>
            </a:r>
            <a:r>
              <a:rPr lang="fr-BE" dirty="0" err="1" smtClean="0"/>
              <a:t>used</a:t>
            </a:r>
            <a:r>
              <a:rPr lang="fr-BE" dirty="0" smtClean="0"/>
              <a:t> </a:t>
            </a:r>
            <a:r>
              <a:rPr lang="fr-BE" dirty="0" err="1" smtClean="0"/>
              <a:t>functional</a:t>
            </a:r>
            <a:r>
              <a:rPr lang="fr-BE" dirty="0" smtClean="0"/>
              <a:t> interfaces</a:t>
            </a:r>
          </a:p>
          <a:p>
            <a:pPr lvl="1"/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     T 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endParaRPr lang="fr-B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     T 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R</a:t>
            </a:r>
          </a:p>
          <a:p>
            <a:pPr lvl="1"/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BE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BiFunction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		(T, S)  R</a:t>
            </a:r>
          </a:p>
          <a:p>
            <a:pPr lvl="1"/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BE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UnaryOperator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		     T  T</a:t>
            </a:r>
          </a:p>
          <a:p>
            <a:pPr lvl="1"/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BE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BinaryOperator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	(T, T)  T</a:t>
            </a:r>
          </a:p>
          <a:p>
            <a:pPr lvl="1"/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Consumer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     T 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Supplier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    () 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R</a:t>
            </a:r>
          </a:p>
          <a:p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Variations for primitive types</a:t>
            </a:r>
            <a:endParaRPr lang="fr-B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155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Target </a:t>
            </a:r>
            <a:r>
              <a:rPr lang="fr-BE" dirty="0" err="1" smtClean="0"/>
              <a:t>Typing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Type of a lambda </a:t>
            </a:r>
            <a:r>
              <a:rPr lang="fr-BE" dirty="0" err="1" smtClean="0"/>
              <a:t>is</a:t>
            </a:r>
            <a:r>
              <a:rPr lang="fr-BE" dirty="0" smtClean="0"/>
              <a:t> </a:t>
            </a:r>
            <a:r>
              <a:rPr lang="fr-BE" dirty="0" err="1" smtClean="0"/>
              <a:t>inferred</a:t>
            </a:r>
            <a:r>
              <a:rPr lang="fr-BE" dirty="0" smtClean="0"/>
              <a:t> </a:t>
            </a:r>
            <a:r>
              <a:rPr lang="fr-BE" dirty="0" err="1" smtClean="0"/>
              <a:t>from</a:t>
            </a:r>
            <a:r>
              <a:rPr lang="fr-BE" dirty="0" smtClean="0"/>
              <a:t> the </a:t>
            </a:r>
            <a:r>
              <a:rPr lang="fr-BE" dirty="0" err="1" smtClean="0"/>
              <a:t>surrounding</a:t>
            </a:r>
            <a:r>
              <a:rPr lang="fr-BE" dirty="0" smtClean="0"/>
              <a:t> </a:t>
            </a:r>
            <a:r>
              <a:rPr lang="fr-BE" dirty="0" err="1" smtClean="0"/>
              <a:t>context</a:t>
            </a:r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431540" y="3140968"/>
            <a:ext cx="8280920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ActionListener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actionPerformed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ActionEvent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e);</a:t>
            </a:r>
          </a:p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31540" y="4296674"/>
            <a:ext cx="8280920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ActionListener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listener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= e -&gt;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 ;</a:t>
            </a: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Consumer&lt;String&gt; consumer =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 -&gt;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 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9892" y="5157192"/>
            <a:ext cx="8280920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interface Consumer&lt;T&gt; {</a:t>
            </a:r>
          </a:p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void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accept(T t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7237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Target </a:t>
            </a:r>
            <a:r>
              <a:rPr lang="fr-BE" dirty="0" err="1" smtClean="0"/>
              <a:t>Typing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3445843"/>
          </a:xfrm>
        </p:spPr>
        <p:txBody>
          <a:bodyPr>
            <a:normAutofit/>
          </a:bodyPr>
          <a:lstStyle/>
          <a:p>
            <a:r>
              <a:rPr lang="fr-BE" dirty="0" smtClean="0"/>
              <a:t>Lambda expression </a:t>
            </a:r>
            <a:r>
              <a:rPr lang="fr-BE" dirty="0" err="1" smtClean="0"/>
              <a:t>can</a:t>
            </a:r>
            <a:r>
              <a:rPr lang="fr-BE" dirty="0" smtClean="0"/>
              <a:t>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assigned</a:t>
            </a:r>
            <a:r>
              <a:rPr lang="fr-BE" dirty="0" smtClean="0"/>
              <a:t> </a:t>
            </a:r>
            <a:r>
              <a:rPr lang="fr-BE" i="1" dirty="0" smtClean="0"/>
              <a:t>if</a:t>
            </a:r>
          </a:p>
          <a:p>
            <a:pPr lvl="1"/>
            <a:r>
              <a:rPr lang="fr-BE" dirty="0" smtClean="0"/>
              <a:t>Target </a:t>
            </a:r>
            <a:r>
              <a:rPr lang="fr-BE" dirty="0" err="1" smtClean="0"/>
              <a:t>is</a:t>
            </a:r>
            <a:r>
              <a:rPr lang="fr-BE" dirty="0" smtClean="0"/>
              <a:t> a </a:t>
            </a:r>
            <a:r>
              <a:rPr lang="fr-BE" dirty="0" err="1" smtClean="0"/>
              <a:t>functional</a:t>
            </a:r>
            <a:r>
              <a:rPr lang="fr-BE" dirty="0" smtClean="0"/>
              <a:t> interface type</a:t>
            </a:r>
          </a:p>
          <a:p>
            <a:pPr lvl="1"/>
            <a:r>
              <a:rPr lang="fr-BE" dirty="0" err="1" smtClean="0"/>
              <a:t>Same</a:t>
            </a:r>
            <a:r>
              <a:rPr lang="fr-BE" dirty="0" smtClean="0"/>
              <a:t> </a:t>
            </a:r>
            <a:r>
              <a:rPr lang="fr-BE" dirty="0" err="1" smtClean="0"/>
              <a:t>number</a:t>
            </a:r>
            <a:r>
              <a:rPr lang="fr-BE" dirty="0" smtClean="0"/>
              <a:t> of </a:t>
            </a:r>
            <a:r>
              <a:rPr lang="fr-BE" dirty="0" err="1" smtClean="0"/>
              <a:t>parameters</a:t>
            </a:r>
            <a:endParaRPr lang="fr-BE" dirty="0" smtClean="0"/>
          </a:p>
          <a:p>
            <a:pPr lvl="1"/>
            <a:r>
              <a:rPr lang="fr-BE" dirty="0" err="1" smtClean="0"/>
              <a:t>Same</a:t>
            </a:r>
            <a:r>
              <a:rPr lang="fr-BE" dirty="0" smtClean="0"/>
              <a:t> </a:t>
            </a:r>
            <a:r>
              <a:rPr lang="fr-BE" dirty="0" err="1" smtClean="0"/>
              <a:t>parameter</a:t>
            </a:r>
            <a:r>
              <a:rPr lang="fr-BE" dirty="0" smtClean="0"/>
              <a:t> types</a:t>
            </a:r>
          </a:p>
          <a:p>
            <a:pPr lvl="1"/>
            <a:r>
              <a:rPr lang="fr-BE" dirty="0" smtClean="0"/>
              <a:t>Compatible return type</a:t>
            </a:r>
          </a:p>
          <a:p>
            <a:pPr lvl="1"/>
            <a:r>
              <a:rPr lang="fr-BE" dirty="0" smtClean="0"/>
              <a:t>Compatible exceptions</a:t>
            </a:r>
          </a:p>
          <a:p>
            <a:pPr lvl="1"/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3167844" y="4725144"/>
            <a:ext cx="5868652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BiFunction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&lt;T, U, R&gt; {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 apply (T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U u);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55576" y="6381328"/>
            <a:ext cx="828092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i) -&gt;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string.charAt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(i)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55576" y="5877272"/>
            <a:ext cx="828092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BiFunction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=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271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Method</a:t>
            </a:r>
            <a:r>
              <a:rPr lang="fr-BE" dirty="0" smtClean="0"/>
              <a:t> </a:t>
            </a:r>
            <a:r>
              <a:rPr lang="fr-BE" dirty="0" err="1" smtClean="0"/>
              <a:t>References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When</a:t>
            </a:r>
            <a:r>
              <a:rPr lang="fr-BE" dirty="0" smtClean="0"/>
              <a:t> </a:t>
            </a:r>
            <a:r>
              <a:rPr lang="fr-BE" dirty="0" err="1" smtClean="0"/>
              <a:t>you</a:t>
            </a:r>
            <a:r>
              <a:rPr lang="fr-BE" dirty="0" smtClean="0"/>
              <a:t> </a:t>
            </a:r>
            <a:r>
              <a:rPr lang="fr-BE" dirty="0" err="1" smtClean="0"/>
              <a:t>want</a:t>
            </a:r>
            <a:r>
              <a:rPr lang="fr-BE" dirty="0" smtClean="0"/>
              <a:t> to call an </a:t>
            </a:r>
            <a:r>
              <a:rPr lang="fr-BE" dirty="0" err="1" smtClean="0"/>
              <a:t>existing</a:t>
            </a:r>
            <a:r>
              <a:rPr lang="fr-BE" dirty="0" smtClean="0"/>
              <a:t> </a:t>
            </a:r>
            <a:r>
              <a:rPr lang="fr-BE" dirty="0" err="1" smtClean="0"/>
              <a:t>method</a:t>
            </a:r>
            <a:endParaRPr lang="fr-BE" dirty="0" smtClean="0"/>
          </a:p>
          <a:p>
            <a:r>
              <a:rPr lang="fr-BE" dirty="0" smtClean="0"/>
              <a:t>More compact &amp; </a:t>
            </a:r>
            <a:r>
              <a:rPr lang="fr-BE" dirty="0" err="1" smtClean="0"/>
              <a:t>readable</a:t>
            </a:r>
            <a:endParaRPr lang="fr-BE" dirty="0" smtClean="0"/>
          </a:p>
          <a:p>
            <a:r>
              <a:rPr lang="fr-BE" dirty="0" smtClean="0"/>
              <a:t>± </a:t>
            </a:r>
            <a:r>
              <a:rPr lang="fr-BE" dirty="0" err="1" smtClean="0"/>
              <a:t>Shorthand</a:t>
            </a:r>
            <a:r>
              <a:rPr lang="fr-BE" dirty="0" smtClean="0"/>
              <a:t> for lambda expressions</a:t>
            </a:r>
          </a:p>
          <a:p>
            <a:endParaRPr lang="fr-BE" dirty="0" smtClean="0"/>
          </a:p>
          <a:p>
            <a:r>
              <a:rPr lang="fr-BE" dirty="0" err="1" smtClean="0"/>
              <a:t>Static</a:t>
            </a:r>
            <a:r>
              <a:rPr lang="fr-BE" dirty="0" smtClean="0"/>
              <a:t> </a:t>
            </a:r>
            <a:r>
              <a:rPr lang="fr-BE" dirty="0" err="1" smtClean="0"/>
              <a:t>Methods</a:t>
            </a:r>
            <a:endParaRPr lang="fr-BE" dirty="0" smtClean="0"/>
          </a:p>
          <a:p>
            <a:pPr lvl="1"/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611560" y="4535429"/>
            <a:ext cx="7920880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Function&lt;String, Integer&gt; parse =</a:t>
            </a:r>
          </a:p>
          <a:p>
            <a:pPr algn="r"/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s) -&gt;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Integer.parseInt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11561" y="5805264"/>
            <a:ext cx="792088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Function&lt;String, Integer&gt; parse = Integer::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 rot="5400000">
            <a:off x="4389899" y="52962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b="1" dirty="0" smtClean="0"/>
              <a:t>≈</a:t>
            </a:r>
            <a:endParaRPr lang="fr-BE" sz="2800" b="1" dirty="0"/>
          </a:p>
        </p:txBody>
      </p:sp>
    </p:spTree>
    <p:extLst>
      <p:ext uri="{BB962C8B-B14F-4D97-AF65-F5344CB8AC3E}">
        <p14:creationId xmlns:p14="http://schemas.microsoft.com/office/powerpoint/2010/main" val="2385351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Method</a:t>
            </a:r>
            <a:r>
              <a:rPr lang="fr-BE" dirty="0" smtClean="0"/>
              <a:t> </a:t>
            </a:r>
            <a:r>
              <a:rPr lang="fr-BE" dirty="0" err="1" smtClean="0"/>
              <a:t>References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>
            <a:normAutofit/>
          </a:bodyPr>
          <a:lstStyle/>
          <a:p>
            <a:r>
              <a:rPr lang="fr-BE" dirty="0" smtClean="0"/>
              <a:t>Instance </a:t>
            </a:r>
            <a:r>
              <a:rPr lang="fr-BE" dirty="0" err="1" smtClean="0"/>
              <a:t>Methods</a:t>
            </a:r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r>
              <a:rPr lang="fr-BE" dirty="0" smtClean="0"/>
              <a:t>Invocation </a:t>
            </a:r>
            <a:r>
              <a:rPr lang="fr-BE" dirty="0" err="1"/>
              <a:t>target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the first </a:t>
            </a:r>
            <a:r>
              <a:rPr lang="fr-BE" dirty="0" err="1" smtClean="0"/>
              <a:t>parameter</a:t>
            </a:r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107504" y="2308810"/>
            <a:ext cx="8856984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Function&lt;String, String&gt;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toUpperCase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algn="r"/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s) -&gt;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s.toUpperCase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07504" y="3100898"/>
            <a:ext cx="8856984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Function&lt;String, String&gt;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toUpperCase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String::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toUpperCase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7504" y="5308989"/>
            <a:ext cx="8856984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BiFunction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&lt;String, Integer, Character&gt;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charAt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algn="r"/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s, Integer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s.charAt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07504" y="6197242"/>
            <a:ext cx="8856984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BiFunction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&lt;String, Integer, Character&gt;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charAt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 String::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charAt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879812" y="1776154"/>
            <a:ext cx="3384376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String.toUpperCase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843808" y="4797152"/>
            <a:ext cx="3384376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String.charAt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(Integer)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973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Method</a:t>
            </a:r>
            <a:r>
              <a:rPr lang="fr-BE" dirty="0" smtClean="0"/>
              <a:t> </a:t>
            </a:r>
            <a:r>
              <a:rPr lang="fr-BE" dirty="0" err="1" smtClean="0"/>
              <a:t>References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>
            <a:normAutofit/>
          </a:bodyPr>
          <a:lstStyle/>
          <a:p>
            <a:r>
              <a:rPr lang="fr-BE" dirty="0" smtClean="0"/>
              <a:t>Instance </a:t>
            </a:r>
            <a:r>
              <a:rPr lang="fr-BE" dirty="0" err="1" smtClean="0"/>
              <a:t>Methods</a:t>
            </a:r>
            <a:endParaRPr lang="fr-BE" dirty="0" smtClean="0"/>
          </a:p>
          <a:p>
            <a:pPr lvl="1"/>
            <a:r>
              <a:rPr lang="fr-BE" dirty="0" err="1" smtClean="0"/>
              <a:t>Specific</a:t>
            </a:r>
            <a:r>
              <a:rPr lang="fr-BE" dirty="0" smtClean="0"/>
              <a:t> instance</a:t>
            </a:r>
          </a:p>
          <a:p>
            <a:pPr lvl="1"/>
            <a:endParaRPr lang="fr-BE" dirty="0"/>
          </a:p>
          <a:p>
            <a:pPr lvl="1"/>
            <a:endParaRPr lang="fr-BE" dirty="0" smtClean="0"/>
          </a:p>
          <a:p>
            <a:pPr lvl="1"/>
            <a:endParaRPr lang="fr-BE" dirty="0"/>
          </a:p>
          <a:p>
            <a:pPr lvl="1"/>
            <a:endParaRPr lang="fr-BE" dirty="0" smtClean="0"/>
          </a:p>
          <a:p>
            <a:pPr lvl="1"/>
            <a:r>
              <a:rPr lang="fr-BE" dirty="0" err="1" smtClean="0"/>
              <a:t>Constructors</a:t>
            </a:r>
            <a:endParaRPr lang="fr-BE" dirty="0" smtClean="0"/>
          </a:p>
          <a:p>
            <a:pPr lvl="1"/>
            <a:endParaRPr lang="fr-BE" dirty="0"/>
          </a:p>
        </p:txBody>
      </p:sp>
      <p:sp>
        <p:nvSpPr>
          <p:cNvPr id="8" name="ZoneTexte 7"/>
          <p:cNvSpPr txBox="1"/>
          <p:nvPr/>
        </p:nvSpPr>
        <p:spPr>
          <a:xfrm>
            <a:off x="827336" y="2197313"/>
            <a:ext cx="7920880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Set&lt;String&gt;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knownNames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…</a:t>
            </a:r>
          </a:p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Predicate&lt;String&gt;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isKnown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algn="r"/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s) -&gt;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knownNames.contains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827336" y="3356992"/>
            <a:ext cx="792088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Predicate&lt;String&gt;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isKnown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knownNames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::contains;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27336" y="4797152"/>
            <a:ext cx="7920880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Supplier&lt;Set&lt;String&gt;&gt;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setFactory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algn="r"/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-&gt; new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TreeSet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&lt;String&gt;();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27336" y="5956831"/>
            <a:ext cx="792088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Supplier&lt;Set&lt;String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setFactory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TreeSet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::new;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59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Evolution of processor speed</a:t>
            </a:r>
            <a:endParaRPr lang="fr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6144"/>
            <a:ext cx="9152638" cy="530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6067694" y="6597352"/>
            <a:ext cx="30572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100" dirty="0"/>
              <a:t>Copyright © 2009 Elsevier, Inc. All </a:t>
            </a:r>
            <a:r>
              <a:rPr lang="fr-BE" sz="1100" dirty="0" err="1"/>
              <a:t>rights</a:t>
            </a:r>
            <a:r>
              <a:rPr lang="fr-BE" sz="1100" dirty="0"/>
              <a:t> </a:t>
            </a:r>
            <a:r>
              <a:rPr lang="fr-BE" sz="1100" dirty="0" err="1"/>
              <a:t>reserved</a:t>
            </a:r>
            <a:r>
              <a:rPr lang="fr-BE" sz="1100" dirty="0" smtClean="0"/>
              <a:t>.</a:t>
            </a:r>
            <a:endParaRPr lang="fr-BE" sz="1100" dirty="0"/>
          </a:p>
        </p:txBody>
      </p:sp>
    </p:spTree>
    <p:extLst>
      <p:ext uri="{BB962C8B-B14F-4D97-AF65-F5344CB8AC3E}">
        <p14:creationId xmlns:p14="http://schemas.microsoft.com/office/powerpoint/2010/main" val="3244439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Exercises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Lambda Expressions</a:t>
            </a:r>
          </a:p>
          <a:p>
            <a:r>
              <a:rPr lang="fr-BE" dirty="0" err="1" smtClean="0"/>
              <a:t>Functional</a:t>
            </a:r>
            <a:r>
              <a:rPr lang="fr-BE" dirty="0" smtClean="0"/>
              <a:t> Interfaces</a:t>
            </a:r>
          </a:p>
          <a:p>
            <a:r>
              <a:rPr lang="fr-BE" dirty="0" err="1" smtClean="0"/>
              <a:t>Method</a:t>
            </a:r>
            <a:r>
              <a:rPr lang="fr-BE" dirty="0" smtClean="0"/>
              <a:t> </a:t>
            </a:r>
            <a:r>
              <a:rPr lang="fr-BE" dirty="0" err="1" smtClean="0"/>
              <a:t>References</a:t>
            </a:r>
            <a:endParaRPr lang="fr-BE" dirty="0" smtClean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61096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Go </a:t>
            </a:r>
            <a:r>
              <a:rPr lang="fr-BE" dirty="0" err="1" smtClean="0"/>
              <a:t>Parallel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/>
          </a:bodyPr>
          <a:lstStyle/>
          <a:p>
            <a:r>
              <a:rPr lang="fr-BE" dirty="0" smtClean="0"/>
              <a:t>So </a:t>
            </a:r>
            <a:r>
              <a:rPr lang="fr-BE" dirty="0" err="1" smtClean="0"/>
              <a:t>now</a:t>
            </a:r>
            <a:r>
              <a:rPr lang="fr-BE" dirty="0" smtClean="0"/>
              <a:t> </a:t>
            </a:r>
            <a:r>
              <a:rPr lang="fr-BE" dirty="0" err="1" smtClean="0"/>
              <a:t>we</a:t>
            </a:r>
            <a:r>
              <a:rPr lang="fr-BE" dirty="0" smtClean="0"/>
              <a:t> </a:t>
            </a:r>
            <a:r>
              <a:rPr lang="fr-BE" dirty="0" err="1" smtClean="0"/>
              <a:t>can</a:t>
            </a:r>
            <a:r>
              <a:rPr lang="fr-BE" dirty="0" smtClean="0"/>
              <a:t> </a:t>
            </a:r>
            <a:r>
              <a:rPr lang="fr-BE" dirty="0" err="1" smtClean="0"/>
              <a:t>finally</a:t>
            </a:r>
            <a:r>
              <a:rPr lang="fr-BE" dirty="0" smtClean="0"/>
              <a:t> do </a:t>
            </a:r>
            <a:r>
              <a:rPr lang="fr-BE" dirty="0" err="1" smtClean="0"/>
              <a:t>this</a:t>
            </a:r>
            <a:r>
              <a:rPr lang="fr-BE" dirty="0" smtClean="0"/>
              <a:t>:</a:t>
            </a:r>
            <a:endParaRPr lang="fr-BE" dirty="0"/>
          </a:p>
          <a:p>
            <a:pPr lvl="1"/>
            <a:endParaRPr lang="fr-BE" dirty="0"/>
          </a:p>
          <a:p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1691680" y="1844824"/>
            <a:ext cx="5760640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shapes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…;</a:t>
            </a:r>
          </a:p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shapes.forEach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s -&gt;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s.setColor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(RED));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203848" y="2852936"/>
            <a:ext cx="2664296" cy="9361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000" b="1" dirty="0" err="1" smtClean="0"/>
              <a:t>We</a:t>
            </a:r>
            <a:r>
              <a:rPr lang="fr-BE" sz="2000" b="1" dirty="0" smtClean="0"/>
              <a:t> </a:t>
            </a:r>
            <a:r>
              <a:rPr lang="fr-BE" sz="2000" b="1" dirty="0" err="1" smtClean="0"/>
              <a:t>cannot</a:t>
            </a:r>
            <a:r>
              <a:rPr lang="fr-BE" sz="2000" b="1" dirty="0" smtClean="0"/>
              <a:t> </a:t>
            </a:r>
            <a:r>
              <a:rPr lang="fr-BE" sz="2000" b="1" dirty="0" err="1" smtClean="0"/>
              <a:t>add</a:t>
            </a:r>
            <a:r>
              <a:rPr lang="fr-BE" sz="2000" b="1" dirty="0" smtClean="0"/>
              <a:t> </a:t>
            </a:r>
            <a:r>
              <a:rPr lang="fr-BE" sz="2000" b="1" dirty="0" err="1" smtClean="0"/>
              <a:t>methods</a:t>
            </a:r>
            <a:r>
              <a:rPr lang="fr-BE" sz="2000" b="1" dirty="0" smtClean="0"/>
              <a:t> to interfaces</a:t>
            </a:r>
            <a:endParaRPr lang="fr-BE" sz="20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1763688" y="4365104"/>
            <a:ext cx="5760640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shapes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…;</a:t>
            </a:r>
          </a:p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Collections.forEach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shapes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algn="r"/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-&gt;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s.setColor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(RED));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7272300" y="4113076"/>
            <a:ext cx="504056" cy="5040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smtClean="0"/>
              <a:t>?</a:t>
            </a:r>
            <a:endParaRPr lang="fr-BE" sz="2800" b="1" dirty="0"/>
          </a:p>
        </p:txBody>
      </p:sp>
    </p:spTree>
    <p:extLst>
      <p:ext uri="{BB962C8B-B14F-4D97-AF65-F5344CB8AC3E}">
        <p14:creationId xmlns:p14="http://schemas.microsoft.com/office/powerpoint/2010/main" val="283917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Default </a:t>
            </a:r>
            <a:r>
              <a:rPr lang="fr-BE" dirty="0" err="1" smtClean="0"/>
              <a:t>Methods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/>
          </a:bodyPr>
          <a:lstStyle/>
          <a:p>
            <a:r>
              <a:rPr lang="fr-BE" dirty="0" err="1" smtClean="0"/>
              <a:t>Add</a:t>
            </a:r>
            <a:r>
              <a:rPr lang="fr-BE" dirty="0" smtClean="0"/>
              <a:t> </a:t>
            </a:r>
            <a:r>
              <a:rPr lang="fr-BE" i="1" dirty="0" smtClean="0"/>
              <a:t>new</a:t>
            </a:r>
            <a:r>
              <a:rPr lang="fr-BE" dirty="0" smtClean="0"/>
              <a:t> </a:t>
            </a:r>
            <a:r>
              <a:rPr lang="fr-BE" dirty="0" err="1" smtClean="0"/>
              <a:t>methods</a:t>
            </a:r>
            <a:r>
              <a:rPr lang="fr-BE" dirty="0" smtClean="0"/>
              <a:t> to </a:t>
            </a:r>
            <a:r>
              <a:rPr lang="fr-BE" i="1" dirty="0" err="1" smtClean="0"/>
              <a:t>existing</a:t>
            </a:r>
            <a:r>
              <a:rPr lang="fr-BE" dirty="0" smtClean="0"/>
              <a:t> interfaces</a:t>
            </a:r>
          </a:p>
          <a:p>
            <a:r>
              <a:rPr lang="fr-BE" dirty="0" err="1" smtClean="0"/>
              <a:t>Provide</a:t>
            </a:r>
            <a:r>
              <a:rPr lang="fr-BE" dirty="0" smtClean="0"/>
              <a:t> a </a:t>
            </a:r>
            <a:r>
              <a:rPr lang="fr-BE" i="1" dirty="0" smtClean="0"/>
              <a:t>default</a:t>
            </a:r>
            <a:r>
              <a:rPr lang="fr-BE" dirty="0" smtClean="0"/>
              <a:t> </a:t>
            </a:r>
            <a:r>
              <a:rPr lang="fr-BE" dirty="0" err="1" smtClean="0"/>
              <a:t>implementation</a:t>
            </a:r>
            <a:endParaRPr lang="fr-BE" dirty="0" smtClean="0"/>
          </a:p>
          <a:p>
            <a:endParaRPr lang="fr-BE" dirty="0"/>
          </a:p>
          <a:p>
            <a:endParaRPr lang="fr-BE" dirty="0" smtClean="0"/>
          </a:p>
          <a:p>
            <a:endParaRPr lang="fr-BE" dirty="0"/>
          </a:p>
          <a:p>
            <a:endParaRPr lang="fr-BE" dirty="0" smtClean="0"/>
          </a:p>
          <a:p>
            <a:r>
              <a:rPr lang="fr-BE" dirty="0" err="1" smtClean="0"/>
              <a:t>Concrete</a:t>
            </a:r>
            <a:r>
              <a:rPr lang="fr-BE" dirty="0" smtClean="0"/>
              <a:t> classes </a:t>
            </a:r>
            <a:r>
              <a:rPr lang="fr-BE" dirty="0" err="1" smtClean="0"/>
              <a:t>can</a:t>
            </a:r>
            <a:r>
              <a:rPr lang="fr-BE" dirty="0" smtClean="0"/>
              <a:t> </a:t>
            </a:r>
            <a:r>
              <a:rPr lang="fr-BE" i="1" dirty="0" err="1" smtClean="0"/>
              <a:t>override</a:t>
            </a:r>
            <a:r>
              <a:rPr lang="fr-BE" dirty="0" smtClean="0"/>
              <a:t> default </a:t>
            </a:r>
            <a:r>
              <a:rPr lang="fr-BE" dirty="0" err="1" smtClean="0"/>
              <a:t>methods</a:t>
            </a:r>
            <a:endParaRPr lang="fr-BE" dirty="0" smtClean="0"/>
          </a:p>
          <a:p>
            <a:r>
              <a:rPr lang="fr-BE" dirty="0" err="1" smtClean="0"/>
              <a:t>Previously</a:t>
            </a:r>
            <a:r>
              <a:rPr lang="fr-BE" dirty="0" smtClean="0"/>
              <a:t> </a:t>
            </a:r>
            <a:r>
              <a:rPr lang="fr-BE" dirty="0" err="1" smtClean="0"/>
              <a:t>compiled</a:t>
            </a:r>
            <a:r>
              <a:rPr lang="fr-BE" dirty="0" smtClean="0"/>
              <a:t> classes </a:t>
            </a:r>
            <a:r>
              <a:rPr lang="fr-BE" dirty="0" err="1" smtClean="0"/>
              <a:t>inherit</a:t>
            </a:r>
            <a:r>
              <a:rPr lang="fr-BE" dirty="0" smtClean="0"/>
              <a:t> default </a:t>
            </a:r>
            <a:r>
              <a:rPr lang="fr-BE" dirty="0" err="1" smtClean="0"/>
              <a:t>implementation</a:t>
            </a:r>
            <a:endParaRPr lang="fr-BE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899592" y="2348880"/>
            <a:ext cx="7272808" cy="22467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fr-BE" sz="20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Collection&lt;T&gt; {</a:t>
            </a: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(Consumer&lt;T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action) {</a:t>
            </a: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action.accept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(t);</a:t>
            </a:r>
          </a:p>
          <a:p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2799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Default </a:t>
            </a:r>
            <a:r>
              <a:rPr lang="fr-BE" dirty="0" err="1" smtClean="0"/>
              <a:t>Methods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Allows</a:t>
            </a:r>
            <a:r>
              <a:rPr lang="fr-BE" dirty="0" smtClean="0"/>
              <a:t> </a:t>
            </a:r>
            <a:r>
              <a:rPr lang="fr-BE" dirty="0" err="1" smtClean="0"/>
              <a:t>evolution</a:t>
            </a:r>
            <a:r>
              <a:rPr lang="fr-BE" dirty="0" smtClean="0"/>
              <a:t> if </a:t>
            </a:r>
            <a:r>
              <a:rPr lang="fr-BE" dirty="0" err="1" smtClean="0"/>
              <a:t>API’s</a:t>
            </a:r>
            <a:endParaRPr lang="fr-BE" dirty="0" smtClean="0"/>
          </a:p>
          <a:p>
            <a:r>
              <a:rPr lang="fr-BE" dirty="0" smtClean="0"/>
              <a:t>NOT « Traits »</a:t>
            </a:r>
          </a:p>
          <a:p>
            <a:r>
              <a:rPr lang="fr-BE" dirty="0" smtClean="0"/>
              <a:t>Java </a:t>
            </a:r>
            <a:r>
              <a:rPr lang="fr-BE" dirty="0" err="1" smtClean="0"/>
              <a:t>remains</a:t>
            </a:r>
            <a:r>
              <a:rPr lang="fr-BE" dirty="0" smtClean="0"/>
              <a:t> </a:t>
            </a:r>
            <a:r>
              <a:rPr lang="fr-BE" dirty="0" err="1" smtClean="0"/>
              <a:t>statically</a:t>
            </a:r>
            <a:r>
              <a:rPr lang="fr-BE" dirty="0" smtClean="0"/>
              <a:t> </a:t>
            </a:r>
            <a:r>
              <a:rPr lang="fr-BE" dirty="0" err="1" smtClean="0"/>
              <a:t>typed</a:t>
            </a:r>
            <a:endParaRPr lang="fr-BE" dirty="0" smtClean="0"/>
          </a:p>
          <a:p>
            <a:r>
              <a:rPr lang="fr-BE" dirty="0" smtClean="0"/>
              <a:t>Multiple </a:t>
            </a:r>
            <a:r>
              <a:rPr lang="fr-BE" dirty="0" err="1" smtClean="0"/>
              <a:t>inheritance</a:t>
            </a:r>
            <a:r>
              <a:rPr lang="fr-BE" dirty="0" smtClean="0"/>
              <a:t> ?</a:t>
            </a:r>
          </a:p>
          <a:p>
            <a:pPr lvl="1"/>
            <a:r>
              <a:rPr lang="fr-BE" dirty="0" smtClean="0"/>
              <a:t> Type		(interfaces)</a:t>
            </a:r>
          </a:p>
          <a:p>
            <a:pPr lvl="1"/>
            <a:r>
              <a:rPr lang="fr-BE" dirty="0" smtClean="0"/>
              <a:t> </a:t>
            </a:r>
            <a:r>
              <a:rPr lang="fr-BE" dirty="0" err="1" smtClean="0"/>
              <a:t>Behaviour</a:t>
            </a:r>
            <a:r>
              <a:rPr lang="fr-BE" dirty="0" smtClean="0"/>
              <a:t>	(default </a:t>
            </a:r>
            <a:r>
              <a:rPr lang="fr-BE" dirty="0" err="1" smtClean="0"/>
              <a:t>methods</a:t>
            </a:r>
            <a:r>
              <a:rPr lang="fr-BE" dirty="0" smtClean="0"/>
              <a:t>)</a:t>
            </a:r>
          </a:p>
          <a:p>
            <a:pPr lvl="1"/>
            <a:r>
              <a:rPr lang="fr-BE" dirty="0" smtClean="0"/>
              <a:t> </a:t>
            </a:r>
            <a:r>
              <a:rPr lang="fr-BE" strike="sngStrike" dirty="0" smtClean="0"/>
              <a:t>State</a:t>
            </a:r>
            <a:endParaRPr lang="fr-BE" strike="sngStrike" dirty="0"/>
          </a:p>
        </p:txBody>
      </p:sp>
    </p:spTree>
    <p:extLst>
      <p:ext uri="{BB962C8B-B14F-4D97-AF65-F5344CB8AC3E}">
        <p14:creationId xmlns:p14="http://schemas.microsoft.com/office/powerpoint/2010/main" val="1351364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Default </a:t>
            </a:r>
            <a:r>
              <a:rPr lang="fr-BE" dirty="0" err="1" smtClean="0"/>
              <a:t>Methods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4293096"/>
            <a:ext cx="6768752" cy="2337123"/>
          </a:xfrm>
        </p:spPr>
        <p:txBody>
          <a:bodyPr>
            <a:normAutofit/>
          </a:bodyPr>
          <a:lstStyle/>
          <a:p>
            <a:r>
              <a:rPr lang="fr-BE" dirty="0" err="1" smtClean="0"/>
              <a:t>Conflicts</a:t>
            </a:r>
            <a:r>
              <a:rPr lang="fr-BE" dirty="0" smtClean="0"/>
              <a:t> ?</a:t>
            </a:r>
          </a:p>
          <a:p>
            <a:pPr lvl="1"/>
            <a:r>
              <a:rPr lang="fr-BE" dirty="0" smtClean="0"/>
              <a:t>Classes </a:t>
            </a:r>
            <a:r>
              <a:rPr lang="fr-BE" dirty="0" err="1" smtClean="0"/>
              <a:t>win</a:t>
            </a:r>
            <a:endParaRPr lang="fr-BE" dirty="0" smtClean="0"/>
          </a:p>
          <a:p>
            <a:pPr lvl="1"/>
            <a:r>
              <a:rPr lang="fr-BE" dirty="0" smtClean="0"/>
              <a:t>Most </a:t>
            </a:r>
            <a:r>
              <a:rPr lang="fr-BE" dirty="0" err="1" smtClean="0"/>
              <a:t>specific</a:t>
            </a:r>
            <a:r>
              <a:rPr lang="fr-BE" dirty="0" smtClean="0"/>
              <a:t> </a:t>
            </a:r>
            <a:r>
              <a:rPr lang="fr-BE" dirty="0" err="1" smtClean="0"/>
              <a:t>ancestor</a:t>
            </a:r>
            <a:r>
              <a:rPr lang="fr-BE" dirty="0" smtClean="0"/>
              <a:t> </a:t>
            </a:r>
            <a:r>
              <a:rPr lang="fr-BE" dirty="0" err="1" smtClean="0"/>
              <a:t>wins</a:t>
            </a:r>
            <a:endParaRPr lang="fr-BE" dirty="0" smtClean="0"/>
          </a:p>
          <a:p>
            <a:pPr lvl="1"/>
            <a:r>
              <a:rPr lang="fr-BE" dirty="0" err="1" smtClean="0"/>
              <a:t>Ambiguity</a:t>
            </a:r>
            <a:r>
              <a:rPr lang="fr-BE" dirty="0" smtClean="0"/>
              <a:t> </a:t>
            </a:r>
            <a:r>
              <a:rPr lang="fr-BE" dirty="0" err="1" smtClean="0"/>
              <a:t>is</a:t>
            </a:r>
            <a:r>
              <a:rPr lang="fr-BE" dirty="0" smtClean="0"/>
              <a:t> a compile-time </a:t>
            </a:r>
            <a:r>
              <a:rPr lang="fr-BE" dirty="0" err="1" smtClean="0"/>
              <a:t>error</a:t>
            </a:r>
            <a:endParaRPr lang="fr-BE" dirty="0"/>
          </a:p>
        </p:txBody>
      </p:sp>
      <p:sp>
        <p:nvSpPr>
          <p:cNvPr id="4" name="Rectangle 3"/>
          <p:cNvSpPr/>
          <p:nvPr/>
        </p:nvSpPr>
        <p:spPr>
          <a:xfrm>
            <a:off x="5546358" y="4184443"/>
            <a:ext cx="108012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dirty="0" smtClean="0"/>
              <a:t>D</a:t>
            </a:r>
          </a:p>
          <a:p>
            <a:r>
              <a:rPr lang="fr-BE" dirty="0" smtClean="0"/>
              <a:t>m1()</a:t>
            </a:r>
          </a:p>
          <a:p>
            <a:r>
              <a:rPr lang="fr-BE" dirty="0" smtClean="0"/>
              <a:t>m2()</a:t>
            </a:r>
            <a:endParaRPr lang="fr-BE" dirty="0"/>
          </a:p>
        </p:txBody>
      </p:sp>
      <p:sp>
        <p:nvSpPr>
          <p:cNvPr id="5" name="Rectangle 4"/>
          <p:cNvSpPr/>
          <p:nvPr/>
        </p:nvSpPr>
        <p:spPr>
          <a:xfrm>
            <a:off x="5546358" y="2872820"/>
            <a:ext cx="108012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dirty="0" smtClean="0"/>
              <a:t>E</a:t>
            </a:r>
          </a:p>
          <a:p>
            <a:r>
              <a:rPr lang="fr-BE" dirty="0" smtClean="0"/>
              <a:t>m1()</a:t>
            </a:r>
          </a:p>
        </p:txBody>
      </p:sp>
      <p:sp>
        <p:nvSpPr>
          <p:cNvPr id="6" name="Rectangle 5"/>
          <p:cNvSpPr/>
          <p:nvPr/>
        </p:nvSpPr>
        <p:spPr>
          <a:xfrm>
            <a:off x="5546358" y="1599132"/>
            <a:ext cx="108012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dirty="0" smtClean="0"/>
              <a:t>Object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08443" y="2872820"/>
            <a:ext cx="1080120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dirty="0" smtClean="0"/>
              <a:t>C</a:t>
            </a:r>
          </a:p>
          <a:p>
            <a:r>
              <a:rPr lang="fr-BE" dirty="0" smtClean="0"/>
              <a:t>m1()</a:t>
            </a:r>
          </a:p>
        </p:txBody>
      </p:sp>
      <p:cxnSp>
        <p:nvCxnSpPr>
          <p:cNvPr id="19" name="Connecteur en angle 18"/>
          <p:cNvCxnSpPr/>
          <p:nvPr/>
        </p:nvCxnSpPr>
        <p:spPr>
          <a:xfrm rot="16200000" flipV="1">
            <a:off x="5143698" y="3241722"/>
            <a:ext cx="447527" cy="143791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568383" y="1599132"/>
            <a:ext cx="1080120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dirty="0" smtClean="0"/>
              <a:t>A</a:t>
            </a:r>
          </a:p>
          <a:p>
            <a:r>
              <a:rPr lang="fr-BE" dirty="0" smtClean="0"/>
              <a:t>m2()</a:t>
            </a:r>
          </a:p>
          <a:p>
            <a:r>
              <a:rPr lang="fr-BE" dirty="0" smtClean="0"/>
              <a:t>m3()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84307" y="2872820"/>
            <a:ext cx="1080120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dirty="0" smtClean="0"/>
              <a:t>B</a:t>
            </a:r>
          </a:p>
          <a:p>
            <a:r>
              <a:rPr lang="fr-BE" dirty="0" smtClean="0"/>
              <a:t>m2()</a:t>
            </a:r>
          </a:p>
        </p:txBody>
      </p:sp>
      <p:cxnSp>
        <p:nvCxnSpPr>
          <p:cNvPr id="22" name="Connecteur en angle 21"/>
          <p:cNvCxnSpPr/>
          <p:nvPr/>
        </p:nvCxnSpPr>
        <p:spPr>
          <a:xfrm rot="16200000" flipV="1">
            <a:off x="4531630" y="2629654"/>
            <a:ext cx="447527" cy="2662051"/>
          </a:xfrm>
          <a:prstGeom prst="bentConnector3">
            <a:avLst>
              <a:gd name="adj1" fmla="val 500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ngle 25"/>
          <p:cNvCxnSpPr>
            <a:stCxn id="21" idx="0"/>
            <a:endCxn id="20" idx="2"/>
          </p:cNvCxnSpPr>
          <p:nvPr/>
        </p:nvCxnSpPr>
        <p:spPr>
          <a:xfrm rot="5400000" flipH="1" flipV="1">
            <a:off x="3561609" y="2325986"/>
            <a:ext cx="409592" cy="6840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stCxn id="17" idx="0"/>
            <a:endCxn id="20" idx="2"/>
          </p:cNvCxnSpPr>
          <p:nvPr/>
        </p:nvCxnSpPr>
        <p:spPr>
          <a:xfrm rot="16200000" flipV="1">
            <a:off x="4173677" y="2397994"/>
            <a:ext cx="409592" cy="5400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804187" y="1599132"/>
            <a:ext cx="1080120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dirty="0" smtClean="0"/>
              <a:t>F</a:t>
            </a:r>
          </a:p>
          <a:p>
            <a:r>
              <a:rPr lang="fr-BE" dirty="0" smtClean="0"/>
              <a:t>m3()</a:t>
            </a:r>
          </a:p>
        </p:txBody>
      </p:sp>
      <p:cxnSp>
        <p:nvCxnSpPr>
          <p:cNvPr id="31" name="Connecteur en angle 30"/>
          <p:cNvCxnSpPr>
            <a:stCxn id="4" idx="0"/>
            <a:endCxn id="29" idx="2"/>
          </p:cNvCxnSpPr>
          <p:nvPr/>
        </p:nvCxnSpPr>
        <p:spPr>
          <a:xfrm rot="16200000" flipV="1">
            <a:off x="3354726" y="1452750"/>
            <a:ext cx="1721215" cy="3742171"/>
          </a:xfrm>
          <a:prstGeom prst="bentConnector3">
            <a:avLst>
              <a:gd name="adj1" fmla="val 129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5" idx="0"/>
            <a:endCxn id="6" idx="2"/>
          </p:cNvCxnSpPr>
          <p:nvPr/>
        </p:nvCxnSpPr>
        <p:spPr>
          <a:xfrm flipV="1">
            <a:off x="6086418" y="2463228"/>
            <a:ext cx="0" cy="409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4" idx="0"/>
            <a:endCxn id="5" idx="2"/>
          </p:cNvCxnSpPr>
          <p:nvPr/>
        </p:nvCxnSpPr>
        <p:spPr>
          <a:xfrm flipV="1">
            <a:off x="6086418" y="3736916"/>
            <a:ext cx="0" cy="447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303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Fluent </a:t>
            </a:r>
            <a:r>
              <a:rPr lang="fr-BE" dirty="0" err="1" smtClean="0"/>
              <a:t>API’s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Default and </a:t>
            </a:r>
            <a:r>
              <a:rPr lang="fr-BE" dirty="0" err="1" smtClean="0"/>
              <a:t>Static</a:t>
            </a:r>
            <a:r>
              <a:rPr lang="fr-BE" dirty="0" smtClean="0"/>
              <a:t> </a:t>
            </a:r>
            <a:r>
              <a:rPr lang="fr-BE" dirty="0" err="1" smtClean="0"/>
              <a:t>methods</a:t>
            </a:r>
            <a:r>
              <a:rPr lang="fr-BE" dirty="0" smtClean="0"/>
              <a:t> on interfaces</a:t>
            </a:r>
          </a:p>
          <a:p>
            <a:r>
              <a:rPr lang="fr-BE" dirty="0" err="1" smtClean="0"/>
              <a:t>Allow</a:t>
            </a:r>
            <a:r>
              <a:rPr lang="fr-BE" dirty="0" smtClean="0"/>
              <a:t> for « fluent-style » </a:t>
            </a:r>
            <a:r>
              <a:rPr lang="fr-BE" dirty="0" err="1" smtClean="0"/>
              <a:t>API’s</a:t>
            </a:r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467544" y="2924944"/>
            <a:ext cx="8208912" cy="1323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Comparator&lt;Person</a:t>
            </a:r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comparator </a:t>
            </a:r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Comparator.comparing</a:t>
            </a:r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(Person</a:t>
            </a:r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GB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getLastName</a:t>
            </a:r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thenComparing</a:t>
            </a:r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(Person::</a:t>
            </a:r>
            <a:r>
              <a:rPr lang="en-GB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getFirstName</a:t>
            </a:r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.</a:t>
            </a:r>
            <a:r>
              <a:rPr lang="en-GB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thenComparingInt</a:t>
            </a:r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(Person::</a:t>
            </a:r>
            <a:r>
              <a:rPr lang="en-GB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getAge</a:t>
            </a:r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159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Exercises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Default </a:t>
            </a:r>
            <a:r>
              <a:rPr lang="fr-BE" dirty="0" err="1" smtClean="0"/>
              <a:t>Methods</a:t>
            </a:r>
            <a:endParaRPr lang="fr-BE" dirty="0" smtClean="0"/>
          </a:p>
          <a:p>
            <a:r>
              <a:rPr lang="fr-BE" dirty="0" smtClean="0"/>
              <a:t>New </a:t>
            </a:r>
            <a:r>
              <a:rPr lang="fr-BE" dirty="0" err="1" smtClean="0"/>
              <a:t>methods</a:t>
            </a:r>
            <a:r>
              <a:rPr lang="fr-BE" dirty="0" smtClean="0"/>
              <a:t> in java </a:t>
            </a:r>
            <a:r>
              <a:rPr lang="fr-BE" dirty="0" err="1" smtClean="0"/>
              <a:t>core</a:t>
            </a:r>
            <a:r>
              <a:rPr lang="fr-BE" dirty="0" smtClean="0"/>
              <a:t> classes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4249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Putting </a:t>
            </a:r>
            <a:r>
              <a:rPr lang="fr-BE" dirty="0" err="1" smtClean="0"/>
              <a:t>it</a:t>
            </a:r>
            <a:r>
              <a:rPr lang="fr-BE" dirty="0" smtClean="0"/>
              <a:t> all </a:t>
            </a:r>
            <a:r>
              <a:rPr lang="fr-BE" dirty="0" err="1" smtClean="0"/>
              <a:t>together</a:t>
            </a:r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467544" y="1340768"/>
            <a:ext cx="8208912" cy="19389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List&lt;Person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people 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...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Collections.sort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(people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new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Comparator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&lt;Person&gt;() 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compare(Person 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 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y) 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x.getLastName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y.getLastName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521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Putting </a:t>
            </a:r>
            <a:r>
              <a:rPr lang="fr-BE" dirty="0" err="1" smtClean="0"/>
              <a:t>it</a:t>
            </a:r>
            <a:r>
              <a:rPr lang="fr-BE" dirty="0" smtClean="0"/>
              <a:t> all </a:t>
            </a:r>
            <a:r>
              <a:rPr lang="fr-BE" dirty="0" err="1" smtClean="0"/>
              <a:t>together</a:t>
            </a:r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467544" y="1149712"/>
            <a:ext cx="8208912" cy="16312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Collections.sort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(people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new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Comparator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&lt;Person&gt;() 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compare(Person 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 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y) 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x.getLastName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y.getLastName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67544" y="3009146"/>
            <a:ext cx="8208912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Collections.sort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(people, (Person x, Person y) -&gt; </a:t>
            </a:r>
          </a:p>
          <a:p>
            <a:pPr algn="r"/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x.getLastName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y.getLastName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44683" y="3945250"/>
            <a:ext cx="8208912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Collections.sort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(people, </a:t>
            </a:r>
          </a:p>
          <a:p>
            <a:pPr algn="r"/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Comparator.comparing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((Person p) -&gt;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p.getLastName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44683" y="4901098"/>
            <a:ext cx="8208912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Collections.sort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people,comparing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 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p.getLastName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44683" y="5549170"/>
            <a:ext cx="8208912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Collections.sort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(people,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comparing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(Person::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getLastName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44683" y="6197242"/>
            <a:ext cx="8208912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people.sort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comparing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(Person::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getLastName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730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Go </a:t>
            </a:r>
            <a:r>
              <a:rPr lang="fr-BE" dirty="0" err="1" smtClean="0"/>
              <a:t>Parallel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/>
          </a:bodyPr>
          <a:lstStyle/>
          <a:p>
            <a:r>
              <a:rPr lang="fr-BE" dirty="0" smtClean="0"/>
              <a:t>So </a:t>
            </a:r>
            <a:r>
              <a:rPr lang="fr-BE" dirty="0" err="1" smtClean="0"/>
              <a:t>now</a:t>
            </a:r>
            <a:r>
              <a:rPr lang="fr-BE" dirty="0" smtClean="0"/>
              <a:t> </a:t>
            </a:r>
            <a:r>
              <a:rPr lang="fr-BE" dirty="0" err="1" smtClean="0"/>
              <a:t>we</a:t>
            </a:r>
            <a:r>
              <a:rPr lang="fr-BE" dirty="0" smtClean="0"/>
              <a:t> </a:t>
            </a:r>
            <a:r>
              <a:rPr lang="fr-BE" dirty="0" err="1" smtClean="0"/>
              <a:t>can</a:t>
            </a:r>
            <a:r>
              <a:rPr lang="fr-BE" dirty="0" smtClean="0"/>
              <a:t> </a:t>
            </a:r>
            <a:r>
              <a:rPr lang="fr-BE" dirty="0" err="1" smtClean="0"/>
              <a:t>finally</a:t>
            </a:r>
            <a:r>
              <a:rPr lang="fr-BE" dirty="0" smtClean="0"/>
              <a:t> do </a:t>
            </a:r>
            <a:r>
              <a:rPr lang="fr-BE" dirty="0" err="1" smtClean="0"/>
              <a:t>this</a:t>
            </a:r>
            <a:r>
              <a:rPr lang="fr-BE" dirty="0" smtClean="0"/>
              <a:t>:</a:t>
            </a:r>
          </a:p>
          <a:p>
            <a:endParaRPr lang="fr-BE" dirty="0"/>
          </a:p>
          <a:p>
            <a:endParaRPr lang="fr-BE" dirty="0" smtClean="0"/>
          </a:p>
          <a:p>
            <a:r>
              <a:rPr lang="fr-BE" dirty="0" smtClean="0"/>
              <a:t>Or </a:t>
            </a:r>
            <a:r>
              <a:rPr lang="fr-BE" dirty="0" err="1" smtClean="0"/>
              <a:t>this</a:t>
            </a:r>
            <a:r>
              <a:rPr lang="fr-BE" dirty="0" smtClean="0"/>
              <a:t>:</a:t>
            </a:r>
            <a:endParaRPr lang="fr-BE" dirty="0"/>
          </a:p>
          <a:p>
            <a:pPr lvl="1"/>
            <a:endParaRPr lang="fr-BE" dirty="0"/>
          </a:p>
          <a:p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1691680" y="1844824"/>
            <a:ext cx="5760640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shapes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…;</a:t>
            </a:r>
          </a:p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shapes.forEach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s -&gt;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s.setColor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(RED));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38477" y="3717032"/>
            <a:ext cx="7848872" cy="28623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shapes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…;</a:t>
            </a:r>
          </a:p>
          <a:p>
            <a:endParaRPr lang="fr-BE" sz="20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greenShapes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shapes.filter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s -&gt;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s.getColor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()==GREEN);</a:t>
            </a:r>
          </a:p>
          <a:p>
            <a:endParaRPr lang="fr-BE" sz="20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greenShapeSizes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greenShapes.map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s -&gt;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s.getSize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endParaRPr lang="fr-BE" sz="20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greenShapeSizes.average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7" name="Ellipse 6"/>
          <p:cNvSpPr/>
          <p:nvPr/>
        </p:nvSpPr>
        <p:spPr>
          <a:xfrm>
            <a:off x="8335321" y="3482433"/>
            <a:ext cx="504056" cy="5040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smtClean="0"/>
              <a:t>?</a:t>
            </a:r>
            <a:endParaRPr lang="fr-BE" sz="2800" b="1" dirty="0"/>
          </a:p>
        </p:txBody>
      </p:sp>
    </p:spTree>
    <p:extLst>
      <p:ext uri="{BB962C8B-B14F-4D97-AF65-F5344CB8AC3E}">
        <p14:creationId xmlns:p14="http://schemas.microsoft.com/office/powerpoint/2010/main" val="69447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Go </a:t>
            </a:r>
            <a:r>
              <a:rPr lang="fr-BE" dirty="0" err="1" smtClean="0"/>
              <a:t>Parallel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/>
          </a:bodyPr>
          <a:lstStyle/>
          <a:p>
            <a:r>
              <a:rPr lang="fr-BE" dirty="0" err="1"/>
              <a:t>Moore’s</a:t>
            </a:r>
            <a:r>
              <a:rPr lang="fr-BE" dirty="0"/>
              <a:t> Law</a:t>
            </a:r>
          </a:p>
          <a:p>
            <a:pPr lvl="1"/>
            <a:r>
              <a:rPr lang="fr-BE" dirty="0"/>
              <a:t>More </a:t>
            </a:r>
            <a:r>
              <a:rPr lang="fr-BE" dirty="0" err="1"/>
              <a:t>cores</a:t>
            </a:r>
            <a:r>
              <a:rPr lang="fr-BE" dirty="0"/>
              <a:t> but not </a:t>
            </a:r>
            <a:r>
              <a:rPr lang="fr-BE" dirty="0" err="1"/>
              <a:t>faster</a:t>
            </a:r>
            <a:r>
              <a:rPr lang="fr-BE" dirty="0"/>
              <a:t> </a:t>
            </a:r>
            <a:r>
              <a:rPr lang="fr-BE" dirty="0" err="1" smtClean="0"/>
              <a:t>cores</a:t>
            </a:r>
            <a:endParaRPr lang="fr-BE" dirty="0" smtClean="0"/>
          </a:p>
          <a:p>
            <a:pPr lvl="1"/>
            <a:endParaRPr lang="fr-BE" dirty="0"/>
          </a:p>
          <a:p>
            <a:r>
              <a:rPr lang="fr-BE" dirty="0"/>
              <a:t>Serial </a:t>
            </a:r>
            <a:r>
              <a:rPr lang="fr-BE" dirty="0" err="1"/>
              <a:t>API’s</a:t>
            </a:r>
            <a:endParaRPr lang="fr-BE" dirty="0"/>
          </a:p>
          <a:p>
            <a:pPr lvl="1"/>
            <a:r>
              <a:rPr lang="fr-BE" dirty="0"/>
              <a:t>Limited to a </a:t>
            </a:r>
            <a:r>
              <a:rPr lang="fr-BE" dirty="0" err="1"/>
              <a:t>shrinking</a:t>
            </a:r>
            <a:r>
              <a:rPr lang="fr-BE" dirty="0"/>
              <a:t> fraction of </a:t>
            </a:r>
            <a:r>
              <a:rPr lang="fr-BE" dirty="0" err="1"/>
              <a:t>available</a:t>
            </a:r>
            <a:r>
              <a:rPr lang="fr-BE" dirty="0"/>
              <a:t> </a:t>
            </a:r>
            <a:r>
              <a:rPr lang="fr-BE" dirty="0" err="1"/>
              <a:t>processing</a:t>
            </a:r>
            <a:r>
              <a:rPr lang="fr-BE" dirty="0"/>
              <a:t> </a:t>
            </a:r>
            <a:r>
              <a:rPr lang="fr-BE" dirty="0" smtClean="0"/>
              <a:t>power</a:t>
            </a:r>
          </a:p>
          <a:p>
            <a:pPr lvl="1"/>
            <a:endParaRPr lang="fr-BE" dirty="0" smtClean="0"/>
          </a:p>
          <a:p>
            <a:r>
              <a:rPr lang="fr-BE" dirty="0" err="1"/>
              <a:t>Parallel</a:t>
            </a:r>
            <a:r>
              <a:rPr lang="fr-BE" dirty="0"/>
              <a:t> </a:t>
            </a:r>
            <a:r>
              <a:rPr lang="fr-BE" dirty="0" err="1" smtClean="0"/>
              <a:t>API’s</a:t>
            </a:r>
            <a:endParaRPr lang="fr-BE" dirty="0" smtClean="0"/>
          </a:p>
          <a:p>
            <a:pPr lvl="1"/>
            <a:r>
              <a:rPr lang="fr-BE" dirty="0" err="1" smtClean="0"/>
              <a:t>Multi-threading</a:t>
            </a:r>
            <a:r>
              <a:rPr lang="fr-BE" dirty="0" smtClean="0"/>
              <a:t> </a:t>
            </a:r>
            <a:r>
              <a:rPr lang="fr-BE" dirty="0" err="1" smtClean="0"/>
              <a:t>is</a:t>
            </a:r>
            <a:r>
              <a:rPr lang="fr-BE" dirty="0" smtClean="0"/>
              <a:t> hard</a:t>
            </a:r>
          </a:p>
          <a:p>
            <a:pPr lvl="1"/>
            <a:r>
              <a:rPr lang="fr-BE" dirty="0" err="1" smtClean="0"/>
              <a:t>Little</a:t>
            </a:r>
            <a:r>
              <a:rPr lang="fr-BE" dirty="0" smtClean="0"/>
              <a:t> support in </a:t>
            </a:r>
            <a:r>
              <a:rPr lang="fr-BE" dirty="0" err="1" smtClean="0"/>
              <a:t>mainstream</a:t>
            </a:r>
            <a:r>
              <a:rPr lang="fr-BE" dirty="0" smtClean="0"/>
              <a:t> </a:t>
            </a:r>
            <a:r>
              <a:rPr lang="fr-BE" dirty="0" err="1" smtClean="0"/>
              <a:t>languages</a:t>
            </a:r>
            <a:endParaRPr lang="fr-BE" dirty="0"/>
          </a:p>
          <a:p>
            <a:pPr lvl="1"/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012710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/>
              <a:t>Go Parallel</a:t>
            </a: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57200" y="1196975"/>
            <a:ext cx="82296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marL="458787" indent="-457200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panose="020B0604020202020204" pitchFamily="34" charset="0"/>
              <a:buChar char="•"/>
            </a:pPr>
            <a:r>
              <a:rPr lang="fr-FR" altLang="fr-FR" sz="3200" dirty="0">
                <a:latin typeface="Calibri" charset="0"/>
              </a:rPr>
              <a:t>Utility </a:t>
            </a:r>
            <a:r>
              <a:rPr lang="fr-FR" altLang="fr-FR" sz="3200" dirty="0" err="1">
                <a:latin typeface="Calibri" charset="0"/>
              </a:rPr>
              <a:t>methods</a:t>
            </a:r>
            <a:r>
              <a:rPr lang="fr-FR" altLang="fr-FR" sz="3200" dirty="0">
                <a:latin typeface="Calibri" charset="0"/>
              </a:rPr>
              <a:t> on Collections </a:t>
            </a:r>
            <a:r>
              <a:rPr lang="fr-FR" altLang="fr-FR" sz="3200" dirty="0" err="1">
                <a:latin typeface="Calibri" charset="0"/>
              </a:rPr>
              <a:t>would</a:t>
            </a: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>
                <a:latin typeface="Calibri" charset="0"/>
              </a:rPr>
              <a:t>inherently</a:t>
            </a:r>
            <a:r>
              <a:rPr lang="fr-FR" altLang="fr-FR" sz="3200" dirty="0">
                <a:latin typeface="Calibri" charset="0"/>
              </a:rPr>
              <a:t> have a performance impact</a:t>
            </a:r>
            <a:br>
              <a:rPr lang="fr-FR" altLang="fr-FR" sz="3200" dirty="0">
                <a:latin typeface="Calibri" charset="0"/>
              </a:rPr>
            </a:br>
            <a:r>
              <a:rPr lang="fr-FR" altLang="fr-FR" sz="3200" dirty="0" err="1">
                <a:latin typeface="Calibri" charset="0"/>
              </a:rPr>
              <a:t>Even</a:t>
            </a: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>
                <a:latin typeface="Calibri" charset="0"/>
              </a:rPr>
              <a:t>written</a:t>
            </a: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>
                <a:latin typeface="Calibri" charset="0"/>
              </a:rPr>
              <a:t>like</a:t>
            </a: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>
                <a:latin typeface="Calibri" charset="0"/>
              </a:rPr>
              <a:t>this</a:t>
            </a:r>
            <a:r>
              <a:rPr lang="fr-FR" altLang="fr-FR" sz="3200" dirty="0">
                <a:latin typeface="Calibri" charset="0"/>
              </a:rPr>
              <a:t> :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err="1">
                <a:latin typeface="Calibri" charset="0"/>
              </a:rPr>
              <a:t>What</a:t>
            </a: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>
                <a:latin typeface="Calibri" charset="0"/>
              </a:rPr>
              <a:t>we</a:t>
            </a: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>
                <a:latin typeface="Calibri" charset="0"/>
              </a:rPr>
              <a:t>want</a:t>
            </a: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>
                <a:latin typeface="Calibri" charset="0"/>
              </a:rPr>
              <a:t>is</a:t>
            </a:r>
            <a:r>
              <a:rPr lang="fr-FR" altLang="fr-FR" sz="3200" dirty="0">
                <a:latin typeface="Calibri" charset="0"/>
              </a:rPr>
              <a:t> :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ClrTx/>
              <a:buSzTx/>
              <a:buFontTx/>
              <a:buNone/>
            </a:pPr>
            <a:endParaRPr lang="fr-FR" altLang="fr-FR" sz="28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3200" dirty="0">
              <a:latin typeface="Calibri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738188" y="2781300"/>
            <a:ext cx="7848600" cy="132198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nl-BE" altLang="fr-FR" sz="2000" b="1" dirty="0">
                <a:latin typeface="Consolas" pitchFamily="48" charset="0"/>
              </a:rPr>
              <a:t>Double </a:t>
            </a:r>
            <a:r>
              <a:rPr lang="nl-BE" altLang="fr-FR" sz="2000" b="1" dirty="0" err="1">
                <a:latin typeface="Consolas" pitchFamily="48" charset="0"/>
              </a:rPr>
              <a:t>average</a:t>
            </a:r>
            <a:r>
              <a:rPr lang="nl-BE" altLang="fr-FR" sz="2000" b="1" dirty="0">
                <a:latin typeface="Consolas" pitchFamily="48" charset="0"/>
              </a:rPr>
              <a:t> = </a:t>
            </a:r>
            <a:r>
              <a:rPr lang="nl-BE" altLang="fr-FR" sz="2000" b="1" dirty="0" err="1">
                <a:latin typeface="Consolas" pitchFamily="48" charset="0"/>
              </a:rPr>
              <a:t>shapes</a:t>
            </a:r>
            <a:endParaRPr lang="nl-BE" altLang="fr-FR" sz="2000" b="1" dirty="0">
              <a:latin typeface="Consolas" pitchFamily="48" charset="0"/>
            </a:endParaRPr>
          </a:p>
          <a:p>
            <a:pPr hangingPunct="1">
              <a:lnSpc>
                <a:spcPct val="100000"/>
              </a:lnSpc>
            </a:pPr>
            <a:r>
              <a:rPr lang="nl-BE" altLang="fr-FR" sz="2000" b="1" dirty="0">
                <a:latin typeface="Consolas" pitchFamily="48" charset="0"/>
              </a:rPr>
              <a:t>				</a:t>
            </a:r>
            <a:r>
              <a:rPr lang="nl-BE" altLang="fr-FR" sz="2000" b="1" dirty="0" smtClean="0">
                <a:latin typeface="Consolas" pitchFamily="48" charset="0"/>
              </a:rPr>
              <a:t>.</a:t>
            </a:r>
            <a:r>
              <a:rPr lang="nl-BE" altLang="fr-FR" sz="2000" b="1" dirty="0">
                <a:latin typeface="Consolas" pitchFamily="48" charset="0"/>
              </a:rPr>
              <a:t>filter( s -&gt; </a:t>
            </a:r>
            <a:r>
              <a:rPr lang="nl-BE" altLang="fr-FR" sz="2000" b="1" dirty="0" err="1">
                <a:latin typeface="Consolas" pitchFamily="48" charset="0"/>
              </a:rPr>
              <a:t>s.getColor</a:t>
            </a:r>
            <a:r>
              <a:rPr lang="nl-BE" altLang="fr-FR" sz="2000" b="1" dirty="0">
                <a:latin typeface="Consolas" pitchFamily="48" charset="0"/>
              </a:rPr>
              <a:t>()==GREEN)</a:t>
            </a:r>
          </a:p>
          <a:p>
            <a:pPr hangingPunct="1">
              <a:lnSpc>
                <a:spcPct val="100000"/>
              </a:lnSpc>
            </a:pPr>
            <a:r>
              <a:rPr lang="nl-BE" altLang="fr-FR" sz="2000" b="1" dirty="0">
                <a:latin typeface="Consolas" pitchFamily="48" charset="0"/>
              </a:rPr>
              <a:t>				</a:t>
            </a:r>
            <a:r>
              <a:rPr lang="nl-BE" altLang="fr-FR" sz="2000" b="1" dirty="0" smtClean="0">
                <a:latin typeface="Consolas" pitchFamily="48" charset="0"/>
              </a:rPr>
              <a:t>.</a:t>
            </a:r>
            <a:r>
              <a:rPr lang="nl-BE" altLang="fr-FR" sz="2000" b="1" dirty="0">
                <a:latin typeface="Consolas" pitchFamily="48" charset="0"/>
              </a:rPr>
              <a:t>map( s -&gt; </a:t>
            </a:r>
            <a:r>
              <a:rPr lang="nl-BE" altLang="fr-FR" sz="2000" b="1" dirty="0" err="1">
                <a:latin typeface="Consolas" pitchFamily="48" charset="0"/>
              </a:rPr>
              <a:t>s.getSize</a:t>
            </a:r>
            <a:r>
              <a:rPr lang="nl-BE" altLang="fr-FR" sz="2000" b="1" dirty="0">
                <a:latin typeface="Consolas" pitchFamily="48" charset="0"/>
              </a:rPr>
              <a:t>())</a:t>
            </a:r>
          </a:p>
          <a:p>
            <a:pPr hangingPunct="1">
              <a:lnSpc>
                <a:spcPct val="100000"/>
              </a:lnSpc>
            </a:pPr>
            <a:r>
              <a:rPr lang="nl-BE" altLang="fr-FR" sz="2000" b="1" dirty="0">
                <a:latin typeface="Consolas" pitchFamily="48" charset="0"/>
              </a:rPr>
              <a:t>				</a:t>
            </a:r>
            <a:r>
              <a:rPr lang="nl-BE" altLang="fr-FR" sz="2000" b="1" dirty="0" smtClean="0">
                <a:latin typeface="Consolas" pitchFamily="48" charset="0"/>
              </a:rPr>
              <a:t>.</a:t>
            </a:r>
            <a:r>
              <a:rPr lang="nl-BE" altLang="fr-FR" sz="2000" b="1" dirty="0" err="1">
                <a:latin typeface="Consolas" pitchFamily="48" charset="0"/>
              </a:rPr>
              <a:t>average</a:t>
            </a:r>
            <a:r>
              <a:rPr lang="nl-BE" altLang="fr-FR" sz="2000" b="1" dirty="0">
                <a:latin typeface="Consolas" pitchFamily="48" charset="0"/>
              </a:rPr>
              <a:t>();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738188" y="5059343"/>
            <a:ext cx="7848600" cy="132198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nl-BE" altLang="fr-FR" sz="2000" b="1" dirty="0">
                <a:latin typeface="Consolas" pitchFamily="48" charset="0"/>
              </a:rPr>
              <a:t>Double </a:t>
            </a:r>
            <a:r>
              <a:rPr lang="nl-BE" altLang="fr-FR" sz="2000" b="1" dirty="0" err="1">
                <a:latin typeface="Consolas" pitchFamily="48" charset="0"/>
              </a:rPr>
              <a:t>average</a:t>
            </a:r>
            <a:r>
              <a:rPr lang="nl-BE" altLang="fr-FR" sz="2000" b="1" dirty="0">
                <a:latin typeface="Consolas" pitchFamily="48" charset="0"/>
              </a:rPr>
              <a:t> = </a:t>
            </a:r>
            <a:r>
              <a:rPr lang="nl-BE" altLang="fr-FR" sz="2000" b="1" dirty="0" err="1">
                <a:latin typeface="Consolas" pitchFamily="48" charset="0"/>
              </a:rPr>
              <a:t>shapes</a:t>
            </a:r>
            <a:endParaRPr lang="nl-BE" altLang="fr-FR" sz="2000" b="1" dirty="0">
              <a:latin typeface="Consolas" pitchFamily="48" charset="0"/>
            </a:endParaRPr>
          </a:p>
          <a:p>
            <a:pPr hangingPunct="1">
              <a:lnSpc>
                <a:spcPct val="100000"/>
              </a:lnSpc>
            </a:pPr>
            <a:r>
              <a:rPr lang="nl-BE" altLang="fr-FR" sz="2000" b="1" dirty="0">
                <a:latin typeface="Consolas" pitchFamily="48" charset="0"/>
              </a:rPr>
              <a:t>				</a:t>
            </a:r>
            <a:r>
              <a:rPr lang="nl-BE" altLang="fr-FR" sz="2000" b="1" dirty="0" smtClean="0">
                <a:latin typeface="Consolas" pitchFamily="48" charset="0"/>
              </a:rPr>
              <a:t>.</a:t>
            </a:r>
            <a:r>
              <a:rPr lang="nl-BE" altLang="fr-FR" sz="2000" b="1" dirty="0">
                <a:latin typeface="Consolas" pitchFamily="48" charset="0"/>
              </a:rPr>
              <a:t>filter( s -&gt; </a:t>
            </a:r>
            <a:r>
              <a:rPr lang="nl-BE" altLang="fr-FR" sz="2000" b="1" dirty="0" err="1">
                <a:latin typeface="Consolas" pitchFamily="48" charset="0"/>
              </a:rPr>
              <a:t>s.getColor</a:t>
            </a:r>
            <a:r>
              <a:rPr lang="nl-BE" altLang="fr-FR" sz="2000" b="1" dirty="0">
                <a:latin typeface="Consolas" pitchFamily="48" charset="0"/>
              </a:rPr>
              <a:t>()==GREEN)</a:t>
            </a:r>
          </a:p>
          <a:p>
            <a:pPr hangingPunct="1">
              <a:lnSpc>
                <a:spcPct val="100000"/>
              </a:lnSpc>
            </a:pPr>
            <a:r>
              <a:rPr lang="nl-BE" altLang="fr-FR" sz="2000" b="1" dirty="0">
                <a:latin typeface="Consolas" pitchFamily="48" charset="0"/>
              </a:rPr>
              <a:t>				</a:t>
            </a:r>
            <a:r>
              <a:rPr lang="nl-BE" altLang="fr-FR" sz="2000" b="1" dirty="0" smtClean="0">
                <a:latin typeface="Consolas" pitchFamily="48" charset="0"/>
              </a:rPr>
              <a:t>  </a:t>
            </a:r>
            <a:r>
              <a:rPr lang="nl-BE" altLang="fr-FR" sz="2000" b="1" i="1" dirty="0" err="1">
                <a:latin typeface="Consolas" pitchFamily="48" charset="0"/>
              </a:rPr>
              <a:t>and</a:t>
            </a:r>
            <a:r>
              <a:rPr lang="nl-BE" altLang="fr-FR" sz="2000" b="1" i="1" dirty="0">
                <a:latin typeface="Consolas" pitchFamily="48" charset="0"/>
              </a:rPr>
              <a:t> </a:t>
            </a:r>
            <a:r>
              <a:rPr lang="nl-BE" altLang="fr-FR" sz="2000" b="1" i="1" dirty="0" err="1" smtClean="0">
                <a:latin typeface="Consolas" pitchFamily="48" charset="0"/>
              </a:rPr>
              <a:t>also</a:t>
            </a:r>
            <a:r>
              <a:rPr lang="nl-BE" altLang="fr-FR" sz="2000" b="1" dirty="0" smtClean="0">
                <a:latin typeface="Consolas" pitchFamily="48" charset="0"/>
              </a:rPr>
              <a:t> </a:t>
            </a:r>
            <a:r>
              <a:rPr lang="nl-BE" altLang="fr-FR" sz="2000" b="1" dirty="0">
                <a:latin typeface="Consolas" pitchFamily="48" charset="0"/>
              </a:rPr>
              <a:t>map( s -&gt; </a:t>
            </a:r>
            <a:r>
              <a:rPr lang="nl-BE" altLang="fr-FR" sz="2000" b="1" dirty="0" err="1">
                <a:latin typeface="Consolas" pitchFamily="48" charset="0"/>
              </a:rPr>
              <a:t>s.getSize</a:t>
            </a:r>
            <a:r>
              <a:rPr lang="nl-BE" altLang="fr-FR" sz="2000" b="1" dirty="0">
                <a:latin typeface="Consolas" pitchFamily="48" charset="0"/>
              </a:rPr>
              <a:t>())</a:t>
            </a:r>
          </a:p>
          <a:p>
            <a:pPr hangingPunct="1">
              <a:lnSpc>
                <a:spcPct val="100000"/>
              </a:lnSpc>
            </a:pPr>
            <a:r>
              <a:rPr lang="nl-BE" altLang="fr-FR" sz="2000" b="1" dirty="0">
                <a:latin typeface="Consolas" pitchFamily="48" charset="0"/>
              </a:rPr>
              <a:t>				</a:t>
            </a:r>
            <a:r>
              <a:rPr lang="nl-BE" altLang="fr-FR" sz="2000" b="1" dirty="0" smtClean="0">
                <a:latin typeface="Consolas" pitchFamily="48" charset="0"/>
              </a:rPr>
              <a:t>  </a:t>
            </a:r>
            <a:r>
              <a:rPr lang="nl-BE" altLang="fr-FR" sz="2000" b="1" i="1" dirty="0" err="1">
                <a:latin typeface="Consolas" pitchFamily="48" charset="0"/>
              </a:rPr>
              <a:t>and</a:t>
            </a:r>
            <a:r>
              <a:rPr lang="nl-BE" altLang="fr-FR" sz="2000" b="1" i="1" dirty="0">
                <a:latin typeface="Consolas" pitchFamily="48" charset="0"/>
              </a:rPr>
              <a:t> </a:t>
            </a:r>
            <a:r>
              <a:rPr lang="nl-BE" altLang="fr-FR" sz="2000" b="1" i="1" dirty="0" err="1" smtClean="0">
                <a:latin typeface="Consolas" pitchFamily="48" charset="0"/>
              </a:rPr>
              <a:t>also</a:t>
            </a:r>
            <a:r>
              <a:rPr lang="nl-BE" altLang="fr-FR" sz="2000" b="1" dirty="0" smtClean="0">
                <a:latin typeface="Consolas" pitchFamily="48" charset="0"/>
              </a:rPr>
              <a:t> </a:t>
            </a:r>
            <a:r>
              <a:rPr lang="nl-BE" altLang="fr-FR" sz="2000" b="1" dirty="0" err="1">
                <a:latin typeface="Consolas" pitchFamily="48" charset="0"/>
              </a:rPr>
              <a:t>average</a:t>
            </a:r>
            <a:r>
              <a:rPr lang="nl-BE" altLang="fr-FR" sz="2000" b="1" dirty="0">
                <a:latin typeface="Consolas" pitchFamily="4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81987793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/>
              <a:t>Introducing Streams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52413" y="1125538"/>
            <a:ext cx="6769100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fr-FR" altLang="fr-FR" sz="2800">
                <a:latin typeface="Calibri" charset="0"/>
              </a:rPr>
              <a:t>Need for a new concept : </a:t>
            </a:r>
            <a:r>
              <a:rPr lang="fr-FR" altLang="fr-FR" sz="3200" i="1">
                <a:latin typeface="Calibri" charset="0"/>
              </a:rPr>
              <a:t>Stream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696913" y="1800225"/>
            <a:ext cx="7848600" cy="132198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nl-BE" altLang="fr-FR" sz="2000" b="1" dirty="0">
                <a:latin typeface="Consolas" pitchFamily="48" charset="0"/>
              </a:rPr>
              <a:t>Double </a:t>
            </a:r>
            <a:r>
              <a:rPr lang="nl-BE" altLang="fr-FR" sz="2000" b="1" dirty="0" err="1">
                <a:latin typeface="Consolas" pitchFamily="48" charset="0"/>
              </a:rPr>
              <a:t>average</a:t>
            </a:r>
            <a:r>
              <a:rPr lang="nl-BE" altLang="fr-FR" sz="2000" b="1" dirty="0">
                <a:latin typeface="Consolas" pitchFamily="48" charset="0"/>
              </a:rPr>
              <a:t> = </a:t>
            </a:r>
            <a:r>
              <a:rPr lang="nl-BE" altLang="fr-FR" sz="2000" b="1" dirty="0" err="1">
                <a:latin typeface="Consolas" pitchFamily="48" charset="0"/>
              </a:rPr>
              <a:t>shapes.</a:t>
            </a:r>
            <a:r>
              <a:rPr lang="nl-BE" altLang="fr-FR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8" charset="0"/>
              </a:rPr>
              <a:t>stream</a:t>
            </a:r>
            <a:r>
              <a:rPr lang="nl-BE" altLang="fr-FR" sz="2000" b="1" dirty="0">
                <a:solidFill>
                  <a:schemeClr val="accent6">
                    <a:lumMod val="75000"/>
                  </a:schemeClr>
                </a:solidFill>
                <a:latin typeface="Consolas" pitchFamily="48" charset="0"/>
              </a:rPr>
              <a:t>()</a:t>
            </a:r>
          </a:p>
          <a:p>
            <a:pPr hangingPunct="1">
              <a:lnSpc>
                <a:spcPct val="100000"/>
              </a:lnSpc>
            </a:pPr>
            <a:r>
              <a:rPr lang="nl-BE" altLang="fr-FR" sz="2000" b="1" dirty="0">
                <a:latin typeface="Consolas" pitchFamily="48" charset="0"/>
              </a:rPr>
              <a:t>				</a:t>
            </a:r>
            <a:r>
              <a:rPr lang="nl-BE" altLang="fr-FR" sz="2000" b="1" dirty="0" smtClean="0">
                <a:latin typeface="Consolas" pitchFamily="48" charset="0"/>
              </a:rPr>
              <a:t>.</a:t>
            </a:r>
            <a:r>
              <a:rPr lang="nl-BE" altLang="fr-FR" sz="2000" b="1" dirty="0">
                <a:latin typeface="Consolas" pitchFamily="48" charset="0"/>
              </a:rPr>
              <a:t>filter( s -&gt; </a:t>
            </a:r>
            <a:r>
              <a:rPr lang="nl-BE" altLang="fr-FR" sz="2000" b="1" dirty="0" err="1">
                <a:latin typeface="Consolas" pitchFamily="48" charset="0"/>
              </a:rPr>
              <a:t>s.getColor</a:t>
            </a:r>
            <a:r>
              <a:rPr lang="nl-BE" altLang="fr-FR" sz="2000" b="1" dirty="0">
                <a:latin typeface="Consolas" pitchFamily="48" charset="0"/>
              </a:rPr>
              <a:t>()==GREEN)</a:t>
            </a:r>
          </a:p>
          <a:p>
            <a:pPr hangingPunct="1">
              <a:lnSpc>
                <a:spcPct val="100000"/>
              </a:lnSpc>
            </a:pPr>
            <a:r>
              <a:rPr lang="nl-BE" altLang="fr-FR" sz="2000" b="1" dirty="0">
                <a:latin typeface="Consolas" pitchFamily="48" charset="0"/>
              </a:rPr>
              <a:t>				</a:t>
            </a:r>
            <a:r>
              <a:rPr lang="nl-BE" altLang="fr-FR" sz="2000" b="1" dirty="0" smtClean="0">
                <a:latin typeface="Consolas" pitchFamily="48" charset="0"/>
              </a:rPr>
              <a:t>.</a:t>
            </a:r>
            <a:r>
              <a:rPr lang="nl-BE" altLang="fr-FR" sz="2000" b="1" dirty="0">
                <a:latin typeface="Consolas" pitchFamily="48" charset="0"/>
              </a:rPr>
              <a:t>map( s -&gt; </a:t>
            </a:r>
            <a:r>
              <a:rPr lang="nl-BE" altLang="fr-FR" sz="2000" b="1" dirty="0" err="1">
                <a:latin typeface="Consolas" pitchFamily="48" charset="0"/>
              </a:rPr>
              <a:t>s.getSize</a:t>
            </a:r>
            <a:r>
              <a:rPr lang="nl-BE" altLang="fr-FR" sz="2000" b="1" dirty="0">
                <a:latin typeface="Consolas" pitchFamily="48" charset="0"/>
              </a:rPr>
              <a:t>())</a:t>
            </a:r>
          </a:p>
          <a:p>
            <a:pPr hangingPunct="1">
              <a:lnSpc>
                <a:spcPct val="100000"/>
              </a:lnSpc>
            </a:pPr>
            <a:r>
              <a:rPr lang="nl-BE" altLang="fr-FR" sz="2000" b="1" dirty="0">
                <a:latin typeface="Consolas" pitchFamily="48" charset="0"/>
              </a:rPr>
              <a:t>				</a:t>
            </a:r>
            <a:r>
              <a:rPr lang="nl-BE" altLang="fr-FR" sz="2000" b="1" dirty="0" smtClean="0">
                <a:latin typeface="Consolas" pitchFamily="48" charset="0"/>
              </a:rPr>
              <a:t>.</a:t>
            </a:r>
            <a:r>
              <a:rPr lang="nl-BE" altLang="fr-FR" sz="2000" b="1" dirty="0" err="1">
                <a:latin typeface="Consolas" pitchFamily="48" charset="0"/>
              </a:rPr>
              <a:t>average</a:t>
            </a:r>
            <a:r>
              <a:rPr lang="nl-BE" altLang="fr-FR" sz="2000" b="1" dirty="0">
                <a:latin typeface="Consolas" pitchFamily="48" charset="0"/>
              </a:rPr>
              <a:t>();</a:t>
            </a: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374650" y="3789363"/>
            <a:ext cx="8372475" cy="2846387"/>
            <a:chOff x="236" y="2387"/>
            <a:chExt cx="5274" cy="1793"/>
          </a:xfrm>
        </p:grpSpPr>
        <p:sp>
          <p:nvSpPr>
            <p:cNvPr id="34821" name="Rectangle 5"/>
            <p:cNvSpPr>
              <a:spLocks noChangeArrowheads="1"/>
            </p:cNvSpPr>
            <p:nvPr/>
          </p:nvSpPr>
          <p:spPr bwMode="auto">
            <a:xfrm>
              <a:off x="236" y="2395"/>
              <a:ext cx="972" cy="1331"/>
            </a:xfrm>
            <a:prstGeom prst="rect">
              <a:avLst/>
            </a:prstGeom>
            <a:solidFill>
              <a:srgbClr val="4F81BD"/>
            </a:solidFill>
            <a:ln w="25560" cap="flat">
              <a:solidFill>
                <a:srgbClr val="3A5F8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 hangingPunct="1">
                <a:lnSpc>
                  <a:spcPct val="100000"/>
                </a:lnSpc>
              </a:pPr>
              <a:r>
                <a:rPr lang="nl-BE" altLang="fr-FR">
                  <a:solidFill>
                    <a:srgbClr val="FFFFFF"/>
                  </a:solidFill>
                  <a:latin typeface="Calibri" charset="0"/>
                </a:rPr>
                <a:t>Collection</a:t>
              </a:r>
            </a:p>
            <a:p>
              <a:pPr algn="ctr" hangingPunct="1">
                <a:lnSpc>
                  <a:spcPct val="100000"/>
                </a:lnSpc>
              </a:pPr>
              <a:r>
                <a:rPr lang="nl-BE" altLang="fr-FR">
                  <a:solidFill>
                    <a:srgbClr val="FFFFFF"/>
                  </a:solidFill>
                  <a:latin typeface="Calibri" charset="0"/>
                </a:rPr>
                <a:t>shapes</a:t>
              </a:r>
            </a:p>
          </p:txBody>
        </p:sp>
        <p:sp>
          <p:nvSpPr>
            <p:cNvPr id="34822" name="Rectangle 6"/>
            <p:cNvSpPr>
              <a:spLocks noChangeArrowheads="1"/>
            </p:cNvSpPr>
            <p:nvPr/>
          </p:nvSpPr>
          <p:spPr bwMode="auto">
            <a:xfrm>
              <a:off x="4951" y="3370"/>
              <a:ext cx="559" cy="316"/>
            </a:xfrm>
            <a:prstGeom prst="rect">
              <a:avLst/>
            </a:prstGeom>
            <a:solidFill>
              <a:srgbClr val="4F81BD"/>
            </a:solidFill>
            <a:ln w="25560" cap="flat">
              <a:solidFill>
                <a:srgbClr val="3A5F8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 hangingPunct="1">
                <a:lnSpc>
                  <a:spcPct val="100000"/>
                </a:lnSpc>
              </a:pPr>
              <a:r>
                <a:rPr lang="nl-BE" altLang="fr-FR">
                  <a:solidFill>
                    <a:srgbClr val="FFFFFF"/>
                  </a:solidFill>
                  <a:latin typeface="Calibri" charset="0"/>
                </a:rPr>
                <a:t>Double</a:t>
              </a:r>
            </a:p>
          </p:txBody>
        </p:sp>
        <p:grpSp>
          <p:nvGrpSpPr>
            <p:cNvPr id="34823" name="Group 7"/>
            <p:cNvGrpSpPr>
              <a:grpSpLocks/>
            </p:cNvGrpSpPr>
            <p:nvPr/>
          </p:nvGrpSpPr>
          <p:grpSpPr bwMode="auto">
            <a:xfrm>
              <a:off x="1777" y="2387"/>
              <a:ext cx="2357" cy="1475"/>
              <a:chOff x="1777" y="2387"/>
              <a:chExt cx="2357" cy="1475"/>
            </a:xfrm>
          </p:grpSpPr>
          <p:sp>
            <p:nvSpPr>
              <p:cNvPr id="34824" name="Rectangle 8"/>
              <p:cNvSpPr>
                <a:spLocks noChangeArrowheads="1"/>
              </p:cNvSpPr>
              <p:nvPr/>
            </p:nvSpPr>
            <p:spPr bwMode="auto">
              <a:xfrm>
                <a:off x="1777" y="2387"/>
                <a:ext cx="2357" cy="1294"/>
              </a:xfrm>
              <a:prstGeom prst="rect">
                <a:avLst/>
              </a:prstGeom>
              <a:solidFill>
                <a:srgbClr val="9BBB59"/>
              </a:solidFill>
              <a:ln w="25560" cap="flat">
                <a:solidFill>
                  <a:srgbClr val="728A4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>
                <a:lvl1pPr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1pPr>
                <a:lvl2pPr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2pPr>
                <a:lvl3pPr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3pPr>
                <a:lvl4pPr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4pPr>
                <a:lvl5pPr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9pPr>
              </a:lstStyle>
              <a:p>
                <a:pPr algn="ctr" hangingPunct="1">
                  <a:lnSpc>
                    <a:spcPct val="100000"/>
                  </a:lnSpc>
                </a:pPr>
                <a:r>
                  <a:rPr lang="nl-BE" altLang="fr-FR">
                    <a:solidFill>
                      <a:srgbClr val="FFFFFF"/>
                    </a:solidFill>
                    <a:latin typeface="Calibri" charset="0"/>
                  </a:rPr>
                  <a:t>Stream</a:t>
                </a:r>
              </a:p>
            </p:txBody>
          </p:sp>
          <p:sp>
            <p:nvSpPr>
              <p:cNvPr id="34825" name="Rectangle 9"/>
              <p:cNvSpPr>
                <a:spLocks noChangeArrowheads="1"/>
              </p:cNvSpPr>
              <p:nvPr/>
            </p:nvSpPr>
            <p:spPr bwMode="auto">
              <a:xfrm>
                <a:off x="1912" y="2639"/>
                <a:ext cx="1314" cy="770"/>
              </a:xfrm>
              <a:prstGeom prst="rect">
                <a:avLst/>
              </a:prstGeom>
              <a:solidFill>
                <a:srgbClr val="9BBB59"/>
              </a:solidFill>
              <a:ln w="25560" cap="flat">
                <a:solidFill>
                  <a:srgbClr val="728A4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>
                <a:lvl1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1pPr>
                <a:lvl2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2pPr>
                <a:lvl3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3pPr>
                <a:lvl4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4pPr>
                <a:lvl5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9pPr>
              </a:lstStyle>
              <a:p>
                <a:pPr algn="ctr" hangingPunct="1">
                  <a:lnSpc>
                    <a:spcPct val="100000"/>
                  </a:lnSpc>
                </a:pPr>
                <a:r>
                  <a:rPr lang="nl-BE" altLang="fr-FR">
                    <a:solidFill>
                      <a:srgbClr val="FFFFFF"/>
                    </a:solidFill>
                    <a:latin typeface="Calibri" charset="0"/>
                  </a:rPr>
                  <a:t>Stream</a:t>
                </a:r>
              </a:p>
            </p:txBody>
          </p:sp>
          <p:sp>
            <p:nvSpPr>
              <p:cNvPr id="34826" name="Rectangle 10"/>
              <p:cNvSpPr>
                <a:spLocks noChangeArrowheads="1"/>
              </p:cNvSpPr>
              <p:nvPr/>
            </p:nvSpPr>
            <p:spPr bwMode="auto">
              <a:xfrm>
                <a:off x="2026" y="2866"/>
                <a:ext cx="634" cy="316"/>
              </a:xfrm>
              <a:prstGeom prst="rect">
                <a:avLst/>
              </a:prstGeom>
              <a:solidFill>
                <a:srgbClr val="9BBB59"/>
              </a:solidFill>
              <a:ln w="25560" cap="flat">
                <a:solidFill>
                  <a:srgbClr val="728A4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>
                <a:lvl1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1pPr>
                <a:lvl2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2pPr>
                <a:lvl3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3pPr>
                <a:lvl4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4pPr>
                <a:lvl5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9pPr>
              </a:lstStyle>
              <a:p>
                <a:pPr algn="ctr" hangingPunct="1">
                  <a:lnSpc>
                    <a:spcPct val="100000"/>
                  </a:lnSpc>
                </a:pPr>
                <a:r>
                  <a:rPr lang="nl-BE" altLang="fr-FR">
                    <a:solidFill>
                      <a:srgbClr val="FFFFFF"/>
                    </a:solidFill>
                    <a:latin typeface="Calibri" charset="0"/>
                  </a:rPr>
                  <a:t>Stream</a:t>
                </a:r>
              </a:p>
            </p:txBody>
          </p:sp>
          <p:cxnSp>
            <p:nvCxnSpPr>
              <p:cNvPr id="34827" name="AutoShape 11"/>
              <p:cNvCxnSpPr>
                <a:cxnSpLocks noChangeShapeType="1"/>
                <a:stCxn id="34826" idx="2"/>
                <a:endCxn id="34825" idx="2"/>
              </p:cNvCxnSpPr>
              <p:nvPr/>
            </p:nvCxnSpPr>
            <p:spPr bwMode="auto">
              <a:xfrm rot="16200000" flipH="1">
                <a:off x="2343" y="3183"/>
                <a:ext cx="226" cy="226"/>
              </a:xfrm>
              <a:prstGeom prst="bentConnector3">
                <a:avLst>
                  <a:gd name="adj1" fmla="val 179917"/>
                </a:avLst>
              </a:prstGeom>
              <a:noFill/>
              <a:ln w="36000" cap="flat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828" name="AutoShape 12"/>
              <p:cNvCxnSpPr>
                <a:cxnSpLocks noChangeShapeType="1"/>
                <a:endCxn id="34824" idx="2"/>
              </p:cNvCxnSpPr>
              <p:nvPr/>
            </p:nvCxnSpPr>
            <p:spPr bwMode="auto">
              <a:xfrm rot="16200000" flipH="1">
                <a:off x="2684" y="3410"/>
                <a:ext cx="271" cy="271"/>
              </a:xfrm>
              <a:prstGeom prst="bentConnector3">
                <a:avLst>
                  <a:gd name="adj1" fmla="val 166667"/>
                </a:avLst>
              </a:prstGeom>
              <a:noFill/>
              <a:ln w="36000" cap="flat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4829" name="Text Box 13"/>
            <p:cNvSpPr txBox="1">
              <a:spLocks noChangeArrowheads="1"/>
            </p:cNvSpPr>
            <p:nvPr/>
          </p:nvSpPr>
          <p:spPr bwMode="auto">
            <a:xfrm>
              <a:off x="2343" y="3192"/>
              <a:ext cx="385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/>
            <a:p>
              <a:r>
                <a:rPr lang="nl-BE" altLang="fr-FR">
                  <a:solidFill>
                    <a:srgbClr val="000000"/>
                  </a:solidFill>
                </a:rPr>
                <a:t>filter</a:t>
              </a:r>
            </a:p>
          </p:txBody>
        </p:sp>
        <p:sp>
          <p:nvSpPr>
            <p:cNvPr id="34830" name="Text Box 14"/>
            <p:cNvSpPr txBox="1">
              <a:spLocks noChangeArrowheads="1"/>
            </p:cNvSpPr>
            <p:nvPr/>
          </p:nvSpPr>
          <p:spPr bwMode="auto">
            <a:xfrm>
              <a:off x="2684" y="3419"/>
              <a:ext cx="392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/>
            <a:p>
              <a:r>
                <a:rPr lang="nl-BE" altLang="fr-FR">
                  <a:solidFill>
                    <a:srgbClr val="000000"/>
                  </a:solidFill>
                </a:rPr>
                <a:t>map</a:t>
              </a:r>
            </a:p>
          </p:txBody>
        </p:sp>
        <p:sp>
          <p:nvSpPr>
            <p:cNvPr id="34831" name="Line 15"/>
            <p:cNvSpPr>
              <a:spLocks noChangeShapeType="1"/>
            </p:cNvSpPr>
            <p:nvPr/>
          </p:nvSpPr>
          <p:spPr bwMode="auto">
            <a:xfrm>
              <a:off x="4134" y="3546"/>
              <a:ext cx="816" cy="0"/>
            </a:xfrm>
            <a:prstGeom prst="line">
              <a:avLst/>
            </a:prstGeom>
            <a:noFill/>
            <a:ln w="3600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34832" name="Text Box 16"/>
            <p:cNvSpPr txBox="1">
              <a:spLocks noChangeArrowheads="1"/>
            </p:cNvSpPr>
            <p:nvPr/>
          </p:nvSpPr>
          <p:spPr bwMode="auto">
            <a:xfrm>
              <a:off x="4183" y="3328"/>
              <a:ext cx="631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nl-BE" altLang="fr-FR"/>
                <a:t>average</a:t>
              </a:r>
            </a:p>
          </p:txBody>
        </p:sp>
        <p:sp>
          <p:nvSpPr>
            <p:cNvPr id="34833" name="Line 17"/>
            <p:cNvSpPr>
              <a:spLocks noChangeShapeType="1"/>
            </p:cNvSpPr>
            <p:nvPr/>
          </p:nvSpPr>
          <p:spPr bwMode="auto">
            <a:xfrm>
              <a:off x="1210" y="3002"/>
              <a:ext cx="815" cy="0"/>
            </a:xfrm>
            <a:prstGeom prst="line">
              <a:avLst/>
            </a:prstGeom>
            <a:noFill/>
            <a:ln w="3600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34834" name="Text Box 18"/>
            <p:cNvSpPr txBox="1">
              <a:spLocks noChangeArrowheads="1"/>
            </p:cNvSpPr>
            <p:nvPr/>
          </p:nvSpPr>
          <p:spPr bwMode="auto">
            <a:xfrm>
              <a:off x="1257" y="2784"/>
              <a:ext cx="631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nl-BE" altLang="fr-FR"/>
                <a:t>stream</a:t>
              </a:r>
            </a:p>
          </p:txBody>
        </p:sp>
        <p:sp>
          <p:nvSpPr>
            <p:cNvPr id="34835" name="Oval 19"/>
            <p:cNvSpPr>
              <a:spLocks noChangeArrowheads="1"/>
            </p:cNvSpPr>
            <p:nvPr/>
          </p:nvSpPr>
          <p:spPr bwMode="auto">
            <a:xfrm>
              <a:off x="2049" y="3728"/>
              <a:ext cx="543" cy="271"/>
            </a:xfrm>
            <a:prstGeom prst="ellipse">
              <a:avLst/>
            </a:prstGeom>
            <a:solidFill>
              <a:srgbClr val="83CAFF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60876" rIns="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/>
              <a:r>
                <a:rPr lang="nl-BE" altLang="fr-FR" sz="1600" dirty="0" err="1"/>
                <a:t>Lazy</a:t>
              </a:r>
              <a:endParaRPr lang="nl-BE" altLang="fr-FR" sz="1600" dirty="0"/>
            </a:p>
          </p:txBody>
        </p:sp>
        <p:sp>
          <p:nvSpPr>
            <p:cNvPr id="34836" name="Oval 20"/>
            <p:cNvSpPr>
              <a:spLocks noChangeArrowheads="1"/>
            </p:cNvSpPr>
            <p:nvPr/>
          </p:nvSpPr>
          <p:spPr bwMode="auto">
            <a:xfrm>
              <a:off x="2548" y="3909"/>
              <a:ext cx="543" cy="271"/>
            </a:xfrm>
            <a:prstGeom prst="ellipse">
              <a:avLst/>
            </a:prstGeom>
            <a:solidFill>
              <a:srgbClr val="83CAFF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60876" rIns="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/>
              <a:r>
                <a:rPr lang="nl-BE" altLang="fr-FR" sz="1600" dirty="0" err="1"/>
                <a:t>Lazy</a:t>
              </a:r>
              <a:endParaRPr lang="nl-BE" altLang="fr-FR" sz="1600" dirty="0"/>
            </a:p>
          </p:txBody>
        </p:sp>
        <p:sp>
          <p:nvSpPr>
            <p:cNvPr id="34837" name="Oval 21"/>
            <p:cNvSpPr>
              <a:spLocks noChangeArrowheads="1"/>
            </p:cNvSpPr>
            <p:nvPr/>
          </p:nvSpPr>
          <p:spPr bwMode="auto">
            <a:xfrm>
              <a:off x="4271" y="3682"/>
              <a:ext cx="543" cy="271"/>
            </a:xfrm>
            <a:prstGeom prst="ellipse">
              <a:avLst/>
            </a:prstGeom>
            <a:solidFill>
              <a:srgbClr val="FFFF66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60876" rIns="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/>
              <a:r>
                <a:rPr lang="nl-BE" altLang="fr-FR" sz="1600" dirty="0" err="1"/>
                <a:t>Eager</a:t>
              </a:r>
              <a:endParaRPr lang="nl-BE" altLang="fr-FR" sz="1600" dirty="0"/>
            </a:p>
          </p:txBody>
        </p:sp>
      </p:grpSp>
      <p:sp>
        <p:nvSpPr>
          <p:cNvPr id="34838" name="AutoShape 22"/>
          <p:cNvSpPr>
            <a:spLocks noChangeArrowheads="1"/>
          </p:cNvSpPr>
          <p:nvPr/>
        </p:nvSpPr>
        <p:spPr bwMode="auto">
          <a:xfrm>
            <a:off x="503238" y="4535488"/>
            <a:ext cx="431800" cy="503237"/>
          </a:xfrm>
          <a:prstGeom prst="triangle">
            <a:avLst>
              <a:gd name="adj" fmla="val 50000"/>
            </a:avLst>
          </a:prstGeom>
          <a:solidFill>
            <a:srgbClr val="47B8B8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34839" name="AutoShape 23"/>
          <p:cNvSpPr>
            <a:spLocks noChangeArrowheads="1"/>
          </p:cNvSpPr>
          <p:nvPr/>
        </p:nvSpPr>
        <p:spPr bwMode="auto">
          <a:xfrm>
            <a:off x="936625" y="5040313"/>
            <a:ext cx="576263" cy="57626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94BD5E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34840" name="AutoShape 24"/>
          <p:cNvSpPr>
            <a:spLocks noChangeArrowheads="1"/>
          </p:cNvSpPr>
          <p:nvPr/>
        </p:nvSpPr>
        <p:spPr bwMode="auto">
          <a:xfrm>
            <a:off x="374650" y="5256213"/>
            <a:ext cx="576263" cy="503237"/>
          </a:xfrm>
          <a:prstGeom prst="star5">
            <a:avLst/>
          </a:prstGeom>
          <a:solidFill>
            <a:srgbClr val="E6FF00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34841" name="AutoShape 25"/>
          <p:cNvSpPr>
            <a:spLocks noChangeArrowheads="1"/>
          </p:cNvSpPr>
          <p:nvPr/>
        </p:nvSpPr>
        <p:spPr bwMode="auto">
          <a:xfrm>
            <a:off x="1368425" y="4679950"/>
            <a:ext cx="360363" cy="360363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4BD5E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34842" name="AutoShape 26"/>
          <p:cNvSpPr>
            <a:spLocks noChangeArrowheads="1"/>
          </p:cNvSpPr>
          <p:nvPr/>
        </p:nvSpPr>
        <p:spPr bwMode="auto">
          <a:xfrm>
            <a:off x="1584325" y="5400675"/>
            <a:ext cx="215900" cy="215900"/>
          </a:xfrm>
          <a:prstGeom prst="pentagon">
            <a:avLst/>
          </a:prstGeom>
          <a:solidFill>
            <a:srgbClr val="E6FF00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5757195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/>
              <a:t>Stream Optimizations</a:t>
            </a: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52413" y="1125538"/>
            <a:ext cx="6769100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marL="8636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err="1">
                <a:latin typeface="Calibri" charset="0"/>
              </a:rPr>
              <a:t>Laziness-seeking</a:t>
            </a: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>
                <a:latin typeface="Calibri" charset="0"/>
              </a:rPr>
              <a:t>Stream </a:t>
            </a:r>
            <a:r>
              <a:rPr lang="fr-FR" altLang="fr-FR" sz="3200" dirty="0" err="1">
                <a:latin typeface="Calibri" charset="0"/>
              </a:rPr>
              <a:t>Properties</a:t>
            </a:r>
            <a:endParaRPr lang="fr-FR" altLang="fr-FR" sz="3200" dirty="0">
              <a:latin typeface="Calibri" charset="0"/>
            </a:endParaRPr>
          </a:p>
          <a:p>
            <a:pPr lvl="1" hangingPunct="1">
              <a:lnSpc>
                <a:spcPct val="100000"/>
              </a:lnSpc>
              <a:spcAft>
                <a:spcPts val="1138"/>
              </a:spcAft>
              <a:buSzPct val="75000"/>
              <a:buFont typeface="Symbol" charset="2"/>
              <a:buChar char=""/>
            </a:pPr>
            <a:r>
              <a:rPr lang="fr-FR" altLang="fr-FR" sz="2400" dirty="0" err="1" smtClean="0">
                <a:latin typeface="Calibri" charset="0"/>
              </a:rPr>
              <a:t>Sized</a:t>
            </a:r>
            <a:r>
              <a:rPr lang="fr-FR" altLang="fr-FR" sz="2400" dirty="0" smtClean="0">
                <a:latin typeface="Calibri" charset="0"/>
              </a:rPr>
              <a:t>					(Collection)</a:t>
            </a:r>
          </a:p>
          <a:p>
            <a:pPr lvl="1" hangingPunct="1">
              <a:lnSpc>
                <a:spcPct val="100000"/>
              </a:lnSpc>
              <a:spcAft>
                <a:spcPts val="1138"/>
              </a:spcAft>
              <a:buSzPct val="75000"/>
              <a:buFont typeface="Symbol" charset="2"/>
              <a:buChar char=""/>
            </a:pPr>
            <a:r>
              <a:rPr lang="fr-FR" altLang="fr-FR" sz="2400" dirty="0" smtClean="0">
                <a:latin typeface="Calibri" charset="0"/>
              </a:rPr>
              <a:t>Distinct					(Set)</a:t>
            </a:r>
          </a:p>
          <a:p>
            <a:pPr lvl="1">
              <a:spcAft>
                <a:spcPts val="1138"/>
              </a:spcAft>
              <a:buSzPct val="75000"/>
              <a:buFont typeface="Symbol" charset="2"/>
              <a:buChar char=""/>
            </a:pPr>
            <a:r>
              <a:rPr lang="fr-FR" altLang="fr-FR" sz="2400" dirty="0" err="1" smtClean="0">
                <a:latin typeface="Calibri" charset="0"/>
              </a:rPr>
              <a:t>Ordered</a:t>
            </a:r>
            <a:r>
              <a:rPr lang="fr-FR" altLang="fr-FR" sz="2400" dirty="0" smtClean="0">
                <a:latin typeface="Calibri" charset="0"/>
              </a:rPr>
              <a:t>					(List)</a:t>
            </a:r>
          </a:p>
          <a:p>
            <a:pPr lvl="1" hangingPunct="1">
              <a:lnSpc>
                <a:spcPct val="100000"/>
              </a:lnSpc>
              <a:spcAft>
                <a:spcPts val="1138"/>
              </a:spcAft>
              <a:buSzPct val="75000"/>
              <a:buFont typeface="Symbol" charset="2"/>
              <a:buChar char=""/>
            </a:pPr>
            <a:r>
              <a:rPr lang="fr-FR" altLang="fr-FR" sz="2400" dirty="0" err="1" smtClean="0">
                <a:latin typeface="Calibri" charset="0"/>
              </a:rPr>
              <a:t>Sorted</a:t>
            </a:r>
            <a:endParaRPr lang="fr-FR" altLang="fr-FR" sz="2400" dirty="0">
              <a:latin typeface="Calibri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356185" y="5445224"/>
            <a:ext cx="3844255" cy="706432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nl-BE" altLang="fr-FR" sz="2000" b="1" dirty="0" err="1" smtClean="0">
                <a:latin typeface="Consolas" pitchFamily="48" charset="0"/>
              </a:rPr>
              <a:t>treeSet.stream</a:t>
            </a:r>
            <a:r>
              <a:rPr lang="nl-BE" altLang="fr-FR" sz="2000" b="1" dirty="0" smtClean="0">
                <a:latin typeface="Consolas" pitchFamily="48" charset="0"/>
              </a:rPr>
              <a:t>().</a:t>
            </a:r>
            <a:r>
              <a:rPr lang="nl-BE" altLang="fr-FR" sz="2000" b="1" dirty="0" err="1" smtClean="0">
                <a:latin typeface="Consolas" pitchFamily="48" charset="0"/>
              </a:rPr>
              <a:t>sorted</a:t>
            </a:r>
            <a:r>
              <a:rPr lang="nl-BE" altLang="fr-FR" sz="2000" b="1" dirty="0" smtClean="0">
                <a:latin typeface="Consolas" pitchFamily="48" charset="0"/>
              </a:rPr>
              <a:t>()</a:t>
            </a:r>
          </a:p>
          <a:p>
            <a:pPr hangingPunct="1">
              <a:lnSpc>
                <a:spcPct val="100000"/>
              </a:lnSpc>
            </a:pPr>
            <a:r>
              <a:rPr lang="nl-BE" altLang="fr-FR" sz="2000" b="1" dirty="0" err="1" smtClean="0">
                <a:latin typeface="Consolas" pitchFamily="48" charset="0"/>
              </a:rPr>
              <a:t>set.stream</a:t>
            </a:r>
            <a:r>
              <a:rPr lang="nl-BE" altLang="fr-FR" sz="2000" b="1" dirty="0" smtClean="0">
                <a:latin typeface="Consolas" pitchFamily="48" charset="0"/>
              </a:rPr>
              <a:t>().</a:t>
            </a:r>
            <a:r>
              <a:rPr lang="nl-BE" altLang="fr-FR" sz="2000" b="1" dirty="0" err="1" smtClean="0">
                <a:latin typeface="Consolas" pitchFamily="48" charset="0"/>
              </a:rPr>
              <a:t>distinct</a:t>
            </a:r>
            <a:r>
              <a:rPr lang="nl-BE" altLang="fr-FR" sz="2000" b="1" dirty="0" smtClean="0">
                <a:latin typeface="Consolas" pitchFamily="48" charset="0"/>
              </a:rPr>
              <a:t>()</a:t>
            </a:r>
            <a:endParaRPr lang="nl-BE" altLang="fr-FR" sz="2000" b="1" dirty="0">
              <a:latin typeface="Consolas" pitchFamily="48" charset="0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290638" y="1800225"/>
            <a:ext cx="5975350" cy="700088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nl-BE" altLang="fr-FR" sz="2000" b="1">
                <a:latin typeface="Consolas" pitchFamily="48" charset="0"/>
              </a:rPr>
              <a:t>shapes.filter( s -&gt; s.getSize() &gt; 42 )</a:t>
            </a:r>
          </a:p>
          <a:p>
            <a:pPr hangingPunct="1">
              <a:lnSpc>
                <a:spcPct val="100000"/>
              </a:lnSpc>
            </a:pPr>
            <a:r>
              <a:rPr lang="nl-BE" altLang="fr-FR" sz="2000" b="1">
                <a:latin typeface="Consolas" pitchFamily="48" charset="0"/>
              </a:rPr>
              <a:t>      .findFirst()</a:t>
            </a:r>
          </a:p>
        </p:txBody>
      </p:sp>
      <p:sp>
        <p:nvSpPr>
          <p:cNvPr id="6" name="Oval 21"/>
          <p:cNvSpPr>
            <a:spLocks noChangeArrowheads="1"/>
          </p:cNvSpPr>
          <p:nvPr/>
        </p:nvSpPr>
        <p:spPr bwMode="auto">
          <a:xfrm>
            <a:off x="6780212" y="5583334"/>
            <a:ext cx="862013" cy="430212"/>
          </a:xfrm>
          <a:prstGeom prst="ellipse">
            <a:avLst/>
          </a:prstGeom>
          <a:solidFill>
            <a:srgbClr val="FFFF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60876" rIns="0" bIns="45000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/>
            <a:r>
              <a:rPr lang="nl-BE" altLang="fr-FR" sz="1600" dirty="0" smtClean="0"/>
              <a:t>NOP</a:t>
            </a:r>
            <a:endParaRPr lang="nl-BE" altLang="fr-FR" sz="1600" dirty="0"/>
          </a:p>
        </p:txBody>
      </p:sp>
      <p:sp>
        <p:nvSpPr>
          <p:cNvPr id="11" name="Forme libre 10"/>
          <p:cNvSpPr/>
          <p:nvPr/>
        </p:nvSpPr>
        <p:spPr>
          <a:xfrm>
            <a:off x="5162549" y="5314112"/>
            <a:ext cx="1733550" cy="305638"/>
          </a:xfrm>
          <a:custGeom>
            <a:avLst/>
            <a:gdLst>
              <a:gd name="connsiteX0" fmla="*/ 0 w 1401858"/>
              <a:gd name="connsiteY0" fmla="*/ 0 h 133350"/>
              <a:gd name="connsiteX1" fmla="*/ 1266825 w 1401858"/>
              <a:gd name="connsiteY1" fmla="*/ 28575 h 133350"/>
              <a:gd name="connsiteX2" fmla="*/ 1304925 w 1401858"/>
              <a:gd name="connsiteY2" fmla="*/ 133350 h 133350"/>
              <a:gd name="connsiteX0" fmla="*/ 0 w 1315561"/>
              <a:gd name="connsiteY0" fmla="*/ 324867 h 458217"/>
              <a:gd name="connsiteX1" fmla="*/ 676275 w 1315561"/>
              <a:gd name="connsiteY1" fmla="*/ 1017 h 458217"/>
              <a:gd name="connsiteX2" fmla="*/ 1304925 w 1315561"/>
              <a:gd name="connsiteY2" fmla="*/ 458217 h 458217"/>
              <a:gd name="connsiteX0" fmla="*/ 0 w 1304925"/>
              <a:gd name="connsiteY0" fmla="*/ 0 h 133350"/>
              <a:gd name="connsiteX1" fmla="*/ 1304925 w 1304925"/>
              <a:gd name="connsiteY1" fmla="*/ 133350 h 133350"/>
              <a:gd name="connsiteX0" fmla="*/ 0 w 1304925"/>
              <a:gd name="connsiteY0" fmla="*/ 254036 h 387386"/>
              <a:gd name="connsiteX1" fmla="*/ 1304925 w 1304925"/>
              <a:gd name="connsiteY1" fmla="*/ 387386 h 387386"/>
              <a:gd name="connsiteX0" fmla="*/ 0 w 1309267"/>
              <a:gd name="connsiteY0" fmla="*/ 387780 h 521130"/>
              <a:gd name="connsiteX1" fmla="*/ 1304925 w 1309267"/>
              <a:gd name="connsiteY1" fmla="*/ 521130 h 521130"/>
              <a:gd name="connsiteX0" fmla="*/ 0 w 1304925"/>
              <a:gd name="connsiteY0" fmla="*/ 369860 h 503210"/>
              <a:gd name="connsiteX1" fmla="*/ 1304925 w 1304925"/>
              <a:gd name="connsiteY1" fmla="*/ 503210 h 503210"/>
              <a:gd name="connsiteX0" fmla="*/ 0 w 1123950"/>
              <a:gd name="connsiteY0" fmla="*/ 323908 h 590608"/>
              <a:gd name="connsiteX1" fmla="*/ 1123950 w 1123950"/>
              <a:gd name="connsiteY1" fmla="*/ 590608 h 590608"/>
              <a:gd name="connsiteX0" fmla="*/ 0 w 1123950"/>
              <a:gd name="connsiteY0" fmla="*/ 278837 h 545537"/>
              <a:gd name="connsiteX1" fmla="*/ 1123950 w 1123950"/>
              <a:gd name="connsiteY1" fmla="*/ 545537 h 545537"/>
              <a:gd name="connsiteX0" fmla="*/ 0 w 1123950"/>
              <a:gd name="connsiteY0" fmla="*/ 80113 h 346813"/>
              <a:gd name="connsiteX1" fmla="*/ 1123950 w 1123950"/>
              <a:gd name="connsiteY1" fmla="*/ 346813 h 346813"/>
              <a:gd name="connsiteX0" fmla="*/ 0 w 1733550"/>
              <a:gd name="connsiteY0" fmla="*/ 118050 h 260925"/>
              <a:gd name="connsiteX1" fmla="*/ 1733550 w 1733550"/>
              <a:gd name="connsiteY1" fmla="*/ 260925 h 260925"/>
              <a:gd name="connsiteX0" fmla="*/ 0 w 1733550"/>
              <a:gd name="connsiteY0" fmla="*/ 162763 h 305638"/>
              <a:gd name="connsiteX1" fmla="*/ 1733550 w 1733550"/>
              <a:gd name="connsiteY1" fmla="*/ 305638 h 30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3550" h="305638">
                <a:moveTo>
                  <a:pt x="0" y="162763"/>
                </a:moveTo>
                <a:cubicBezTo>
                  <a:pt x="463550" y="-116637"/>
                  <a:pt x="1127125" y="-15037"/>
                  <a:pt x="1733550" y="305638"/>
                </a:cubicBezTo>
              </a:path>
            </a:pathLst>
          </a:cu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" name="Forme libre 15"/>
          <p:cNvSpPr/>
          <p:nvPr/>
        </p:nvSpPr>
        <p:spPr>
          <a:xfrm>
            <a:off x="4824610" y="5971518"/>
            <a:ext cx="1990725" cy="291693"/>
          </a:xfrm>
          <a:custGeom>
            <a:avLst/>
            <a:gdLst>
              <a:gd name="connsiteX0" fmla="*/ 0 w 1401858"/>
              <a:gd name="connsiteY0" fmla="*/ 0 h 133350"/>
              <a:gd name="connsiteX1" fmla="*/ 1266825 w 1401858"/>
              <a:gd name="connsiteY1" fmla="*/ 28575 h 133350"/>
              <a:gd name="connsiteX2" fmla="*/ 1304925 w 1401858"/>
              <a:gd name="connsiteY2" fmla="*/ 133350 h 133350"/>
              <a:gd name="connsiteX0" fmla="*/ 0 w 1315561"/>
              <a:gd name="connsiteY0" fmla="*/ 324867 h 458217"/>
              <a:gd name="connsiteX1" fmla="*/ 676275 w 1315561"/>
              <a:gd name="connsiteY1" fmla="*/ 1017 h 458217"/>
              <a:gd name="connsiteX2" fmla="*/ 1304925 w 1315561"/>
              <a:gd name="connsiteY2" fmla="*/ 458217 h 458217"/>
              <a:gd name="connsiteX0" fmla="*/ 0 w 1304925"/>
              <a:gd name="connsiteY0" fmla="*/ 0 h 133350"/>
              <a:gd name="connsiteX1" fmla="*/ 1304925 w 1304925"/>
              <a:gd name="connsiteY1" fmla="*/ 133350 h 133350"/>
              <a:gd name="connsiteX0" fmla="*/ 0 w 1304925"/>
              <a:gd name="connsiteY0" fmla="*/ 254036 h 387386"/>
              <a:gd name="connsiteX1" fmla="*/ 1304925 w 1304925"/>
              <a:gd name="connsiteY1" fmla="*/ 387386 h 387386"/>
              <a:gd name="connsiteX0" fmla="*/ 0 w 1309267"/>
              <a:gd name="connsiteY0" fmla="*/ 387780 h 521130"/>
              <a:gd name="connsiteX1" fmla="*/ 1304925 w 1309267"/>
              <a:gd name="connsiteY1" fmla="*/ 521130 h 521130"/>
              <a:gd name="connsiteX0" fmla="*/ 0 w 1304925"/>
              <a:gd name="connsiteY0" fmla="*/ 369860 h 503210"/>
              <a:gd name="connsiteX1" fmla="*/ 1304925 w 1304925"/>
              <a:gd name="connsiteY1" fmla="*/ 503210 h 503210"/>
              <a:gd name="connsiteX0" fmla="*/ 0 w 1123950"/>
              <a:gd name="connsiteY0" fmla="*/ 323908 h 590608"/>
              <a:gd name="connsiteX1" fmla="*/ 1123950 w 1123950"/>
              <a:gd name="connsiteY1" fmla="*/ 590608 h 590608"/>
              <a:gd name="connsiteX0" fmla="*/ 0 w 1123950"/>
              <a:gd name="connsiteY0" fmla="*/ 278837 h 545537"/>
              <a:gd name="connsiteX1" fmla="*/ 1123950 w 1123950"/>
              <a:gd name="connsiteY1" fmla="*/ 545537 h 545537"/>
              <a:gd name="connsiteX0" fmla="*/ 0 w 1123950"/>
              <a:gd name="connsiteY0" fmla="*/ 80113 h 346813"/>
              <a:gd name="connsiteX1" fmla="*/ 1123950 w 1123950"/>
              <a:gd name="connsiteY1" fmla="*/ 346813 h 346813"/>
              <a:gd name="connsiteX0" fmla="*/ 0 w 1733550"/>
              <a:gd name="connsiteY0" fmla="*/ 118050 h 260925"/>
              <a:gd name="connsiteX1" fmla="*/ 1733550 w 1733550"/>
              <a:gd name="connsiteY1" fmla="*/ 260925 h 260925"/>
              <a:gd name="connsiteX0" fmla="*/ 0 w 1733550"/>
              <a:gd name="connsiteY0" fmla="*/ 162763 h 305638"/>
              <a:gd name="connsiteX1" fmla="*/ 1733550 w 1733550"/>
              <a:gd name="connsiteY1" fmla="*/ 305638 h 305638"/>
              <a:gd name="connsiteX0" fmla="*/ 0 w 2819400"/>
              <a:gd name="connsiteY0" fmla="*/ 464433 h 464433"/>
              <a:gd name="connsiteX1" fmla="*/ 2819400 w 2819400"/>
              <a:gd name="connsiteY1" fmla="*/ 121533 h 464433"/>
              <a:gd name="connsiteX0" fmla="*/ 0 w 2819400"/>
              <a:gd name="connsiteY0" fmla="*/ 342900 h 342900"/>
              <a:gd name="connsiteX1" fmla="*/ 2819400 w 2819400"/>
              <a:gd name="connsiteY1" fmla="*/ 0 h 342900"/>
              <a:gd name="connsiteX0" fmla="*/ 0 w 3076575"/>
              <a:gd name="connsiteY0" fmla="*/ 142875 h 142875"/>
              <a:gd name="connsiteX1" fmla="*/ 3076575 w 3076575"/>
              <a:gd name="connsiteY1" fmla="*/ 0 h 142875"/>
              <a:gd name="connsiteX0" fmla="*/ 0 w 3076575"/>
              <a:gd name="connsiteY0" fmla="*/ 142875 h 393464"/>
              <a:gd name="connsiteX1" fmla="*/ 3076575 w 3076575"/>
              <a:gd name="connsiteY1" fmla="*/ 0 h 393464"/>
              <a:gd name="connsiteX0" fmla="*/ 0 w 1990725"/>
              <a:gd name="connsiteY0" fmla="*/ 152400 h 400012"/>
              <a:gd name="connsiteX1" fmla="*/ 1990725 w 1990725"/>
              <a:gd name="connsiteY1" fmla="*/ 0 h 400012"/>
              <a:gd name="connsiteX0" fmla="*/ 0 w 1990725"/>
              <a:gd name="connsiteY0" fmla="*/ 152400 h 291693"/>
              <a:gd name="connsiteX1" fmla="*/ 1990725 w 1990725"/>
              <a:gd name="connsiteY1" fmla="*/ 0 h 291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90725" h="291693">
                <a:moveTo>
                  <a:pt x="0" y="152400"/>
                </a:moveTo>
                <a:cubicBezTo>
                  <a:pt x="911225" y="387350"/>
                  <a:pt x="1289050" y="317500"/>
                  <a:pt x="1990725" y="0"/>
                </a:cubicBezTo>
              </a:path>
            </a:pathLst>
          </a:cu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97900075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 dirty="0"/>
              <a:t>Support </a:t>
            </a:r>
            <a:r>
              <a:rPr lang="fr-FR" altLang="fr-FR" sz="4400" dirty="0" err="1"/>
              <a:t>filter-map-reduce</a:t>
            </a:r>
            <a:r>
              <a:rPr lang="fr-FR" altLang="fr-FR" sz="4400" dirty="0"/>
              <a:t> pattern</a:t>
            </a: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6011863" y="1079500"/>
            <a:ext cx="30956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marL="863600" indent="-32385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>
                <a:latin typeface="Calibri" charset="0"/>
              </a:rPr>
              <a:t>Collection&lt;T&gt;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>
                <a:latin typeface="Calibri" charset="0"/>
              </a:rPr>
              <a:t>Stream&lt;T&gt;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>
                <a:latin typeface="Calibri" charset="0"/>
              </a:rPr>
              <a:t>Stream&lt;T&gt;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>
                <a:latin typeface="Calibri" charset="0"/>
              </a:rPr>
              <a:t>Stream&lt;U&gt;</a:t>
            </a:r>
          </a:p>
          <a:p>
            <a:pPr lvl="1" hangingPunct="1">
              <a:lnSpc>
                <a:spcPct val="100000"/>
              </a:lnSpc>
              <a:spcAft>
                <a:spcPts val="1138"/>
              </a:spcAft>
              <a:buSzPct val="75000"/>
              <a:buFont typeface="Symbol" charset="2"/>
              <a:buChar char=""/>
            </a:pPr>
            <a:r>
              <a:rPr lang="fr-FR" altLang="fr-FR" sz="2400">
                <a:latin typeface="Calibri" charset="0"/>
              </a:rPr>
              <a:t>IntStream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>
                <a:latin typeface="Calibri" charset="0"/>
              </a:rPr>
              <a:t>U</a:t>
            </a:r>
          </a:p>
          <a:p>
            <a:pPr lvl="1" hangingPunct="1">
              <a:lnSpc>
                <a:spcPct val="100000"/>
              </a:lnSpc>
              <a:spcAft>
                <a:spcPts val="1138"/>
              </a:spcAft>
              <a:buSzPct val="75000"/>
              <a:buFont typeface="Symbol" charset="2"/>
              <a:buChar char=""/>
            </a:pPr>
            <a:r>
              <a:rPr lang="fr-FR" altLang="fr-FR" sz="2400">
                <a:latin typeface="Calibri" charset="0"/>
              </a:rPr>
              <a:t>int</a:t>
            </a:r>
          </a:p>
          <a:p>
            <a:pPr lvl="1" hangingPunct="1">
              <a:lnSpc>
                <a:spcPct val="100000"/>
              </a:lnSpc>
              <a:spcAft>
                <a:spcPts val="1138"/>
              </a:spcAft>
              <a:buSzPct val="75000"/>
              <a:buFont typeface="Symbol" charset="2"/>
              <a:buChar char=""/>
            </a:pPr>
            <a:r>
              <a:rPr lang="fr-FR" altLang="fr-FR" sz="2400">
                <a:latin typeface="Calibri" charset="0"/>
              </a:rPr>
              <a:t>int</a:t>
            </a:r>
            <a:r>
              <a:rPr lang="fr-FR" altLang="fr-FR" sz="2400">
                <a:solidFill>
                  <a:srgbClr val="E6FF00"/>
                </a:solidFill>
                <a:latin typeface="Calibri" charset="0"/>
              </a:rPr>
              <a:t>*</a:t>
            </a:r>
          </a:p>
          <a:p>
            <a:pPr lvl="1" hangingPunct="1">
              <a:lnSpc>
                <a:spcPct val="100000"/>
              </a:lnSpc>
              <a:spcAft>
                <a:spcPts val="1138"/>
              </a:spcAft>
              <a:buSzPct val="75000"/>
              <a:buFont typeface="Symbol" charset="2"/>
              <a:buChar char=""/>
            </a:pPr>
            <a:r>
              <a:rPr lang="fr-FR" altLang="fr-FR" sz="2400">
                <a:latin typeface="Calibri" charset="0"/>
              </a:rPr>
              <a:t>List&lt;U&gt;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65113" y="1152525"/>
            <a:ext cx="2103437" cy="431800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nl-BE" altLang="fr-FR" sz="2000" b="1">
                <a:latin typeface="Consolas" pitchFamily="48" charset="0"/>
              </a:rPr>
              <a:t>Collection&lt;T&gt;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65113" y="1728788"/>
            <a:ext cx="2103437" cy="431800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nl-BE" altLang="fr-FR" sz="2000" b="1">
                <a:latin typeface="Consolas" pitchFamily="48" charset="0"/>
              </a:rPr>
              <a:t>stream()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263525" y="2376488"/>
            <a:ext cx="3402013" cy="431800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nl-BE" altLang="fr-FR" sz="2000" b="1">
                <a:latin typeface="Consolas" pitchFamily="48" charset="0"/>
              </a:rPr>
              <a:t>filter( Predicate&lt;T&gt; )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265113" y="2987675"/>
            <a:ext cx="3402012" cy="431800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nl-BE" altLang="fr-FR" sz="2000" b="1">
                <a:latin typeface="Consolas" pitchFamily="48" charset="0"/>
              </a:rPr>
              <a:t>map( Function&lt;T, U&gt; )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265113" y="4356100"/>
            <a:ext cx="4049712" cy="431800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nl-BE" altLang="fr-FR" sz="2000" b="1">
                <a:latin typeface="Consolas" pitchFamily="48" charset="0"/>
              </a:rPr>
              <a:t>reduce( BinaryOperator&lt;U&gt; )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949325" y="3743325"/>
            <a:ext cx="4411663" cy="431800"/>
          </a:xfrm>
          <a:prstGeom prst="rect">
            <a:avLst/>
          </a:prstGeom>
          <a:solidFill>
            <a:srgbClr val="FFFF99"/>
          </a:soli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nl-BE" altLang="fr-FR" sz="2000" b="1">
                <a:latin typeface="Consolas" pitchFamily="48" charset="0"/>
              </a:rPr>
              <a:t>mapToInt( ToIntFunction&lt;T&gt; )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949325" y="4859338"/>
            <a:ext cx="1135063" cy="431800"/>
          </a:xfrm>
          <a:prstGeom prst="rect">
            <a:avLst/>
          </a:prstGeom>
          <a:solidFill>
            <a:srgbClr val="FFFF99"/>
          </a:soli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nl-BE" altLang="fr-FR" sz="2000" b="1" dirty="0" err="1">
                <a:latin typeface="Consolas" pitchFamily="48" charset="0"/>
              </a:rPr>
              <a:t>sum</a:t>
            </a:r>
            <a:r>
              <a:rPr lang="nl-BE" altLang="fr-FR" sz="2000" b="1" dirty="0">
                <a:latin typeface="Consolas" pitchFamily="48" charset="0"/>
              </a:rPr>
              <a:t>( )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949325" y="5472113"/>
            <a:ext cx="1135063" cy="395287"/>
          </a:xfrm>
          <a:prstGeom prst="rect">
            <a:avLst/>
          </a:prstGeom>
          <a:solidFill>
            <a:srgbClr val="FFFF99"/>
          </a:soli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nl-BE" altLang="fr-FR" sz="2000" b="1">
                <a:latin typeface="Consolas" pitchFamily="48" charset="0"/>
              </a:rPr>
              <a:t>max( )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949325" y="5975350"/>
            <a:ext cx="2898775" cy="431800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nl-BE" altLang="fr-FR" sz="2000" b="1">
                <a:latin typeface="Consolas" pitchFamily="48" charset="0"/>
              </a:rPr>
              <a:t>collect( toList() )</a:t>
            </a:r>
          </a:p>
        </p:txBody>
      </p:sp>
    </p:spTree>
    <p:extLst>
      <p:ext uri="{BB962C8B-B14F-4D97-AF65-F5344CB8AC3E}">
        <p14:creationId xmlns:p14="http://schemas.microsoft.com/office/powerpoint/2010/main" val="3942390104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-162272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 dirty="0"/>
              <a:t>Stream API</a:t>
            </a: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15900" y="828675"/>
            <a:ext cx="8891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1800" indent="-323850"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 dirty="0">
                <a:latin typeface="Calibri" charset="0"/>
              </a:rPr>
              <a:t>Stream	Collection&lt;T&gt;	→	Stream&lt;T&gt;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 dirty="0" err="1">
                <a:latin typeface="Calibri" charset="0"/>
              </a:rPr>
              <a:t>ParallelStream</a:t>
            </a:r>
            <a:r>
              <a:rPr lang="fr-FR" altLang="fr-FR" sz="3200" dirty="0">
                <a:latin typeface="Calibri" charset="0"/>
              </a:rPr>
              <a:t>	Collection&lt;T&gt;	→	Stream&lt;T&gt;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 dirty="0" err="1">
                <a:latin typeface="Calibri" charset="0"/>
              </a:rPr>
              <a:t>Filter</a:t>
            </a:r>
            <a:r>
              <a:rPr lang="fr-FR" altLang="fr-FR" sz="3200" dirty="0">
                <a:latin typeface="Calibri" charset="0"/>
              </a:rPr>
              <a:t>	Stream&lt;T&gt;	→	Stream&lt;T&gt;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 dirty="0">
                <a:latin typeface="Calibri" charset="0"/>
              </a:rPr>
              <a:t>Distinct	Stream&lt;T&gt;	→	Stream&lt;T&gt;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 dirty="0" err="1">
                <a:latin typeface="Calibri" charset="0"/>
              </a:rPr>
              <a:t>Sorted</a:t>
            </a:r>
            <a:r>
              <a:rPr lang="fr-FR" altLang="fr-FR" sz="3200" dirty="0">
                <a:latin typeface="Calibri" charset="0"/>
              </a:rPr>
              <a:t>	Stream&lt;T&gt;	→	Stream&lt;T&gt;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 dirty="0" err="1">
                <a:latin typeface="Calibri" charset="0"/>
              </a:rPr>
              <a:t>Map</a:t>
            </a:r>
            <a:r>
              <a:rPr lang="fr-FR" altLang="fr-FR" sz="3200" dirty="0">
                <a:latin typeface="Calibri" charset="0"/>
              </a:rPr>
              <a:t>	Stream&lt;T&gt;	→	Stream&lt;U&gt;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 dirty="0" err="1">
                <a:latin typeface="Calibri" charset="0"/>
              </a:rPr>
              <a:t>Reduce</a:t>
            </a:r>
            <a:r>
              <a:rPr lang="fr-FR" altLang="fr-FR" sz="3200" dirty="0">
                <a:latin typeface="Calibri" charset="0"/>
              </a:rPr>
              <a:t>	Stream&lt;T&gt;	→	T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 dirty="0" err="1">
                <a:latin typeface="Calibri" charset="0"/>
              </a:rPr>
              <a:t>Collect</a:t>
            </a:r>
            <a:r>
              <a:rPr lang="fr-FR" altLang="fr-FR" sz="3200" dirty="0">
                <a:latin typeface="Calibri" charset="0"/>
              </a:rPr>
              <a:t>	Stream&lt;T&gt;	→	Collection&lt;T&gt;</a:t>
            </a:r>
          </a:p>
          <a:p>
            <a:pPr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 dirty="0" err="1" smtClean="0">
                <a:latin typeface="Calibri" charset="0"/>
              </a:rPr>
              <a:t>FlatMap</a:t>
            </a:r>
            <a:r>
              <a:rPr lang="fr-FR" altLang="fr-FR" sz="3200" dirty="0">
                <a:latin typeface="Calibri" charset="0"/>
              </a:rPr>
              <a:t>	 </a:t>
            </a:r>
            <a:r>
              <a:rPr lang="fr-FR" altLang="fr-FR" sz="3200" spc="-200" dirty="0" smtClean="0">
                <a:latin typeface="Calibri" charset="0"/>
              </a:rPr>
              <a:t>Stream&lt;Collection&lt;T&gt;&gt;</a:t>
            </a:r>
            <a:r>
              <a:rPr lang="fr-FR" altLang="fr-FR" sz="3200" dirty="0">
                <a:latin typeface="Calibri" charset="0"/>
              </a:rPr>
              <a:t>	→	Stream&lt;T&gt;</a:t>
            </a:r>
          </a:p>
        </p:txBody>
      </p:sp>
    </p:spTree>
    <p:extLst>
      <p:ext uri="{BB962C8B-B14F-4D97-AF65-F5344CB8AC3E}">
        <p14:creationId xmlns:p14="http://schemas.microsoft.com/office/powerpoint/2010/main" val="1816650999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87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/>
              <a:t>Creating a Stream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1187450"/>
            <a:ext cx="91074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1800" indent="-323850"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>
                <a:latin typeface="Calibri" charset="0"/>
              </a:rPr>
              <a:t>Collection&lt;T&gt;			Stream&lt;T&gt;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>
                <a:latin typeface="Calibri" charset="0"/>
              </a:rPr>
              <a:t>Arrays.stream(T[])			Stream&lt;T&gt;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>
                <a:latin typeface="Calibri" charset="0"/>
              </a:rPr>
              <a:t>IntStream.range(from, to)			IntStream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>
                <a:latin typeface="Calibri" charset="0"/>
              </a:rPr>
              <a:t>Stream.iterate(T, UnaryOperator)	Stream&lt;T&gt;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>
                <a:latin typeface="Calibri" charset="0"/>
              </a:rPr>
              <a:t>BufferedReader.lines()			Stream&lt;String&gt;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>
                <a:latin typeface="Calibri" charset="0"/>
              </a:rPr>
              <a:t>Files.walk(Path)			Stream&lt;Path&gt;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>
                <a:latin typeface="Calibri" charset="0"/>
              </a:rPr>
              <a:t>Random.ints()			IntStream</a:t>
            </a:r>
          </a:p>
        </p:txBody>
      </p:sp>
    </p:spTree>
    <p:extLst>
      <p:ext uri="{BB962C8B-B14F-4D97-AF65-F5344CB8AC3E}">
        <p14:creationId xmlns:p14="http://schemas.microsoft.com/office/powerpoint/2010/main" val="1871825641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/>
              <a:t>Exercises</a:t>
            </a: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fr-FR" altLang="fr-FR" sz="3200">
                <a:latin typeface="Calibri" charset="0"/>
              </a:rPr>
              <a:t>Map-Filter-Reduce operations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fr-FR" altLang="fr-FR" sz="3200">
                <a:latin typeface="Calibri" charset="0"/>
              </a:rPr>
              <a:t>Creating Streams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3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70087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/>
              <a:t>Reduce</a:t>
            </a: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57200" y="1196975"/>
            <a:ext cx="82296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err="1">
                <a:latin typeface="Calibri" charset="0"/>
              </a:rPr>
              <a:t>Streams</a:t>
            </a: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>
                <a:latin typeface="Calibri" charset="0"/>
              </a:rPr>
              <a:t>provide</a:t>
            </a:r>
            <a:r>
              <a:rPr lang="fr-FR" altLang="fr-FR" sz="3200" dirty="0">
                <a:latin typeface="Calibri" charset="0"/>
              </a:rPr>
              <a:t> an abstraction over </a:t>
            </a:r>
            <a:r>
              <a:rPr lang="fr-FR" altLang="fr-FR" sz="3200" dirty="0" err="1">
                <a:latin typeface="Calibri" charset="0"/>
              </a:rPr>
              <a:t>sequential</a:t>
            </a:r>
            <a:r>
              <a:rPr lang="fr-FR" altLang="fr-FR" sz="3200" dirty="0">
                <a:latin typeface="Calibri" charset="0"/>
              </a:rPr>
              <a:t> / </a:t>
            </a:r>
            <a:r>
              <a:rPr lang="fr-FR" altLang="fr-FR" sz="3200" dirty="0" err="1">
                <a:latin typeface="Calibri" charset="0"/>
              </a:rPr>
              <a:t>parallel</a:t>
            </a: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>
                <a:latin typeface="Calibri" charset="0"/>
              </a:rPr>
              <a:t>behaviour</a:t>
            </a: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>
                <a:latin typeface="Calibri" charset="0"/>
              </a:rPr>
              <a:t>How </a:t>
            </a:r>
            <a:r>
              <a:rPr lang="fr-FR" altLang="fr-FR" sz="3200" dirty="0" err="1">
                <a:latin typeface="Calibri" charset="0"/>
              </a:rPr>
              <a:t>does</a:t>
            </a: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>
                <a:latin typeface="Calibri" charset="0"/>
              </a:rPr>
              <a:t>reduction</a:t>
            </a: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>
                <a:latin typeface="Calibri" charset="0"/>
              </a:rPr>
              <a:t>work</a:t>
            </a:r>
            <a:r>
              <a:rPr lang="fr-FR" altLang="fr-FR" sz="3200" dirty="0">
                <a:latin typeface="Calibri" charset="0"/>
              </a:rPr>
              <a:t> in </a:t>
            </a:r>
            <a:r>
              <a:rPr lang="fr-FR" altLang="fr-FR" sz="3200" dirty="0" err="1">
                <a:latin typeface="Calibri" charset="0"/>
              </a:rPr>
              <a:t>parallel</a:t>
            </a:r>
            <a:r>
              <a:rPr lang="fr-FR" altLang="fr-FR" sz="3200" dirty="0">
                <a:latin typeface="Calibri" charset="0"/>
              </a:rPr>
              <a:t> ?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ClrTx/>
              <a:buSzTx/>
              <a:buFontTx/>
              <a:buNone/>
            </a:pPr>
            <a:endParaRPr lang="fr-FR" altLang="fr-FR" sz="28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3200" dirty="0">
              <a:latin typeface="Calibri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711200" y="3762871"/>
            <a:ext cx="7848600" cy="53022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nl-BE" altLang="fr-FR" sz="2000" b="1" dirty="0">
                <a:latin typeface="Consolas" pitchFamily="48" charset="0"/>
              </a:rPr>
              <a:t>int </a:t>
            </a:r>
            <a:r>
              <a:rPr lang="nl-BE" altLang="fr-FR" sz="2000" b="1" dirty="0" err="1">
                <a:latin typeface="Consolas" pitchFamily="48" charset="0"/>
              </a:rPr>
              <a:t>sum</a:t>
            </a:r>
            <a:r>
              <a:rPr lang="nl-BE" altLang="fr-FR" sz="2000" b="1" dirty="0">
                <a:latin typeface="Consolas" pitchFamily="48" charset="0"/>
              </a:rPr>
              <a:t> = </a:t>
            </a:r>
            <a:r>
              <a:rPr lang="nl-BE" altLang="fr-FR" sz="2000" b="1" dirty="0" err="1">
                <a:latin typeface="Consolas" pitchFamily="48" charset="0"/>
              </a:rPr>
              <a:t>intStream.parallel</a:t>
            </a:r>
            <a:r>
              <a:rPr lang="nl-BE" altLang="fr-FR" sz="2000" b="1" dirty="0">
                <a:latin typeface="Consolas" pitchFamily="48" charset="0"/>
              </a:rPr>
              <a:t>().</a:t>
            </a:r>
            <a:r>
              <a:rPr lang="nl-BE" altLang="fr-FR" sz="2000" b="1" dirty="0" err="1">
                <a:latin typeface="Consolas" pitchFamily="48" charset="0"/>
              </a:rPr>
              <a:t>sum</a:t>
            </a:r>
            <a:r>
              <a:rPr lang="nl-BE" altLang="fr-FR" sz="2000" b="1" dirty="0">
                <a:latin typeface="Consolas" pitchFamily="48" charset="0"/>
              </a:rPr>
              <a:t>();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711200" y="2349500"/>
            <a:ext cx="7848600" cy="53022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nl-BE" altLang="fr-FR" sz="2000" b="1" dirty="0">
                <a:latin typeface="Consolas" pitchFamily="48" charset="0"/>
              </a:rPr>
              <a:t>int </a:t>
            </a:r>
            <a:r>
              <a:rPr lang="nl-BE" altLang="fr-FR" sz="2000" b="1" dirty="0" err="1">
                <a:latin typeface="Consolas" pitchFamily="48" charset="0"/>
              </a:rPr>
              <a:t>sum</a:t>
            </a:r>
            <a:r>
              <a:rPr lang="nl-BE" altLang="fr-FR" sz="2000" b="1" dirty="0">
                <a:latin typeface="Consolas" pitchFamily="48" charset="0"/>
              </a:rPr>
              <a:t> = </a:t>
            </a:r>
            <a:r>
              <a:rPr lang="nl-BE" altLang="fr-FR" sz="2000" b="1" dirty="0" err="1">
                <a:latin typeface="Consolas" pitchFamily="48" charset="0"/>
              </a:rPr>
              <a:t>intStream.sum</a:t>
            </a:r>
            <a:r>
              <a:rPr lang="nl-BE" altLang="fr-FR" sz="2000" b="1" dirty="0">
                <a:latin typeface="Consolas" pitchFamily="4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89380156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 dirty="0" err="1" smtClean="0"/>
              <a:t>Reduction</a:t>
            </a:r>
            <a:r>
              <a:rPr lang="fr-FR" altLang="fr-FR" sz="4400" dirty="0" smtClean="0"/>
              <a:t> </a:t>
            </a:r>
            <a:r>
              <a:rPr lang="fr-FR" altLang="fr-FR" sz="4400" dirty="0" err="1" smtClean="0"/>
              <a:t>Operator</a:t>
            </a:r>
            <a:endParaRPr lang="fr-FR" altLang="fr-FR" sz="4400" dirty="0"/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554038" y="6092949"/>
            <a:ext cx="8229600" cy="57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None/>
            </a:pPr>
            <a:r>
              <a:rPr lang="fr-FR" altLang="fr-FR" sz="2800" dirty="0" err="1">
                <a:latin typeface="Calibri" charset="0"/>
              </a:rPr>
              <a:t>Associativity</a:t>
            </a:r>
            <a:r>
              <a:rPr lang="fr-FR" altLang="fr-FR" sz="2800" dirty="0">
                <a:latin typeface="Calibri" charset="0"/>
              </a:rPr>
              <a:t>				(</a:t>
            </a:r>
            <a:r>
              <a:rPr lang="fr-FR" altLang="fr-FR" sz="2800" dirty="0" err="1">
                <a:latin typeface="Calibri" charset="0"/>
              </a:rPr>
              <a:t>a+b</a:t>
            </a:r>
            <a:r>
              <a:rPr lang="fr-FR" altLang="fr-FR" sz="2800" dirty="0">
                <a:latin typeface="Calibri" charset="0"/>
              </a:rPr>
              <a:t>)+c == a+(</a:t>
            </a:r>
            <a:r>
              <a:rPr lang="fr-FR" altLang="fr-FR" sz="2800" dirty="0" err="1">
                <a:latin typeface="Calibri" charset="0"/>
              </a:rPr>
              <a:t>b+c</a:t>
            </a:r>
            <a:r>
              <a:rPr lang="fr-FR" altLang="fr-FR" sz="2800" dirty="0">
                <a:latin typeface="Calibri" charset="0"/>
              </a:rPr>
              <a:t>)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720725" y="2304281"/>
            <a:ext cx="7991475" cy="3124766"/>
            <a:chOff x="720725" y="2304281"/>
            <a:chExt cx="7991475" cy="3124766"/>
          </a:xfrm>
        </p:grpSpPr>
        <p:sp>
          <p:nvSpPr>
            <p:cNvPr id="41988" name="AutoShape 4"/>
            <p:cNvSpPr>
              <a:spLocks noChangeArrowheads="1"/>
            </p:cNvSpPr>
            <p:nvPr/>
          </p:nvSpPr>
          <p:spPr bwMode="auto">
            <a:xfrm>
              <a:off x="720725" y="2304281"/>
              <a:ext cx="792163" cy="431800"/>
            </a:xfrm>
            <a:prstGeom prst="roundRect">
              <a:avLst>
                <a:gd name="adj" fmla="val 366"/>
              </a:avLst>
            </a:prstGeom>
            <a:solidFill>
              <a:srgbClr val="CFE7F5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/>
              <a:r>
                <a:rPr lang="nl-BE" altLang="fr-FR"/>
                <a:t>1</a:t>
              </a:r>
            </a:p>
          </p:txBody>
        </p:sp>
        <p:sp>
          <p:nvSpPr>
            <p:cNvPr id="41989" name="AutoShape 5"/>
            <p:cNvSpPr>
              <a:spLocks noChangeArrowheads="1"/>
            </p:cNvSpPr>
            <p:nvPr/>
          </p:nvSpPr>
          <p:spPr bwMode="auto">
            <a:xfrm>
              <a:off x="1619250" y="2304281"/>
              <a:ext cx="792163" cy="431800"/>
            </a:xfrm>
            <a:prstGeom prst="roundRect">
              <a:avLst>
                <a:gd name="adj" fmla="val 366"/>
              </a:avLst>
            </a:prstGeom>
            <a:solidFill>
              <a:srgbClr val="CFE7F5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/>
              <a:r>
                <a:rPr lang="nl-BE" altLang="fr-FR"/>
                <a:t>2</a:t>
              </a:r>
            </a:p>
          </p:txBody>
        </p:sp>
        <p:sp>
          <p:nvSpPr>
            <p:cNvPr id="41990" name="AutoShape 6"/>
            <p:cNvSpPr>
              <a:spLocks noChangeArrowheads="1"/>
            </p:cNvSpPr>
            <p:nvPr/>
          </p:nvSpPr>
          <p:spPr bwMode="auto">
            <a:xfrm>
              <a:off x="2519363" y="2304281"/>
              <a:ext cx="792162" cy="431800"/>
            </a:xfrm>
            <a:prstGeom prst="roundRect">
              <a:avLst>
                <a:gd name="adj" fmla="val 366"/>
              </a:avLst>
            </a:prstGeom>
            <a:solidFill>
              <a:srgbClr val="CFE7F5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/>
              <a:r>
                <a:rPr lang="nl-BE" altLang="fr-FR"/>
                <a:t>3</a:t>
              </a:r>
            </a:p>
          </p:txBody>
        </p:sp>
        <p:sp>
          <p:nvSpPr>
            <p:cNvPr id="41991" name="AutoShape 7"/>
            <p:cNvSpPr>
              <a:spLocks noChangeArrowheads="1"/>
            </p:cNvSpPr>
            <p:nvPr/>
          </p:nvSpPr>
          <p:spPr bwMode="auto">
            <a:xfrm>
              <a:off x="3419475" y="2304281"/>
              <a:ext cx="792163" cy="431800"/>
            </a:xfrm>
            <a:prstGeom prst="roundRect">
              <a:avLst>
                <a:gd name="adj" fmla="val 366"/>
              </a:avLst>
            </a:prstGeom>
            <a:solidFill>
              <a:srgbClr val="CFE7F5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/>
              <a:r>
                <a:rPr lang="nl-BE" altLang="fr-FR"/>
                <a:t>4</a:t>
              </a:r>
            </a:p>
          </p:txBody>
        </p:sp>
        <p:sp>
          <p:nvSpPr>
            <p:cNvPr id="41992" name="AutoShape 8"/>
            <p:cNvSpPr>
              <a:spLocks noChangeArrowheads="1"/>
            </p:cNvSpPr>
            <p:nvPr/>
          </p:nvSpPr>
          <p:spPr bwMode="auto">
            <a:xfrm>
              <a:off x="4319588" y="2304281"/>
              <a:ext cx="792162" cy="431800"/>
            </a:xfrm>
            <a:prstGeom prst="roundRect">
              <a:avLst>
                <a:gd name="adj" fmla="val 366"/>
              </a:avLst>
            </a:prstGeom>
            <a:solidFill>
              <a:srgbClr val="CFE7F5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/>
              <a:r>
                <a:rPr lang="nl-BE" altLang="fr-FR"/>
                <a:t>5</a:t>
              </a:r>
            </a:p>
          </p:txBody>
        </p:sp>
        <p:sp>
          <p:nvSpPr>
            <p:cNvPr id="41993" name="AutoShape 9"/>
            <p:cNvSpPr>
              <a:spLocks noChangeArrowheads="1"/>
            </p:cNvSpPr>
            <p:nvPr/>
          </p:nvSpPr>
          <p:spPr bwMode="auto">
            <a:xfrm>
              <a:off x="5219700" y="2304281"/>
              <a:ext cx="792163" cy="431800"/>
            </a:xfrm>
            <a:prstGeom prst="roundRect">
              <a:avLst>
                <a:gd name="adj" fmla="val 366"/>
              </a:avLst>
            </a:prstGeom>
            <a:solidFill>
              <a:srgbClr val="CFE7F5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/>
              <a:r>
                <a:rPr lang="nl-BE" altLang="fr-FR"/>
                <a:t>6</a:t>
              </a:r>
            </a:p>
          </p:txBody>
        </p:sp>
        <p:sp>
          <p:nvSpPr>
            <p:cNvPr id="41994" name="AutoShape 10"/>
            <p:cNvSpPr>
              <a:spLocks noChangeArrowheads="1"/>
            </p:cNvSpPr>
            <p:nvPr/>
          </p:nvSpPr>
          <p:spPr bwMode="auto">
            <a:xfrm>
              <a:off x="6119813" y="2304281"/>
              <a:ext cx="792162" cy="431800"/>
            </a:xfrm>
            <a:prstGeom prst="roundRect">
              <a:avLst>
                <a:gd name="adj" fmla="val 366"/>
              </a:avLst>
            </a:prstGeom>
            <a:solidFill>
              <a:srgbClr val="CFE7F5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/>
              <a:r>
                <a:rPr lang="nl-BE" altLang="fr-FR"/>
                <a:t>7</a:t>
              </a:r>
            </a:p>
          </p:txBody>
        </p:sp>
        <p:sp>
          <p:nvSpPr>
            <p:cNvPr id="41995" name="AutoShape 11"/>
            <p:cNvSpPr>
              <a:spLocks noChangeArrowheads="1"/>
            </p:cNvSpPr>
            <p:nvPr/>
          </p:nvSpPr>
          <p:spPr bwMode="auto">
            <a:xfrm>
              <a:off x="7019925" y="2304281"/>
              <a:ext cx="792163" cy="431800"/>
            </a:xfrm>
            <a:prstGeom prst="roundRect">
              <a:avLst>
                <a:gd name="adj" fmla="val 366"/>
              </a:avLst>
            </a:prstGeom>
            <a:solidFill>
              <a:srgbClr val="CFE7F5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/>
              <a:r>
                <a:rPr lang="nl-BE" altLang="fr-FR"/>
                <a:t>8</a:t>
              </a:r>
            </a:p>
          </p:txBody>
        </p:sp>
        <p:sp>
          <p:nvSpPr>
            <p:cNvPr id="41996" name="Text Box 12"/>
            <p:cNvSpPr txBox="1">
              <a:spLocks noChangeArrowheads="1"/>
            </p:cNvSpPr>
            <p:nvPr/>
          </p:nvSpPr>
          <p:spPr bwMode="auto">
            <a:xfrm>
              <a:off x="7991475" y="2304281"/>
              <a:ext cx="720725" cy="34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/>
            <a:lstStyle/>
            <a:p>
              <a:r>
                <a:rPr lang="nl-BE" altLang="fr-FR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42001" name="AutoShape 17"/>
            <p:cNvSpPr>
              <a:spLocks noChangeArrowheads="1"/>
            </p:cNvSpPr>
            <p:nvPr/>
          </p:nvSpPr>
          <p:spPr bwMode="auto">
            <a:xfrm>
              <a:off x="1152525" y="3212331"/>
              <a:ext cx="792163" cy="431800"/>
            </a:xfrm>
            <a:prstGeom prst="roundRect">
              <a:avLst>
                <a:gd name="adj" fmla="val 366"/>
              </a:avLst>
            </a:prstGeom>
            <a:solidFill>
              <a:srgbClr val="CFE7F5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/>
              <a:r>
                <a:rPr lang="nl-BE" altLang="fr-FR"/>
                <a:t>3</a:t>
              </a:r>
            </a:p>
          </p:txBody>
        </p:sp>
        <p:grpSp>
          <p:nvGrpSpPr>
            <p:cNvPr id="4" name="Groupe 3"/>
            <p:cNvGrpSpPr/>
            <p:nvPr/>
          </p:nvGrpSpPr>
          <p:grpSpPr>
            <a:xfrm>
              <a:off x="4751388" y="3239319"/>
              <a:ext cx="2592387" cy="431800"/>
              <a:chOff x="4751388" y="2735263"/>
              <a:chExt cx="2592387" cy="431800"/>
            </a:xfrm>
          </p:grpSpPr>
          <p:sp>
            <p:nvSpPr>
              <p:cNvPr id="42003" name="AutoShape 19"/>
              <p:cNvSpPr>
                <a:spLocks noChangeArrowheads="1"/>
              </p:cNvSpPr>
              <p:nvPr/>
            </p:nvSpPr>
            <p:spPr bwMode="auto">
              <a:xfrm>
                <a:off x="4751388" y="2735263"/>
                <a:ext cx="792162" cy="431800"/>
              </a:xfrm>
              <a:prstGeom prst="roundRect">
                <a:avLst>
                  <a:gd name="adj" fmla="val 366"/>
                </a:avLst>
              </a:prstGeom>
              <a:solidFill>
                <a:srgbClr val="CFE7F5"/>
              </a:solidFill>
              <a:ln w="9525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60876" rIns="90000" bIns="45000" anchor="ctr"/>
              <a:lstStyle>
                <a:lvl1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1pPr>
                <a:lvl2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2pPr>
                <a:lvl3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3pPr>
                <a:lvl4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4pPr>
                <a:lvl5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9pPr>
              </a:lstStyle>
              <a:p>
                <a:pPr algn="ctr"/>
                <a:r>
                  <a:rPr lang="nl-BE" altLang="fr-FR"/>
                  <a:t>11</a:t>
                </a:r>
              </a:p>
            </p:txBody>
          </p:sp>
          <p:sp>
            <p:nvSpPr>
              <p:cNvPr id="42004" name="AutoShape 20"/>
              <p:cNvSpPr>
                <a:spLocks noChangeArrowheads="1"/>
              </p:cNvSpPr>
              <p:nvPr/>
            </p:nvSpPr>
            <p:spPr bwMode="auto">
              <a:xfrm>
                <a:off x="6551613" y="2735263"/>
                <a:ext cx="792162" cy="431800"/>
              </a:xfrm>
              <a:prstGeom prst="roundRect">
                <a:avLst>
                  <a:gd name="adj" fmla="val 366"/>
                </a:avLst>
              </a:prstGeom>
              <a:solidFill>
                <a:srgbClr val="CFE7F5"/>
              </a:solidFill>
              <a:ln w="9525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60876" rIns="90000" bIns="45000" anchor="ctr"/>
              <a:lstStyle>
                <a:lvl1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1pPr>
                <a:lvl2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2pPr>
                <a:lvl3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3pPr>
                <a:lvl4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4pPr>
                <a:lvl5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9pPr>
              </a:lstStyle>
              <a:p>
                <a:pPr algn="ctr"/>
                <a:r>
                  <a:rPr lang="nl-BE" altLang="fr-FR"/>
                  <a:t>15</a:t>
                </a:r>
              </a:p>
            </p:txBody>
          </p:sp>
        </p:grpSp>
        <p:sp>
          <p:nvSpPr>
            <p:cNvPr id="26" name="Accolade fermante 25"/>
            <p:cNvSpPr/>
            <p:nvPr/>
          </p:nvSpPr>
          <p:spPr>
            <a:xfrm rot="5400000">
              <a:off x="1395721" y="2174155"/>
              <a:ext cx="305768" cy="1627857"/>
            </a:xfrm>
            <a:prstGeom prst="rightBrace">
              <a:avLst>
                <a:gd name="adj1" fmla="val 136853"/>
                <a:gd name="adj2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8" name="Accolade fermante 27"/>
            <p:cNvSpPr/>
            <p:nvPr/>
          </p:nvSpPr>
          <p:spPr>
            <a:xfrm rot="5400000">
              <a:off x="4994585" y="2153109"/>
              <a:ext cx="305768" cy="1627857"/>
            </a:xfrm>
            <a:prstGeom prst="rightBrace">
              <a:avLst>
                <a:gd name="adj1" fmla="val 136853"/>
                <a:gd name="adj2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9" name="Accolade fermante 28"/>
            <p:cNvSpPr/>
            <p:nvPr/>
          </p:nvSpPr>
          <p:spPr>
            <a:xfrm rot="5400000">
              <a:off x="6794809" y="2174155"/>
              <a:ext cx="305768" cy="1627857"/>
            </a:xfrm>
            <a:prstGeom prst="rightBrace">
              <a:avLst>
                <a:gd name="adj1" fmla="val 136853"/>
                <a:gd name="adj2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0" name="AutoShape 17"/>
            <p:cNvSpPr>
              <a:spLocks noChangeArrowheads="1"/>
            </p:cNvSpPr>
            <p:nvPr/>
          </p:nvSpPr>
          <p:spPr bwMode="auto">
            <a:xfrm>
              <a:off x="1792312" y="4149080"/>
              <a:ext cx="792163" cy="431800"/>
            </a:xfrm>
            <a:prstGeom prst="roundRect">
              <a:avLst>
                <a:gd name="adj" fmla="val 366"/>
              </a:avLst>
            </a:prstGeom>
            <a:solidFill>
              <a:srgbClr val="CFE7F5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/>
              <a:r>
                <a:rPr lang="nl-BE" altLang="fr-FR" dirty="0"/>
                <a:t>6</a:t>
              </a:r>
            </a:p>
          </p:txBody>
        </p:sp>
        <p:sp>
          <p:nvSpPr>
            <p:cNvPr id="32" name="AutoShape 17"/>
            <p:cNvSpPr>
              <a:spLocks noChangeArrowheads="1"/>
            </p:cNvSpPr>
            <p:nvPr/>
          </p:nvSpPr>
          <p:spPr bwMode="auto">
            <a:xfrm>
              <a:off x="5651500" y="4149080"/>
              <a:ext cx="792163" cy="431800"/>
            </a:xfrm>
            <a:prstGeom prst="roundRect">
              <a:avLst>
                <a:gd name="adj" fmla="val 366"/>
              </a:avLst>
            </a:prstGeom>
            <a:solidFill>
              <a:srgbClr val="CFE7F5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/>
              <a:r>
                <a:rPr lang="nl-BE" altLang="fr-FR" dirty="0" smtClean="0"/>
                <a:t>26</a:t>
              </a:r>
              <a:endParaRPr lang="nl-BE" altLang="fr-FR" dirty="0"/>
            </a:p>
          </p:txBody>
        </p:sp>
        <p:sp>
          <p:nvSpPr>
            <p:cNvPr id="34" name="Accolade fermante 33"/>
            <p:cNvSpPr/>
            <p:nvPr/>
          </p:nvSpPr>
          <p:spPr>
            <a:xfrm rot="5400000">
              <a:off x="2035510" y="2900227"/>
              <a:ext cx="305768" cy="2030908"/>
            </a:xfrm>
            <a:prstGeom prst="rightBrace">
              <a:avLst>
                <a:gd name="adj1" fmla="val 136853"/>
                <a:gd name="adj2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5" name="Accolade fermante 34"/>
            <p:cNvSpPr/>
            <p:nvPr/>
          </p:nvSpPr>
          <p:spPr>
            <a:xfrm rot="5400000">
              <a:off x="5894697" y="2639418"/>
              <a:ext cx="305768" cy="2551558"/>
            </a:xfrm>
            <a:prstGeom prst="rightBrace">
              <a:avLst>
                <a:gd name="adj1" fmla="val 136853"/>
                <a:gd name="adj2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6944175" y="505971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/>
                <a:t>…</a:t>
              </a:r>
              <a:endParaRPr lang="fr-BE" dirty="0"/>
            </a:p>
          </p:txBody>
        </p:sp>
        <p:sp>
          <p:nvSpPr>
            <p:cNvPr id="39" name="Accolade fermante 38"/>
            <p:cNvSpPr/>
            <p:nvPr/>
          </p:nvSpPr>
          <p:spPr>
            <a:xfrm rot="5400000">
              <a:off x="6962973" y="3368638"/>
              <a:ext cx="305768" cy="2887886"/>
            </a:xfrm>
            <a:prstGeom prst="rightBrace">
              <a:avLst>
                <a:gd name="adj1" fmla="val 136853"/>
                <a:gd name="adj2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0" name="Accolade fermante 39"/>
            <p:cNvSpPr/>
            <p:nvPr/>
          </p:nvSpPr>
          <p:spPr>
            <a:xfrm rot="5400000">
              <a:off x="2685764" y="3826607"/>
              <a:ext cx="305768" cy="2030908"/>
            </a:xfrm>
            <a:prstGeom prst="rightBrace">
              <a:avLst>
                <a:gd name="adj1" fmla="val 136853"/>
                <a:gd name="adj2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2666966" y="505971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/>
                <a:t>…</a:t>
              </a:r>
              <a:endParaRPr lang="fr-BE" dirty="0"/>
            </a:p>
          </p:txBody>
        </p:sp>
      </p:grpSp>
      <p:sp>
        <p:nvSpPr>
          <p:cNvPr id="8" name="Double flèche horizontale 7"/>
          <p:cNvSpPr/>
          <p:nvPr/>
        </p:nvSpPr>
        <p:spPr>
          <a:xfrm>
            <a:off x="734676" y="1700808"/>
            <a:ext cx="7077412" cy="288032"/>
          </a:xfrm>
          <a:prstGeom prst="leftRightArrow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ZoneTexte 8"/>
          <p:cNvSpPr txBox="1"/>
          <p:nvPr/>
        </p:nvSpPr>
        <p:spPr>
          <a:xfrm>
            <a:off x="827584" y="1484784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 smtClean="0"/>
              <a:t>Sequential</a:t>
            </a:r>
            <a:endParaRPr lang="fr-BE" dirty="0"/>
          </a:p>
        </p:txBody>
      </p:sp>
      <p:sp>
        <p:nvSpPr>
          <p:cNvPr id="10" name="ZoneTexte 9"/>
          <p:cNvSpPr txBox="1"/>
          <p:nvPr/>
        </p:nvSpPr>
        <p:spPr>
          <a:xfrm>
            <a:off x="6852997" y="1495242"/>
            <a:ext cx="869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 smtClean="0"/>
              <a:t>Parallel</a:t>
            </a:r>
            <a:endParaRPr lang="fr-BE" dirty="0"/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530238" y="5622633"/>
            <a:ext cx="8083525" cy="39865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nl-BE" altLang="fr-FR" sz="2000" b="1" dirty="0" smtClean="0">
                <a:latin typeface="Consolas" pitchFamily="48" charset="0"/>
              </a:rPr>
              <a:t>T </a:t>
            </a:r>
            <a:r>
              <a:rPr lang="nl-BE" altLang="fr-FR" sz="2000" b="1" dirty="0" err="1" smtClean="0">
                <a:latin typeface="Consolas" pitchFamily="48" charset="0"/>
              </a:rPr>
              <a:t>result</a:t>
            </a:r>
            <a:r>
              <a:rPr lang="nl-BE" altLang="fr-FR" sz="2000" b="1" dirty="0" smtClean="0">
                <a:latin typeface="Consolas" pitchFamily="48" charset="0"/>
              </a:rPr>
              <a:t> = </a:t>
            </a:r>
            <a:r>
              <a:rPr lang="nl-BE" altLang="fr-FR" sz="2000" b="1" dirty="0" err="1" smtClean="0">
                <a:latin typeface="Consolas" pitchFamily="48" charset="0"/>
              </a:rPr>
              <a:t>stream.reduce</a:t>
            </a:r>
            <a:r>
              <a:rPr lang="nl-BE" altLang="fr-FR" sz="2000" b="1" dirty="0" smtClean="0">
                <a:latin typeface="Consolas" pitchFamily="48" charset="0"/>
              </a:rPr>
              <a:t>(</a:t>
            </a:r>
            <a:r>
              <a:rPr lang="nl-BE" altLang="fr-FR" sz="2000" b="1" dirty="0" err="1" smtClean="0">
                <a:latin typeface="Consolas" pitchFamily="48" charset="0"/>
              </a:rPr>
              <a:t>BinaryOperator</a:t>
            </a:r>
            <a:r>
              <a:rPr lang="nl-BE" altLang="fr-FR" sz="2000" b="1" dirty="0" smtClean="0">
                <a:latin typeface="Consolas" pitchFamily="48" charset="0"/>
              </a:rPr>
              <a:t>&lt;T&gt; accumulator)</a:t>
            </a:r>
            <a:endParaRPr lang="nl-BE" altLang="fr-FR" sz="2000" b="1" dirty="0">
              <a:latin typeface="Consola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315966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 dirty="0" err="1" smtClean="0"/>
              <a:t>Reduction</a:t>
            </a:r>
            <a:r>
              <a:rPr lang="fr-FR" altLang="fr-FR" sz="4400" dirty="0" smtClean="0"/>
              <a:t>: </a:t>
            </a:r>
            <a:r>
              <a:rPr lang="fr-FR" altLang="fr-FR" sz="4400" dirty="0" err="1" smtClean="0"/>
              <a:t>Empty</a:t>
            </a:r>
            <a:r>
              <a:rPr lang="fr-FR" altLang="fr-FR" sz="4400" dirty="0" smtClean="0"/>
              <a:t> </a:t>
            </a:r>
            <a:r>
              <a:rPr lang="fr-FR" altLang="fr-FR" sz="4400" dirty="0" err="1" smtClean="0"/>
              <a:t>Streams</a:t>
            </a:r>
            <a:r>
              <a:rPr lang="fr-FR" altLang="fr-FR" sz="4400" dirty="0" smtClean="0"/>
              <a:t> ?</a:t>
            </a:r>
            <a:endParaRPr lang="fr-FR" altLang="fr-FR" sz="4400" dirty="0"/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57200" y="1196975"/>
            <a:ext cx="82296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err="1" smtClean="0">
                <a:latin typeface="Calibri" charset="0"/>
              </a:rPr>
              <a:t>Identity</a:t>
            </a:r>
            <a:r>
              <a:rPr lang="fr-FR" altLang="fr-FR" sz="3200" dirty="0" smtClean="0">
                <a:latin typeface="Calibri" charset="0"/>
              </a:rPr>
              <a:t> </a:t>
            </a:r>
            <a:r>
              <a:rPr lang="fr-FR" altLang="fr-FR" sz="3200" dirty="0" err="1" smtClean="0">
                <a:latin typeface="Calibri" charset="0"/>
              </a:rPr>
              <a:t>element</a:t>
            </a: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smtClean="0">
                <a:latin typeface="Calibri" charset="0"/>
              </a:rPr>
              <a:t>Explicit default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Aft>
                <a:spcPts val="1425"/>
              </a:spcAft>
              <a:buClrTx/>
              <a:buSzTx/>
              <a:buFontTx/>
              <a:buNone/>
            </a:pPr>
            <a:endParaRPr lang="fr-FR" altLang="fr-FR" sz="28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3200" dirty="0">
              <a:latin typeface="Calibri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711200" y="3318377"/>
            <a:ext cx="7848600" cy="706432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nl-BE" altLang="fr-FR" sz="2000" b="1" dirty="0" err="1">
                <a:latin typeface="Consolas" pitchFamily="48" charset="0"/>
              </a:rPr>
              <a:t>IntBinaryOperator</a:t>
            </a:r>
            <a:r>
              <a:rPr lang="nl-BE" altLang="fr-FR" sz="2000" b="1" dirty="0">
                <a:latin typeface="Consolas" pitchFamily="48" charset="0"/>
              </a:rPr>
              <a:t> product = (</a:t>
            </a:r>
            <a:r>
              <a:rPr lang="nl-BE" altLang="fr-FR" sz="2000" b="1" dirty="0" err="1">
                <a:latin typeface="Consolas" pitchFamily="48" charset="0"/>
              </a:rPr>
              <a:t>i,j</a:t>
            </a:r>
            <a:r>
              <a:rPr lang="nl-BE" altLang="fr-FR" sz="2000" b="1" dirty="0">
                <a:latin typeface="Consolas" pitchFamily="48" charset="0"/>
              </a:rPr>
              <a:t>) -&gt; i * j;</a:t>
            </a:r>
          </a:p>
          <a:p>
            <a:pPr hangingPunct="1">
              <a:lnSpc>
                <a:spcPct val="100000"/>
              </a:lnSpc>
            </a:pPr>
            <a:r>
              <a:rPr lang="nl-BE" altLang="fr-FR" sz="2000" b="1" dirty="0" err="1" smtClean="0">
                <a:latin typeface="Consolas" pitchFamily="48" charset="0"/>
              </a:rPr>
              <a:t>IntStream.of</a:t>
            </a:r>
            <a:r>
              <a:rPr lang="nl-BE" altLang="fr-FR" sz="2000" b="1" dirty="0" smtClean="0">
                <a:latin typeface="Consolas" pitchFamily="48" charset="0"/>
              </a:rPr>
              <a:t>().</a:t>
            </a:r>
            <a:r>
              <a:rPr lang="nl-BE" altLang="fr-FR" sz="2000" b="1" dirty="0" err="1" smtClean="0">
                <a:latin typeface="Consolas" pitchFamily="48" charset="0"/>
              </a:rPr>
              <a:t>reduce</a:t>
            </a:r>
            <a:r>
              <a:rPr lang="nl-BE" altLang="fr-FR" sz="2000" b="1" dirty="0" smtClean="0">
                <a:latin typeface="Consolas" pitchFamily="48" charset="0"/>
              </a:rPr>
              <a:t>(1, product) == 1</a:t>
            </a:r>
            <a:endParaRPr lang="nl-BE" altLang="fr-FR" sz="2000" b="1" dirty="0">
              <a:latin typeface="Consolas" pitchFamily="48" charset="0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711200" y="1806209"/>
            <a:ext cx="7848600" cy="39865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nl-BE" altLang="fr-FR" sz="2000" b="1" dirty="0" err="1" smtClean="0">
                <a:latin typeface="Consolas" pitchFamily="48" charset="0"/>
              </a:rPr>
              <a:t>IntStream.of</a:t>
            </a:r>
            <a:r>
              <a:rPr lang="nl-BE" altLang="fr-FR" sz="2000" b="1" dirty="0" smtClean="0">
                <a:latin typeface="Consolas" pitchFamily="48" charset="0"/>
              </a:rPr>
              <a:t>().</a:t>
            </a:r>
            <a:r>
              <a:rPr lang="nl-BE" altLang="fr-FR" sz="2000" b="1" dirty="0" err="1" smtClean="0">
                <a:latin typeface="Consolas" pitchFamily="48" charset="0"/>
              </a:rPr>
              <a:t>sum</a:t>
            </a:r>
            <a:r>
              <a:rPr lang="nl-BE" altLang="fr-FR" sz="2000" b="1" dirty="0" smtClean="0">
                <a:latin typeface="Consolas" pitchFamily="48" charset="0"/>
              </a:rPr>
              <a:t>() == 0</a:t>
            </a:r>
            <a:endParaRPr lang="nl-BE" altLang="fr-FR" sz="2000" b="1" dirty="0">
              <a:latin typeface="Consolas" pitchFamily="4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1200" y="4686529"/>
            <a:ext cx="7848600" cy="39865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nl-BE" altLang="fr-FR" sz="2000" b="1" dirty="0" err="1" smtClean="0">
                <a:latin typeface="Consolas" pitchFamily="48" charset="0"/>
              </a:rPr>
              <a:t>IntStream.of</a:t>
            </a:r>
            <a:r>
              <a:rPr lang="nl-BE" altLang="fr-FR" sz="2000" b="1" dirty="0" smtClean="0">
                <a:latin typeface="Consolas" pitchFamily="48" charset="0"/>
              </a:rPr>
              <a:t>().max() == ?</a:t>
            </a:r>
            <a:endParaRPr lang="nl-BE" altLang="fr-FR" sz="2000" b="1" dirty="0">
              <a:latin typeface="Consolas" pitchFamily="48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8335321" y="4434501"/>
            <a:ext cx="504056" cy="5040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smtClean="0"/>
              <a:t>?</a:t>
            </a:r>
            <a:endParaRPr lang="fr-BE" sz="2800" b="1" dirty="0"/>
          </a:p>
        </p:txBody>
      </p:sp>
    </p:spTree>
    <p:extLst>
      <p:ext uri="{BB962C8B-B14F-4D97-AF65-F5344CB8AC3E}">
        <p14:creationId xmlns:p14="http://schemas.microsoft.com/office/powerpoint/2010/main" val="3765172763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Sequential</a:t>
            </a:r>
            <a:r>
              <a:rPr lang="fr-BE" dirty="0"/>
              <a:t> vs. </a:t>
            </a:r>
            <a:r>
              <a:rPr lang="fr-BE" dirty="0" err="1"/>
              <a:t>Parallel</a:t>
            </a:r>
            <a:r>
              <a:rPr lang="fr-BE" dirty="0"/>
              <a:t> </a:t>
            </a:r>
            <a:r>
              <a:rPr lang="fr-BE" dirty="0" err="1"/>
              <a:t>Execution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252520" y="1549946"/>
            <a:ext cx="5472608" cy="3284189"/>
          </a:xfrm>
        </p:spPr>
        <p:txBody>
          <a:bodyPr>
            <a:normAutofit/>
          </a:bodyPr>
          <a:lstStyle/>
          <a:p>
            <a:r>
              <a:rPr lang="fr-BE" dirty="0" err="1" smtClean="0"/>
              <a:t>Sequential</a:t>
            </a:r>
            <a:r>
              <a:rPr lang="fr-BE" dirty="0" smtClean="0"/>
              <a:t> </a:t>
            </a:r>
            <a:r>
              <a:rPr lang="fr-BE" dirty="0" err="1" smtClean="0"/>
              <a:t>Execution</a:t>
            </a:r>
            <a:endParaRPr lang="fr-BE" dirty="0" smtClean="0"/>
          </a:p>
          <a:p>
            <a:pPr lvl="1"/>
            <a:r>
              <a:rPr lang="fr-BE" dirty="0" smtClean="0"/>
              <a:t>Must </a:t>
            </a:r>
            <a:r>
              <a:rPr lang="fr-BE" dirty="0" err="1" smtClean="0"/>
              <a:t>process</a:t>
            </a:r>
            <a:r>
              <a:rPr lang="fr-BE" dirty="0" smtClean="0"/>
              <a:t> </a:t>
            </a:r>
            <a:r>
              <a:rPr lang="fr-BE" dirty="0" err="1" smtClean="0"/>
              <a:t>elements</a:t>
            </a:r>
            <a:r>
              <a:rPr lang="fr-BE" dirty="0" smtClean="0"/>
              <a:t> in the </a:t>
            </a:r>
            <a:r>
              <a:rPr lang="fr-BE" dirty="0" err="1" smtClean="0"/>
              <a:t>specified</a:t>
            </a:r>
            <a:r>
              <a:rPr lang="fr-BE" dirty="0" smtClean="0"/>
              <a:t> </a:t>
            </a:r>
            <a:r>
              <a:rPr lang="fr-BE" dirty="0" err="1" smtClean="0"/>
              <a:t>order</a:t>
            </a:r>
            <a:endParaRPr lang="fr-BE" dirty="0" smtClean="0"/>
          </a:p>
          <a:p>
            <a:r>
              <a:rPr lang="fr-BE" dirty="0" err="1" smtClean="0"/>
              <a:t>Parallel</a:t>
            </a:r>
            <a:r>
              <a:rPr lang="fr-BE" dirty="0" smtClean="0"/>
              <a:t> </a:t>
            </a:r>
            <a:r>
              <a:rPr lang="fr-BE" dirty="0" err="1" smtClean="0"/>
              <a:t>Execution</a:t>
            </a:r>
            <a:endParaRPr lang="fr-BE" dirty="0" smtClean="0"/>
          </a:p>
          <a:p>
            <a:pPr lvl="1"/>
            <a:r>
              <a:rPr lang="fr-BE" dirty="0" err="1" smtClean="0"/>
              <a:t>Requires</a:t>
            </a:r>
            <a:r>
              <a:rPr lang="fr-BE" dirty="0" smtClean="0"/>
              <a:t> code to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modelled</a:t>
            </a:r>
            <a:r>
              <a:rPr lang="fr-BE" dirty="0" smtClean="0"/>
              <a:t> as data</a:t>
            </a:r>
            <a:endParaRPr lang="fr-BE" dirty="0"/>
          </a:p>
        </p:txBody>
      </p:sp>
      <p:grpSp>
        <p:nvGrpSpPr>
          <p:cNvPr id="12" name="Groupe 11"/>
          <p:cNvGrpSpPr/>
          <p:nvPr/>
        </p:nvGrpSpPr>
        <p:grpSpPr>
          <a:xfrm>
            <a:off x="289039" y="1555366"/>
            <a:ext cx="2304256" cy="2016224"/>
            <a:chOff x="251520" y="3501008"/>
            <a:chExt cx="2304256" cy="2016224"/>
          </a:xfrm>
        </p:grpSpPr>
        <p:sp>
          <p:nvSpPr>
            <p:cNvPr id="6" name="Rectangle 5"/>
            <p:cNvSpPr/>
            <p:nvPr/>
          </p:nvSpPr>
          <p:spPr>
            <a:xfrm>
              <a:off x="251520" y="3501008"/>
              <a:ext cx="2304256" cy="20162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83568" y="4365104"/>
              <a:ext cx="165618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 err="1" smtClean="0"/>
                <a:t>s.setColor</a:t>
              </a:r>
              <a:r>
                <a:rPr lang="fr-BE" dirty="0" smtClean="0"/>
                <a:t>(RED)</a:t>
              </a:r>
              <a:endParaRPr lang="fr-BE" dirty="0"/>
            </a:p>
          </p:txBody>
        </p:sp>
        <p:sp>
          <p:nvSpPr>
            <p:cNvPr id="5" name="Forme libre 4"/>
            <p:cNvSpPr/>
            <p:nvPr/>
          </p:nvSpPr>
          <p:spPr>
            <a:xfrm>
              <a:off x="426532" y="3896469"/>
              <a:ext cx="777429" cy="1026051"/>
            </a:xfrm>
            <a:custGeom>
              <a:avLst/>
              <a:gdLst>
                <a:gd name="connsiteX0" fmla="*/ 268915 w 573715"/>
                <a:gd name="connsiteY0" fmla="*/ 1116847 h 1116847"/>
                <a:gd name="connsiteX1" fmla="*/ 9835 w 573715"/>
                <a:gd name="connsiteY1" fmla="*/ 19567 h 1116847"/>
                <a:gd name="connsiteX2" fmla="*/ 573715 w 573715"/>
                <a:gd name="connsiteY2" fmla="*/ 385327 h 1116847"/>
                <a:gd name="connsiteX3" fmla="*/ 573715 w 573715"/>
                <a:gd name="connsiteY3" fmla="*/ 385327 h 1116847"/>
                <a:gd name="connsiteX0" fmla="*/ 779969 w 1084769"/>
                <a:gd name="connsiteY0" fmla="*/ 731520 h 731520"/>
                <a:gd name="connsiteX1" fmla="*/ 2729 w 1084769"/>
                <a:gd name="connsiteY1" fmla="*/ 487680 h 731520"/>
                <a:gd name="connsiteX2" fmla="*/ 1084769 w 1084769"/>
                <a:gd name="connsiteY2" fmla="*/ 0 h 731520"/>
                <a:gd name="connsiteX3" fmla="*/ 1084769 w 1084769"/>
                <a:gd name="connsiteY3" fmla="*/ 0 h 731520"/>
                <a:gd name="connsiteX0" fmla="*/ 779969 w 1084769"/>
                <a:gd name="connsiteY0" fmla="*/ 838200 h 838200"/>
                <a:gd name="connsiteX1" fmla="*/ 2729 w 1084769"/>
                <a:gd name="connsiteY1" fmla="*/ 487680 h 838200"/>
                <a:gd name="connsiteX2" fmla="*/ 1084769 w 1084769"/>
                <a:gd name="connsiteY2" fmla="*/ 0 h 838200"/>
                <a:gd name="connsiteX3" fmla="*/ 1084769 w 1084769"/>
                <a:gd name="connsiteY3" fmla="*/ 0 h 838200"/>
                <a:gd name="connsiteX0" fmla="*/ 779617 w 1084417"/>
                <a:gd name="connsiteY0" fmla="*/ 838200 h 1015287"/>
                <a:gd name="connsiteX1" fmla="*/ 2377 w 1084417"/>
                <a:gd name="connsiteY1" fmla="*/ 487680 h 1015287"/>
                <a:gd name="connsiteX2" fmla="*/ 1084417 w 1084417"/>
                <a:gd name="connsiteY2" fmla="*/ 0 h 1015287"/>
                <a:gd name="connsiteX3" fmla="*/ 1084417 w 1084417"/>
                <a:gd name="connsiteY3" fmla="*/ 0 h 1015287"/>
                <a:gd name="connsiteX0" fmla="*/ 779617 w 1153607"/>
                <a:gd name="connsiteY0" fmla="*/ 1097280 h 1274367"/>
                <a:gd name="connsiteX1" fmla="*/ 2377 w 1153607"/>
                <a:gd name="connsiteY1" fmla="*/ 746760 h 1274367"/>
                <a:gd name="connsiteX2" fmla="*/ 1084417 w 1153607"/>
                <a:gd name="connsiteY2" fmla="*/ 259080 h 1274367"/>
                <a:gd name="connsiteX3" fmla="*/ 1038697 w 1153607"/>
                <a:gd name="connsiteY3" fmla="*/ 0 h 1274367"/>
                <a:gd name="connsiteX0" fmla="*/ 779617 w 1084417"/>
                <a:gd name="connsiteY0" fmla="*/ 838200 h 1015287"/>
                <a:gd name="connsiteX1" fmla="*/ 2377 w 1084417"/>
                <a:gd name="connsiteY1" fmla="*/ 487680 h 1015287"/>
                <a:gd name="connsiteX2" fmla="*/ 1084417 w 1084417"/>
                <a:gd name="connsiteY2" fmla="*/ 0 h 1015287"/>
                <a:gd name="connsiteX0" fmla="*/ 777460 w 777460"/>
                <a:gd name="connsiteY0" fmla="*/ 762000 h 937266"/>
                <a:gd name="connsiteX1" fmla="*/ 220 w 777460"/>
                <a:gd name="connsiteY1" fmla="*/ 411480 h 937266"/>
                <a:gd name="connsiteX2" fmla="*/ 701260 w 777460"/>
                <a:gd name="connsiteY2" fmla="*/ 0 h 937266"/>
                <a:gd name="connsiteX0" fmla="*/ 777429 w 777429"/>
                <a:gd name="connsiteY0" fmla="*/ 908233 h 1083499"/>
                <a:gd name="connsiteX1" fmla="*/ 189 w 777429"/>
                <a:gd name="connsiteY1" fmla="*/ 557713 h 1083499"/>
                <a:gd name="connsiteX2" fmla="*/ 701229 w 777429"/>
                <a:gd name="connsiteY2" fmla="*/ 146233 h 1083499"/>
                <a:gd name="connsiteX0" fmla="*/ 777429 w 777429"/>
                <a:gd name="connsiteY0" fmla="*/ 908233 h 1083499"/>
                <a:gd name="connsiteX1" fmla="*/ 189 w 777429"/>
                <a:gd name="connsiteY1" fmla="*/ 557713 h 1083499"/>
                <a:gd name="connsiteX2" fmla="*/ 701229 w 777429"/>
                <a:gd name="connsiteY2" fmla="*/ 146233 h 1083499"/>
                <a:gd name="connsiteX0" fmla="*/ 777429 w 777429"/>
                <a:gd name="connsiteY0" fmla="*/ 1026051 h 1201404"/>
                <a:gd name="connsiteX1" fmla="*/ 189 w 777429"/>
                <a:gd name="connsiteY1" fmla="*/ 675531 h 1201404"/>
                <a:gd name="connsiteX2" fmla="*/ 701229 w 777429"/>
                <a:gd name="connsiteY2" fmla="*/ 264051 h 1201404"/>
                <a:gd name="connsiteX0" fmla="*/ 777429 w 777429"/>
                <a:gd name="connsiteY0" fmla="*/ 1026051 h 1026051"/>
                <a:gd name="connsiteX1" fmla="*/ 189 w 777429"/>
                <a:gd name="connsiteY1" fmla="*/ 675531 h 1026051"/>
                <a:gd name="connsiteX2" fmla="*/ 701229 w 777429"/>
                <a:gd name="connsiteY2" fmla="*/ 264051 h 102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429" h="1026051">
                  <a:moveTo>
                    <a:pt x="777429" y="1026051"/>
                  </a:moveTo>
                  <a:cubicBezTo>
                    <a:pt x="729169" y="1528971"/>
                    <a:pt x="12889" y="1412131"/>
                    <a:pt x="189" y="675531"/>
                  </a:cubicBezTo>
                  <a:cubicBezTo>
                    <a:pt x="-12511" y="-61069"/>
                    <a:pt x="619949" y="-190609"/>
                    <a:pt x="701229" y="264051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4384793" y="1267334"/>
            <a:ext cx="4534410" cy="2160240"/>
            <a:chOff x="3780454" y="1555366"/>
            <a:chExt cx="4534410" cy="2160240"/>
          </a:xfrm>
        </p:grpSpPr>
        <p:grpSp>
          <p:nvGrpSpPr>
            <p:cNvPr id="14" name="Groupe 13"/>
            <p:cNvGrpSpPr/>
            <p:nvPr/>
          </p:nvGrpSpPr>
          <p:grpSpPr>
            <a:xfrm>
              <a:off x="3780454" y="2275446"/>
              <a:ext cx="1896616" cy="576064"/>
              <a:chOff x="443136" y="3501008"/>
              <a:chExt cx="1896616" cy="57606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43136" y="3501008"/>
                <a:ext cx="1896616" cy="5760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39552" y="3645024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 err="1" smtClean="0"/>
                  <a:t>s.setColor</a:t>
                </a:r>
                <a:r>
                  <a:rPr lang="fr-BE" dirty="0" smtClean="0"/>
                  <a:t>(RED)</a:t>
                </a:r>
                <a:endParaRPr lang="fr-BE" dirty="0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5170366" y="3427574"/>
              <a:ext cx="165618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 err="1" smtClean="0"/>
                <a:t>s.setColor</a:t>
              </a:r>
              <a:r>
                <a:rPr lang="fr-BE" dirty="0" smtClean="0"/>
                <a:t>(RED)</a:t>
              </a:r>
              <a:endParaRPr lang="fr-BE" dirty="0"/>
            </a:p>
          </p:txBody>
        </p:sp>
        <p:grpSp>
          <p:nvGrpSpPr>
            <p:cNvPr id="15" name="Groupe 14"/>
            <p:cNvGrpSpPr/>
            <p:nvPr/>
          </p:nvGrpSpPr>
          <p:grpSpPr>
            <a:xfrm>
              <a:off x="5073950" y="1555366"/>
              <a:ext cx="1896616" cy="576064"/>
              <a:chOff x="443136" y="3501008"/>
              <a:chExt cx="1896616" cy="57606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43136" y="3501008"/>
                <a:ext cx="1896616" cy="5760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39552" y="3645024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 err="1" smtClean="0"/>
                  <a:t>s.setColor</a:t>
                </a:r>
                <a:r>
                  <a:rPr lang="fr-BE" dirty="0" smtClean="0"/>
                  <a:t>(RED)</a:t>
                </a:r>
                <a:endParaRPr lang="fr-BE" dirty="0"/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6418248" y="2249023"/>
              <a:ext cx="1896616" cy="576064"/>
              <a:chOff x="443136" y="3501008"/>
              <a:chExt cx="1896616" cy="57606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43136" y="3501008"/>
                <a:ext cx="1896616" cy="5760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9552" y="3645024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 err="1" smtClean="0"/>
                  <a:t>s.setColor</a:t>
                </a:r>
                <a:r>
                  <a:rPr lang="fr-BE" dirty="0" smtClean="0"/>
                  <a:t>(RED)</a:t>
                </a:r>
                <a:endParaRPr lang="fr-BE" dirty="0"/>
              </a:p>
            </p:txBody>
          </p:sp>
        </p:grpSp>
        <p:sp>
          <p:nvSpPr>
            <p:cNvPr id="21" name="Forme libre 20"/>
            <p:cNvSpPr/>
            <p:nvPr/>
          </p:nvSpPr>
          <p:spPr>
            <a:xfrm>
              <a:off x="4414427" y="3012852"/>
              <a:ext cx="1608082" cy="362607"/>
            </a:xfrm>
            <a:custGeom>
              <a:avLst/>
              <a:gdLst>
                <a:gd name="connsiteX0" fmla="*/ 1683013 w 1683013"/>
                <a:gd name="connsiteY0" fmla="*/ 389467 h 389467"/>
                <a:gd name="connsiteX1" fmla="*/ 137993 w 1683013"/>
                <a:gd name="connsiteY1" fmla="*/ 26860 h 389467"/>
                <a:gd name="connsiteX2" fmla="*/ 74931 w 1683013"/>
                <a:gd name="connsiteY2" fmla="*/ 26860 h 389467"/>
                <a:gd name="connsiteX3" fmla="*/ 74931 w 1683013"/>
                <a:gd name="connsiteY3" fmla="*/ 26860 h 389467"/>
                <a:gd name="connsiteX0" fmla="*/ 1608082 w 1608082"/>
                <a:gd name="connsiteY0" fmla="*/ 362607 h 362607"/>
                <a:gd name="connsiteX1" fmla="*/ 315310 w 1608082"/>
                <a:gd name="connsiteY1" fmla="*/ 362607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82" h="362607">
                  <a:moveTo>
                    <a:pt x="1608082" y="362607"/>
                  </a:moveTo>
                  <a:cubicBezTo>
                    <a:pt x="1539766" y="168166"/>
                    <a:pt x="1024759" y="155028"/>
                    <a:pt x="740979" y="157655"/>
                  </a:cubicBezTo>
                  <a:cubicBezTo>
                    <a:pt x="457199" y="160282"/>
                    <a:pt x="107730" y="168165"/>
                    <a:pt x="0" y="0"/>
                  </a:cubicBezTo>
                  <a:lnTo>
                    <a:pt x="0" y="0"/>
                  </a:lnTo>
                </a:path>
              </a:pathLst>
            </a:cu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2" name="Forme libre 21"/>
            <p:cNvSpPr/>
            <p:nvPr/>
          </p:nvSpPr>
          <p:spPr>
            <a:xfrm flipH="1">
              <a:off x="6022509" y="3017930"/>
              <a:ext cx="1608082" cy="362607"/>
            </a:xfrm>
            <a:custGeom>
              <a:avLst/>
              <a:gdLst>
                <a:gd name="connsiteX0" fmla="*/ 1683013 w 1683013"/>
                <a:gd name="connsiteY0" fmla="*/ 389467 h 389467"/>
                <a:gd name="connsiteX1" fmla="*/ 137993 w 1683013"/>
                <a:gd name="connsiteY1" fmla="*/ 26860 h 389467"/>
                <a:gd name="connsiteX2" fmla="*/ 74931 w 1683013"/>
                <a:gd name="connsiteY2" fmla="*/ 26860 h 389467"/>
                <a:gd name="connsiteX3" fmla="*/ 74931 w 1683013"/>
                <a:gd name="connsiteY3" fmla="*/ 26860 h 389467"/>
                <a:gd name="connsiteX0" fmla="*/ 1608082 w 1608082"/>
                <a:gd name="connsiteY0" fmla="*/ 362607 h 362607"/>
                <a:gd name="connsiteX1" fmla="*/ 315310 w 1608082"/>
                <a:gd name="connsiteY1" fmla="*/ 362607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82" h="362607">
                  <a:moveTo>
                    <a:pt x="1608082" y="362607"/>
                  </a:moveTo>
                  <a:cubicBezTo>
                    <a:pt x="1539766" y="168166"/>
                    <a:pt x="1024759" y="155028"/>
                    <a:pt x="740979" y="157655"/>
                  </a:cubicBezTo>
                  <a:cubicBezTo>
                    <a:pt x="457199" y="160282"/>
                    <a:pt x="107730" y="168165"/>
                    <a:pt x="0" y="0"/>
                  </a:cubicBezTo>
                  <a:lnTo>
                    <a:pt x="0" y="0"/>
                  </a:lnTo>
                </a:path>
              </a:pathLst>
            </a:cu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24" name="Connecteur droit 23"/>
            <p:cNvCxnSpPr>
              <a:stCxn id="22" idx="0"/>
            </p:cNvCxnSpPr>
            <p:nvPr/>
          </p:nvCxnSpPr>
          <p:spPr>
            <a:xfrm flipH="1" flipV="1">
              <a:off x="6022258" y="2311048"/>
              <a:ext cx="251" cy="1069489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>
            <a:off x="4211960" y="1411350"/>
            <a:ext cx="0" cy="5258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22"/>
          <p:cNvGrpSpPr/>
          <p:nvPr/>
        </p:nvGrpSpPr>
        <p:grpSpPr>
          <a:xfrm>
            <a:off x="0" y="5469031"/>
            <a:ext cx="9333323" cy="1200329"/>
            <a:chOff x="0" y="4450079"/>
            <a:chExt cx="9333323" cy="1200329"/>
          </a:xfrm>
        </p:grpSpPr>
        <p:grpSp>
          <p:nvGrpSpPr>
            <p:cNvPr id="13" name="Groupe 12"/>
            <p:cNvGrpSpPr/>
            <p:nvPr/>
          </p:nvGrpSpPr>
          <p:grpSpPr>
            <a:xfrm>
              <a:off x="0" y="4450079"/>
              <a:ext cx="4315301" cy="1200329"/>
              <a:chOff x="0" y="3849915"/>
              <a:chExt cx="4315301" cy="1200329"/>
            </a:xfrm>
          </p:grpSpPr>
          <p:sp>
            <p:nvSpPr>
              <p:cNvPr id="8" name="ZoneTexte 7"/>
              <p:cNvSpPr txBox="1"/>
              <p:nvPr/>
            </p:nvSpPr>
            <p:spPr>
              <a:xfrm>
                <a:off x="0" y="3849915"/>
                <a:ext cx="431530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for (Shape s : </a:t>
                </a:r>
                <a:r>
                  <a:rPr lang="fr-BE" sz="2400" b="1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shapes</a:t>
                </a:r>
                <a:r>
                  <a:rPr lang="fr-BE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 {</a:t>
                </a:r>
              </a:p>
              <a:p>
                <a:endParaRPr lang="fr-BE" sz="24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fr-BE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  <a:endParaRPr lang="fr-BE" sz="24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01466" y="4306064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 err="1" smtClean="0"/>
                  <a:t>s.setColor</a:t>
                </a:r>
                <a:r>
                  <a:rPr lang="fr-BE" dirty="0" smtClean="0"/>
                  <a:t>(RED)</a:t>
                </a:r>
                <a:endParaRPr lang="fr-BE" dirty="0"/>
              </a:p>
            </p:txBody>
          </p:sp>
        </p:grpSp>
        <p:grpSp>
          <p:nvGrpSpPr>
            <p:cNvPr id="9" name="Groupe 8"/>
            <p:cNvGrpSpPr/>
            <p:nvPr/>
          </p:nvGrpSpPr>
          <p:grpSpPr>
            <a:xfrm>
              <a:off x="4211960" y="4755013"/>
              <a:ext cx="5121363" cy="590459"/>
              <a:chOff x="4131156" y="3715605"/>
              <a:chExt cx="5121363" cy="590459"/>
            </a:xfrm>
          </p:grpSpPr>
          <p:sp>
            <p:nvSpPr>
              <p:cNvPr id="36" name="Espace réservé du contenu 2"/>
              <p:cNvSpPr txBox="1">
                <a:spLocks/>
              </p:cNvSpPr>
              <p:nvPr/>
            </p:nvSpPr>
            <p:spPr>
              <a:xfrm>
                <a:off x="4131156" y="3715605"/>
                <a:ext cx="5121363" cy="5904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7150" indent="0">
                  <a:buNone/>
                </a:pPr>
                <a:r>
                  <a:rPr lang="fr-BE" sz="24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shapes.forEach</a:t>
                </a:r>
                <a:r>
                  <a:rPr lang="fr-BE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           );</a:t>
                </a:r>
                <a:endParaRPr lang="fr-BE" sz="24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57150" indent="0">
                  <a:buNone/>
                </a:pPr>
                <a:endParaRPr lang="fr-BE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876256" y="3849915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 err="1" smtClean="0"/>
                  <a:t>s.setColor</a:t>
                </a:r>
                <a:r>
                  <a:rPr lang="fr-BE" dirty="0" smtClean="0"/>
                  <a:t>(RED)</a:t>
                </a:r>
                <a:endParaRPr lang="fr-BE" dirty="0"/>
              </a:p>
            </p:txBody>
          </p:sp>
        </p:grpSp>
      </p:grpSp>
      <p:sp>
        <p:nvSpPr>
          <p:cNvPr id="25" name="ZoneTexte 24"/>
          <p:cNvSpPr txBox="1"/>
          <p:nvPr/>
        </p:nvSpPr>
        <p:spPr>
          <a:xfrm>
            <a:off x="604082" y="3716903"/>
            <a:ext cx="72082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800" dirty="0" err="1" smtClean="0"/>
              <a:t>Example</a:t>
            </a:r>
            <a:endParaRPr lang="fr-BE" sz="2800" dirty="0" smtClean="0"/>
          </a:p>
          <a:p>
            <a:pPr algn="ctr"/>
            <a:r>
              <a:rPr lang="fr-BE" sz="3600" dirty="0" err="1" smtClean="0"/>
              <a:t>External</a:t>
            </a:r>
            <a:r>
              <a:rPr lang="fr-BE" sz="3600" dirty="0" smtClean="0"/>
              <a:t> vs. </a:t>
            </a:r>
            <a:r>
              <a:rPr lang="fr-BE" sz="3600" dirty="0" err="1" smtClean="0"/>
              <a:t>Internal</a:t>
            </a:r>
            <a:endParaRPr lang="fr-BE" sz="3600" dirty="0"/>
          </a:p>
          <a:p>
            <a:pPr algn="ctr"/>
            <a:r>
              <a:rPr lang="fr-BE" sz="3600" dirty="0" err="1" smtClean="0"/>
              <a:t>Iteration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1062015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 dirty="0" err="1" smtClean="0"/>
              <a:t>Optional</a:t>
            </a:r>
            <a:r>
              <a:rPr lang="fr-FR" altLang="fr-FR" sz="4400" dirty="0" smtClean="0"/>
              <a:t> Values</a:t>
            </a:r>
            <a:endParaRPr lang="fr-FR" altLang="fr-FR" sz="4400" dirty="0"/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57200" y="1196975"/>
            <a:ext cx="82296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smtClean="0">
                <a:latin typeface="Calibri" charset="0"/>
              </a:rPr>
              <a:t>« The </a:t>
            </a:r>
            <a:r>
              <a:rPr lang="fr-FR" altLang="fr-FR" sz="3200" dirty="0" err="1" smtClean="0">
                <a:latin typeface="Calibri" charset="0"/>
              </a:rPr>
              <a:t>operation</a:t>
            </a:r>
            <a:r>
              <a:rPr lang="fr-FR" altLang="fr-FR" sz="3200" dirty="0" smtClean="0">
                <a:latin typeface="Calibri" charset="0"/>
              </a:rPr>
              <a:t> </a:t>
            </a:r>
            <a:r>
              <a:rPr lang="fr-FR" altLang="fr-FR" sz="3200" dirty="0" err="1" smtClean="0">
                <a:latin typeface="Calibri" charset="0"/>
              </a:rPr>
              <a:t>may</a:t>
            </a:r>
            <a:r>
              <a:rPr lang="fr-FR" altLang="fr-FR" sz="3200" dirty="0" smtClean="0">
                <a:latin typeface="Calibri" charset="0"/>
              </a:rPr>
              <a:t> not </a:t>
            </a:r>
            <a:r>
              <a:rPr lang="fr-FR" altLang="fr-FR" sz="3200" dirty="0" err="1" smtClean="0">
                <a:latin typeface="Calibri" charset="0"/>
              </a:rPr>
              <a:t>produce</a:t>
            </a:r>
            <a:r>
              <a:rPr lang="fr-FR" altLang="fr-FR" sz="3200" dirty="0" smtClean="0">
                <a:latin typeface="Calibri" charset="0"/>
              </a:rPr>
              <a:t> a </a:t>
            </a:r>
            <a:r>
              <a:rPr lang="fr-FR" altLang="fr-FR" sz="3200" dirty="0" err="1" smtClean="0">
                <a:latin typeface="Calibri" charset="0"/>
              </a:rPr>
              <a:t>result</a:t>
            </a:r>
            <a:r>
              <a:rPr lang="fr-FR" altLang="fr-FR" sz="3200" dirty="0" smtClean="0">
                <a:latin typeface="Calibri" charset="0"/>
              </a:rPr>
              <a:t> »</a:t>
            </a:r>
            <a:br>
              <a:rPr lang="fr-FR" altLang="fr-FR" sz="3200" dirty="0" smtClean="0">
                <a:latin typeface="Calibri" charset="0"/>
              </a:rPr>
            </a:b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err="1" smtClean="0">
                <a:latin typeface="Calibri" charset="0"/>
              </a:rPr>
              <a:t>Conditional</a:t>
            </a:r>
            <a:r>
              <a:rPr lang="fr-FR" altLang="fr-FR" sz="3200" dirty="0" smtClean="0">
                <a:latin typeface="Calibri" charset="0"/>
              </a:rPr>
              <a:t> use of value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smtClean="0">
                <a:latin typeface="Calibri" charset="0"/>
              </a:rPr>
              <a:t>Default </a:t>
            </a:r>
            <a:r>
              <a:rPr lang="fr-FR" altLang="fr-FR" sz="3200" dirty="0" err="1" smtClean="0">
                <a:latin typeface="Calibri" charset="0"/>
              </a:rPr>
              <a:t>behaviour</a:t>
            </a:r>
            <a:r>
              <a:rPr lang="fr-FR" altLang="fr-FR" sz="3200" dirty="0" smtClean="0">
                <a:latin typeface="Calibri" charset="0"/>
              </a:rPr>
              <a:t> if value </a:t>
            </a:r>
            <a:r>
              <a:rPr lang="fr-FR" altLang="fr-FR" sz="3200" dirty="0" err="1" smtClean="0">
                <a:latin typeface="Calibri" charset="0"/>
              </a:rPr>
              <a:t>is</a:t>
            </a:r>
            <a:r>
              <a:rPr lang="fr-FR" altLang="fr-FR" sz="3200" dirty="0" smtClean="0">
                <a:latin typeface="Calibri" charset="0"/>
              </a:rPr>
              <a:t> absent</a:t>
            </a:r>
            <a:br>
              <a:rPr lang="fr-FR" altLang="fr-FR" sz="3200" dirty="0" smtClean="0">
                <a:latin typeface="Calibri" charset="0"/>
              </a:rPr>
            </a:br>
            <a:endParaRPr lang="fr-FR" altLang="fr-FR" sz="3200" dirty="0" smtClean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endParaRPr lang="fr-FR" altLang="fr-FR" sz="3200" dirty="0" smtClean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smtClean="0">
                <a:latin typeface="Calibri" charset="0"/>
              </a:rPr>
              <a:t>Alternative to </a:t>
            </a:r>
            <a:r>
              <a:rPr lang="fr-FR" altLang="fr-FR" sz="3200" dirty="0" err="1" smtClean="0">
                <a:latin typeface="Calibri" charset="0"/>
              </a:rPr>
              <a:t>using</a:t>
            </a:r>
            <a:r>
              <a:rPr lang="fr-FR" altLang="fr-FR" sz="3200" dirty="0" smtClean="0">
                <a:latin typeface="Calibri" charset="0"/>
              </a:rPr>
              <a:t> </a:t>
            </a:r>
            <a:r>
              <a:rPr lang="fr-FR" altLang="fr-FR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fr-FR" altLang="fr-FR" sz="3200" dirty="0" smtClean="0">
                <a:latin typeface="Calibri" charset="0"/>
              </a:rPr>
              <a:t> values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endParaRPr lang="fr-FR" altLang="fr-FR" sz="3200" dirty="0" smtClean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endParaRPr lang="fr-FR" altLang="fr-FR" sz="3200" dirty="0" smtClean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Aft>
                <a:spcPts val="1425"/>
              </a:spcAft>
              <a:buClrTx/>
              <a:buSzTx/>
              <a:buFontTx/>
              <a:buNone/>
            </a:pPr>
            <a:endParaRPr lang="fr-FR" altLang="fr-FR" sz="28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3200" dirty="0">
              <a:latin typeface="Calibri" charset="0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711200" y="1806209"/>
            <a:ext cx="7848600" cy="39865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nl-BE" altLang="fr-FR" sz="2000" b="1" dirty="0" err="1" smtClean="0">
                <a:latin typeface="Consolas" pitchFamily="48" charset="0"/>
              </a:rPr>
              <a:t>OptionalInt</a:t>
            </a:r>
            <a:r>
              <a:rPr lang="nl-BE" altLang="fr-FR" sz="2000" b="1" dirty="0" smtClean="0">
                <a:latin typeface="Consolas" pitchFamily="48" charset="0"/>
              </a:rPr>
              <a:t> </a:t>
            </a:r>
            <a:r>
              <a:rPr lang="nl-BE" altLang="fr-FR" sz="2000" b="1" dirty="0" err="1" smtClean="0">
                <a:latin typeface="Consolas" pitchFamily="48" charset="0"/>
              </a:rPr>
              <a:t>result</a:t>
            </a:r>
            <a:r>
              <a:rPr lang="nl-BE" altLang="fr-FR" sz="2000" b="1" dirty="0" smtClean="0">
                <a:latin typeface="Consolas" pitchFamily="48" charset="0"/>
              </a:rPr>
              <a:t> = </a:t>
            </a:r>
            <a:r>
              <a:rPr lang="nl-BE" altLang="fr-FR" sz="2000" b="1" dirty="0" err="1" smtClean="0">
                <a:latin typeface="Consolas" pitchFamily="48" charset="0"/>
              </a:rPr>
              <a:t>IntStream.of</a:t>
            </a:r>
            <a:r>
              <a:rPr lang="nl-BE" altLang="fr-FR" sz="2000" b="1" dirty="0">
                <a:latin typeface="Consolas" pitchFamily="48" charset="0"/>
              </a:rPr>
              <a:t>().max</a:t>
            </a:r>
            <a:r>
              <a:rPr lang="nl-BE" altLang="fr-FR" sz="2000" b="1" dirty="0" smtClean="0">
                <a:latin typeface="Consolas" pitchFamily="48" charset="0"/>
              </a:rPr>
              <a:t>();</a:t>
            </a:r>
            <a:endParaRPr lang="nl-BE" altLang="fr-FR" sz="2000" b="1" dirty="0">
              <a:latin typeface="Consolas" pitchFamily="4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11200" y="2938592"/>
            <a:ext cx="7848600" cy="706432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nl-BE" altLang="fr-FR" sz="2000" b="1" dirty="0" err="1" smtClean="0">
                <a:latin typeface="Consolas" pitchFamily="48" charset="0"/>
              </a:rPr>
              <a:t>if</a:t>
            </a:r>
            <a:r>
              <a:rPr lang="nl-BE" altLang="fr-FR" sz="2000" b="1" dirty="0" smtClean="0">
                <a:latin typeface="Consolas" pitchFamily="48" charset="0"/>
              </a:rPr>
              <a:t> (</a:t>
            </a:r>
            <a:r>
              <a:rPr lang="nl-BE" altLang="fr-FR" sz="2000" b="1" dirty="0" err="1" smtClean="0">
                <a:latin typeface="Consolas" pitchFamily="48" charset="0"/>
              </a:rPr>
              <a:t>result.isPresent</a:t>
            </a:r>
            <a:r>
              <a:rPr lang="nl-BE" altLang="fr-FR" sz="2000" b="1" dirty="0" smtClean="0">
                <a:latin typeface="Consolas" pitchFamily="48" charset="0"/>
              </a:rPr>
              <a:t>()) { … }</a:t>
            </a:r>
          </a:p>
          <a:p>
            <a:r>
              <a:rPr lang="nl-BE" altLang="fr-FR" sz="2000" b="1" dirty="0" err="1" smtClean="0">
                <a:latin typeface="Consolas" pitchFamily="48" charset="0"/>
              </a:rPr>
              <a:t>result.ifPresent</a:t>
            </a:r>
            <a:r>
              <a:rPr lang="nl-BE" altLang="fr-FR" sz="2000" b="1" dirty="0" smtClean="0">
                <a:latin typeface="Consolas" pitchFamily="48" charset="0"/>
              </a:rPr>
              <a:t>( i -&gt; </a:t>
            </a:r>
            <a:r>
              <a:rPr lang="nl-BE" altLang="fr-FR" sz="2000" b="1" dirty="0" err="1" smtClean="0">
                <a:latin typeface="Consolas" pitchFamily="48" charset="0"/>
              </a:rPr>
              <a:t>System.out.println</a:t>
            </a:r>
            <a:r>
              <a:rPr lang="nl-BE" altLang="fr-FR" sz="2000" b="1" dirty="0" smtClean="0">
                <a:latin typeface="Consolas" pitchFamily="48" charset="0"/>
              </a:rPr>
              <a:t>(i) );</a:t>
            </a:r>
            <a:endParaRPr lang="nl-BE" altLang="fr-FR" sz="2000" b="1" dirty="0">
              <a:latin typeface="Consolas" pitchFamily="4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11200" y="4522768"/>
            <a:ext cx="7848600" cy="1014209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nl-BE" altLang="fr-FR" sz="2000" b="1" dirty="0" err="1" smtClean="0">
                <a:latin typeface="Consolas" pitchFamily="48" charset="0"/>
              </a:rPr>
              <a:t>connection.setTimeout</a:t>
            </a:r>
            <a:r>
              <a:rPr lang="nl-BE" altLang="fr-FR" sz="2000" b="1" dirty="0" smtClean="0">
                <a:latin typeface="Consolas" pitchFamily="48" charset="0"/>
              </a:rPr>
              <a:t>(</a:t>
            </a:r>
            <a:r>
              <a:rPr lang="nl-BE" altLang="fr-FR" sz="2000" b="1" dirty="0" err="1" smtClean="0">
                <a:latin typeface="Consolas" pitchFamily="48" charset="0"/>
              </a:rPr>
              <a:t>result.orElse</a:t>
            </a:r>
            <a:r>
              <a:rPr lang="nl-BE" altLang="fr-FR" sz="2000" b="1" dirty="0">
                <a:latin typeface="Consolas" pitchFamily="48" charset="0"/>
              </a:rPr>
              <a:t>(-1));</a:t>
            </a:r>
          </a:p>
          <a:p>
            <a:r>
              <a:rPr lang="nl-BE" altLang="fr-FR" sz="2000" b="1" dirty="0" err="1" smtClean="0">
                <a:latin typeface="Consolas" pitchFamily="48" charset="0"/>
              </a:rPr>
              <a:t>Connection.setPort</a:t>
            </a:r>
            <a:r>
              <a:rPr lang="nl-BE" altLang="fr-FR" sz="2000" b="1" dirty="0" smtClean="0">
                <a:latin typeface="Consolas" pitchFamily="48" charset="0"/>
              </a:rPr>
              <a:t>(</a:t>
            </a:r>
            <a:r>
              <a:rPr lang="nl-BE" altLang="fr-FR" sz="2000" b="1" dirty="0" err="1" smtClean="0">
                <a:latin typeface="Consolas" pitchFamily="48" charset="0"/>
              </a:rPr>
              <a:t>result.orElseThrow</a:t>
            </a:r>
            <a:r>
              <a:rPr lang="nl-BE" altLang="fr-FR" sz="2000" b="1" dirty="0" smtClean="0">
                <a:latin typeface="Consolas" pitchFamily="48" charset="0"/>
              </a:rPr>
              <a:t>(</a:t>
            </a:r>
          </a:p>
          <a:p>
            <a:pPr algn="r"/>
            <a:r>
              <a:rPr lang="nl-BE" altLang="fr-FR" sz="2000" b="1" dirty="0" smtClean="0">
                <a:latin typeface="Consolas" pitchFamily="48" charset="0"/>
              </a:rPr>
              <a:t>() </a:t>
            </a:r>
            <a:r>
              <a:rPr lang="nl-BE" altLang="fr-FR" sz="2000" b="1" dirty="0">
                <a:latin typeface="Consolas" pitchFamily="48" charset="0"/>
              </a:rPr>
              <a:t>-&gt; new </a:t>
            </a:r>
            <a:r>
              <a:rPr lang="nl-BE" altLang="fr-FR" sz="2000" b="1" dirty="0" err="1">
                <a:latin typeface="Consolas" pitchFamily="48" charset="0"/>
              </a:rPr>
              <a:t>IllegalStateException</a:t>
            </a:r>
            <a:r>
              <a:rPr lang="nl-BE" altLang="fr-FR" sz="2000" b="1" dirty="0">
                <a:latin typeface="Consolas" pitchFamily="48" charset="0"/>
              </a:rPr>
              <a:t>("no </a:t>
            </a:r>
            <a:r>
              <a:rPr lang="nl-BE" altLang="fr-FR" sz="2000" b="1" dirty="0" smtClean="0">
                <a:latin typeface="Consolas" pitchFamily="48" charset="0"/>
              </a:rPr>
              <a:t>port")));</a:t>
            </a:r>
          </a:p>
        </p:txBody>
      </p:sp>
    </p:spTree>
    <p:extLst>
      <p:ext uri="{BB962C8B-B14F-4D97-AF65-F5344CB8AC3E}">
        <p14:creationId xmlns:p14="http://schemas.microsoft.com/office/powerpoint/2010/main" val="1399086591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 dirty="0" err="1" smtClean="0"/>
              <a:t>Collect</a:t>
            </a:r>
            <a:endParaRPr lang="fr-FR" altLang="fr-FR" sz="4400" dirty="0"/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35496" y="1196975"/>
            <a:ext cx="82296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smtClean="0">
                <a:latin typeface="Calibri" charset="0"/>
              </a:rPr>
              <a:t>« Mutable » </a:t>
            </a:r>
            <a:r>
              <a:rPr lang="fr-FR" altLang="fr-FR" sz="3200" dirty="0" err="1" smtClean="0">
                <a:latin typeface="Calibri" charset="0"/>
              </a:rPr>
              <a:t>Reduction</a:t>
            </a: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err="1" smtClean="0">
                <a:latin typeface="Calibri" charset="0"/>
              </a:rPr>
              <a:t>Stream.collect</a:t>
            </a:r>
            <a:endParaRPr lang="fr-FR" altLang="fr-FR" sz="3200" dirty="0" smtClean="0">
              <a:latin typeface="Calibri" charset="0"/>
            </a:endParaRPr>
          </a:p>
          <a:p>
            <a:pPr lvl="1"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smtClean="0">
                <a:latin typeface="Calibri" charset="0"/>
              </a:rPr>
              <a:t> </a:t>
            </a:r>
            <a:r>
              <a:rPr lang="fr-FR" altLang="fr-FR" sz="3200" spc="-100" dirty="0" smtClean="0">
                <a:latin typeface="Calibri" charset="0"/>
              </a:rPr>
              <a:t>supplier		</a:t>
            </a:r>
            <a:r>
              <a:rPr lang="fr-FR" altLang="fr-FR" sz="3200" spc="-100" dirty="0" err="1" smtClean="0">
                <a:latin typeface="Calibri" charset="0"/>
              </a:rPr>
              <a:t>create</a:t>
            </a:r>
            <a:r>
              <a:rPr lang="fr-FR" altLang="fr-FR" sz="3200" spc="-100" dirty="0" smtClean="0">
                <a:latin typeface="Calibri" charset="0"/>
              </a:rPr>
              <a:t> </a:t>
            </a:r>
            <a:r>
              <a:rPr lang="fr-FR" altLang="fr-FR" sz="3200" spc="-100" dirty="0" err="1" smtClean="0">
                <a:latin typeface="Calibri" charset="0"/>
              </a:rPr>
              <a:t>result</a:t>
            </a:r>
            <a:endParaRPr lang="fr-FR" altLang="fr-FR" sz="3200" spc="-100" dirty="0" smtClean="0">
              <a:latin typeface="Calibri" charset="0"/>
            </a:endParaRPr>
          </a:p>
          <a:p>
            <a:pPr lvl="1"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spc="-100" dirty="0" smtClean="0">
                <a:latin typeface="Calibri" charset="0"/>
              </a:rPr>
              <a:t> </a:t>
            </a:r>
            <a:r>
              <a:rPr lang="fr-FR" altLang="fr-FR" sz="3200" spc="-100" dirty="0" err="1" smtClean="0">
                <a:latin typeface="Calibri" charset="0"/>
              </a:rPr>
              <a:t>accumulator</a:t>
            </a:r>
            <a:r>
              <a:rPr lang="fr-FR" altLang="fr-FR" sz="3200" spc="-100" dirty="0" smtClean="0">
                <a:latin typeface="Calibri" charset="0"/>
              </a:rPr>
              <a:t>	</a:t>
            </a:r>
            <a:r>
              <a:rPr lang="fr-FR" altLang="fr-FR" sz="3200" spc="-100" dirty="0" err="1" smtClean="0">
                <a:latin typeface="Calibri" charset="0"/>
              </a:rPr>
              <a:t>modify</a:t>
            </a:r>
            <a:r>
              <a:rPr lang="fr-FR" altLang="fr-FR" sz="3200" spc="-100" dirty="0" smtClean="0">
                <a:latin typeface="Calibri" charset="0"/>
              </a:rPr>
              <a:t> </a:t>
            </a:r>
            <a:r>
              <a:rPr lang="fr-FR" altLang="fr-FR" sz="3200" spc="-100" dirty="0" err="1" smtClean="0">
                <a:latin typeface="Calibri" charset="0"/>
              </a:rPr>
              <a:t>result</a:t>
            </a:r>
            <a:endParaRPr lang="fr-FR" altLang="fr-FR" sz="3200" spc="-100" dirty="0" smtClean="0">
              <a:latin typeface="Calibri" charset="0"/>
            </a:endParaRPr>
          </a:p>
          <a:p>
            <a:pPr lvl="1"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spc="-100" dirty="0">
                <a:latin typeface="Calibri" charset="0"/>
              </a:rPr>
              <a:t> </a:t>
            </a:r>
            <a:r>
              <a:rPr lang="fr-FR" altLang="fr-FR" sz="3200" spc="-100" dirty="0" smtClean="0">
                <a:latin typeface="Calibri" charset="0"/>
              </a:rPr>
              <a:t>combiner		combine </a:t>
            </a:r>
            <a:r>
              <a:rPr lang="fr-FR" altLang="fr-FR" sz="3200" spc="-100" dirty="0" err="1" smtClean="0">
                <a:latin typeface="Calibri" charset="0"/>
              </a:rPr>
              <a:t>results</a:t>
            </a:r>
            <a:endParaRPr lang="fr-FR" altLang="fr-FR" sz="3200" spc="-100" dirty="0" smtClean="0">
              <a:latin typeface="Calibri" charset="0"/>
            </a:endParaRPr>
          </a:p>
          <a:p>
            <a:pPr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err="1" smtClean="0">
                <a:latin typeface="Calibri" charset="0"/>
              </a:rPr>
              <a:t>Collectors</a:t>
            </a:r>
            <a:r>
              <a:rPr lang="fr-FR" altLang="fr-FR" sz="3200" dirty="0" smtClean="0">
                <a:latin typeface="Calibri" charset="0"/>
              </a:rPr>
              <a:t> utility class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ClrTx/>
              <a:buSzTx/>
              <a:buFontTx/>
              <a:buNone/>
            </a:pPr>
            <a:endParaRPr lang="fr-FR" altLang="fr-FR" sz="28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3200" dirty="0">
              <a:latin typeface="Calibri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6193904" y="2780928"/>
            <a:ext cx="2844180" cy="39865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nl-BE" altLang="fr-FR" sz="2000" b="1" dirty="0" smtClean="0">
                <a:latin typeface="Consolas" pitchFamily="48" charset="0"/>
              </a:rPr>
              <a:t>new </a:t>
            </a:r>
            <a:r>
              <a:rPr lang="nl-BE" altLang="fr-FR" sz="2000" b="1" dirty="0" err="1" smtClean="0">
                <a:latin typeface="Consolas" pitchFamily="48" charset="0"/>
              </a:rPr>
              <a:t>ArrayList</a:t>
            </a:r>
            <a:r>
              <a:rPr lang="nl-BE" altLang="fr-FR" sz="2000" b="1" dirty="0" smtClean="0">
                <a:latin typeface="Consolas" pitchFamily="48" charset="0"/>
              </a:rPr>
              <a:t>&lt;T&gt;();</a:t>
            </a:r>
            <a:endParaRPr lang="nl-BE" altLang="fr-FR" sz="2000" b="1" dirty="0">
              <a:latin typeface="Consolas" pitchFamily="48" charset="0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657994" y="5805264"/>
            <a:ext cx="7848600" cy="39865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nl-BE" altLang="fr-FR" sz="2000" b="1" dirty="0" smtClean="0">
                <a:latin typeface="Consolas" pitchFamily="48" charset="0"/>
              </a:rPr>
              <a:t>List&lt;?&gt; list </a:t>
            </a:r>
            <a:r>
              <a:rPr lang="nl-BE" altLang="fr-FR" sz="2000" b="1" dirty="0">
                <a:latin typeface="Consolas" pitchFamily="48" charset="0"/>
              </a:rPr>
              <a:t>= </a:t>
            </a:r>
            <a:r>
              <a:rPr lang="nl-BE" altLang="fr-FR" sz="2000" b="1" dirty="0" err="1" smtClean="0">
                <a:latin typeface="Consolas" pitchFamily="48" charset="0"/>
              </a:rPr>
              <a:t>stream.collect</a:t>
            </a:r>
            <a:r>
              <a:rPr lang="nl-BE" altLang="fr-FR" sz="2000" b="1" dirty="0" smtClean="0">
                <a:latin typeface="Consolas" pitchFamily="48" charset="0"/>
              </a:rPr>
              <a:t>(</a:t>
            </a:r>
            <a:r>
              <a:rPr lang="nl-BE" altLang="fr-FR" sz="2000" b="1" dirty="0" err="1" smtClean="0">
                <a:latin typeface="Consolas" pitchFamily="48" charset="0"/>
              </a:rPr>
              <a:t>Collectors.toList</a:t>
            </a:r>
            <a:r>
              <a:rPr lang="nl-BE" altLang="fr-FR" sz="2000" b="1" dirty="0" smtClean="0">
                <a:latin typeface="Consolas" pitchFamily="48" charset="0"/>
              </a:rPr>
              <a:t>());</a:t>
            </a:r>
            <a:endParaRPr lang="nl-BE" altLang="fr-FR" sz="2000" b="1" dirty="0">
              <a:latin typeface="Consolas" pitchFamily="4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193904" y="3501008"/>
            <a:ext cx="2844180" cy="39865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nl-BE" altLang="fr-FR" sz="2000" b="1" dirty="0" err="1">
                <a:latin typeface="Consolas" pitchFamily="48" charset="0"/>
              </a:rPr>
              <a:t>l</a:t>
            </a:r>
            <a:r>
              <a:rPr lang="nl-BE" altLang="fr-FR" sz="2000" b="1" dirty="0" err="1" smtClean="0">
                <a:latin typeface="Consolas" pitchFamily="48" charset="0"/>
              </a:rPr>
              <a:t>ist.add</a:t>
            </a:r>
            <a:r>
              <a:rPr lang="nl-BE" altLang="fr-FR" sz="2000" b="1" dirty="0" smtClean="0">
                <a:latin typeface="Consolas" pitchFamily="48" charset="0"/>
              </a:rPr>
              <a:t>(t)</a:t>
            </a:r>
            <a:endParaRPr lang="nl-BE" altLang="fr-FR" sz="2000" b="1" dirty="0">
              <a:latin typeface="Consolas" pitchFamily="4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193904" y="4293096"/>
            <a:ext cx="2844180" cy="39865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nl-BE" altLang="fr-FR" sz="2000" b="1" dirty="0" smtClean="0">
                <a:latin typeface="Consolas" pitchFamily="48" charset="0"/>
              </a:rPr>
              <a:t>list1.addAll(list2)</a:t>
            </a:r>
            <a:endParaRPr lang="nl-BE" altLang="fr-FR" sz="2000" b="1" dirty="0">
              <a:latin typeface="Consola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726774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87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 dirty="0" err="1" smtClean="0"/>
              <a:t>Collectors</a:t>
            </a:r>
            <a:endParaRPr lang="fr-FR" altLang="fr-FR" sz="4400" dirty="0"/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1187450"/>
            <a:ext cx="91074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1800" indent="-323850"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 dirty="0" err="1" smtClean="0">
                <a:latin typeface="Calibri" charset="0"/>
              </a:rPr>
              <a:t>toList</a:t>
            </a:r>
            <a:r>
              <a:rPr lang="fr-FR" altLang="fr-FR" sz="3200" dirty="0" smtClean="0">
                <a:latin typeface="Calibri" charset="0"/>
              </a:rPr>
              <a:t>()			List&lt;T&gt;</a:t>
            </a:r>
            <a:br>
              <a:rPr lang="fr-FR" altLang="fr-FR" sz="3200" dirty="0" smtClean="0">
                <a:latin typeface="Calibri" charset="0"/>
              </a:rPr>
            </a:br>
            <a:r>
              <a:rPr lang="fr-FR" altLang="fr-FR" sz="3200" dirty="0" err="1" smtClean="0">
                <a:latin typeface="Calibri" charset="0"/>
              </a:rPr>
              <a:t>toSet</a:t>
            </a:r>
            <a:r>
              <a:rPr lang="fr-FR" altLang="fr-FR" sz="3200" dirty="0" smtClean="0">
                <a:latin typeface="Calibri" charset="0"/>
              </a:rPr>
              <a:t>()			Set&lt;T&gt;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 dirty="0" err="1" smtClean="0">
                <a:latin typeface="Calibri" charset="0"/>
              </a:rPr>
              <a:t>toMap</a:t>
            </a:r>
            <a:r>
              <a:rPr lang="fr-FR" altLang="fr-FR" sz="3200" dirty="0" smtClean="0">
                <a:latin typeface="Calibri" charset="0"/>
              </a:rPr>
              <a:t>			</a:t>
            </a:r>
            <a:r>
              <a:rPr lang="fr-FR" altLang="fr-FR" sz="3200" dirty="0" err="1" smtClean="0">
                <a:latin typeface="Calibri" charset="0"/>
              </a:rPr>
              <a:t>Map</a:t>
            </a:r>
            <a:r>
              <a:rPr lang="fr-FR" altLang="fr-FR" sz="3200" dirty="0" smtClean="0">
                <a:latin typeface="Calibri" charset="0"/>
              </a:rPr>
              <a:t>&lt;K, V&gt;</a:t>
            </a:r>
          </a:p>
          <a:p>
            <a:pPr lvl="1"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 smtClean="0">
                <a:latin typeface="Calibri" charset="0"/>
              </a:rPr>
              <a:t>Function</a:t>
            </a:r>
            <a:r>
              <a:rPr lang="fr-FR" altLang="fr-FR" sz="3200" dirty="0" smtClean="0">
                <a:latin typeface="Calibri" charset="0"/>
              </a:rPr>
              <a:t>&lt;T, K&gt; </a:t>
            </a:r>
            <a:r>
              <a:rPr lang="fr-FR" altLang="fr-FR" sz="3200" dirty="0" err="1" smtClean="0">
                <a:latin typeface="Calibri" charset="0"/>
              </a:rPr>
              <a:t>keyMapper</a:t>
            </a:r>
            <a:endParaRPr lang="fr-FR" altLang="fr-FR" sz="3200" dirty="0">
              <a:latin typeface="Calibri" charset="0"/>
            </a:endParaRPr>
          </a:p>
          <a:p>
            <a:pPr lvl="1"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 smtClean="0">
                <a:latin typeface="Calibri" charset="0"/>
              </a:rPr>
              <a:t>Function</a:t>
            </a:r>
            <a:r>
              <a:rPr lang="fr-FR" altLang="fr-FR" sz="3200" dirty="0" smtClean="0">
                <a:latin typeface="Calibri" charset="0"/>
              </a:rPr>
              <a:t>&lt;T, V&gt; </a:t>
            </a:r>
            <a:r>
              <a:rPr lang="fr-FR" altLang="fr-FR" sz="3200" dirty="0" err="1" smtClean="0">
                <a:latin typeface="Calibri" charset="0"/>
              </a:rPr>
              <a:t>valueMapper</a:t>
            </a:r>
            <a:r>
              <a:rPr lang="fr-FR" altLang="fr-FR" sz="3200" dirty="0" smtClean="0">
                <a:latin typeface="Calibri" charset="0"/>
              </a:rPr>
              <a:t/>
            </a:r>
            <a:br>
              <a:rPr lang="fr-FR" altLang="fr-FR" sz="3200" dirty="0" smtClean="0">
                <a:latin typeface="Calibri" charset="0"/>
              </a:rPr>
            </a:br>
            <a:endParaRPr lang="fr-FR" altLang="fr-FR" sz="3200" dirty="0" smtClean="0">
              <a:latin typeface="Calibri" charset="0"/>
            </a:endParaRPr>
          </a:p>
          <a:p>
            <a:pPr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 dirty="0" err="1" smtClean="0">
                <a:latin typeface="Calibri" charset="0"/>
              </a:rPr>
              <a:t>Joining</a:t>
            </a:r>
            <a:r>
              <a:rPr lang="fr-FR" altLang="fr-FR" sz="3200" dirty="0" smtClean="0">
                <a:latin typeface="Calibri" charset="0"/>
              </a:rPr>
              <a:t>			String</a:t>
            </a:r>
          </a:p>
          <a:p>
            <a:pPr lvl="1"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smtClean="0">
                <a:latin typeface="Calibri" charset="0"/>
              </a:rPr>
              <a:t>String </a:t>
            </a:r>
            <a:r>
              <a:rPr lang="fr-FR" altLang="fr-FR" sz="3200" dirty="0" err="1" smtClean="0">
                <a:latin typeface="Calibri" charset="0"/>
              </a:rPr>
              <a:t>delimiter</a:t>
            </a:r>
            <a:endParaRPr lang="fr-FR" altLang="fr-FR" sz="3200" dirty="0" smtClean="0">
              <a:latin typeface="Calibri" charset="0"/>
            </a:endParaRP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endParaRPr lang="fr-FR" altLang="fr-FR" sz="3200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91461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87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 dirty="0" err="1" smtClean="0"/>
              <a:t>Collectors</a:t>
            </a:r>
            <a:endParaRPr lang="fr-FR" altLang="fr-FR" sz="4400" dirty="0"/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1187450"/>
            <a:ext cx="91074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1800" indent="-323850"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  <a:tabLst>
                <a:tab pos="8640000" algn="r"/>
              </a:tabLst>
            </a:pPr>
            <a:r>
              <a:rPr lang="fr-FR" altLang="fr-FR" sz="3200" dirty="0" err="1" smtClean="0">
                <a:latin typeface="Calibri" charset="0"/>
              </a:rPr>
              <a:t>groupingBy</a:t>
            </a:r>
            <a:r>
              <a:rPr lang="fr-FR" altLang="fr-FR" sz="3200" dirty="0" smtClean="0">
                <a:latin typeface="Calibri" charset="0"/>
              </a:rPr>
              <a:t>	</a:t>
            </a:r>
            <a:r>
              <a:rPr lang="fr-FR" altLang="fr-FR" sz="3200" dirty="0" err="1" smtClean="0">
                <a:latin typeface="Calibri" charset="0"/>
              </a:rPr>
              <a:t>Map</a:t>
            </a:r>
            <a:r>
              <a:rPr lang="fr-FR" altLang="fr-FR" sz="3200" dirty="0" smtClean="0">
                <a:latin typeface="Calibri" charset="0"/>
              </a:rPr>
              <a:t>&lt;K, List&lt;T&gt;&gt;</a:t>
            </a:r>
          </a:p>
          <a:p>
            <a:pPr lvl="1">
              <a:spcAft>
                <a:spcPts val="1425"/>
              </a:spcAft>
              <a:buSzPct val="45000"/>
              <a:buFont typeface="Wingdings" charset="0"/>
              <a:buChar char=""/>
              <a:tabLst>
                <a:tab pos="8640000" algn="r"/>
              </a:tabLst>
            </a:pP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 smtClean="0">
                <a:latin typeface="Calibri" charset="0"/>
              </a:rPr>
              <a:t>Function</a:t>
            </a:r>
            <a:r>
              <a:rPr lang="fr-FR" altLang="fr-FR" sz="3200" dirty="0" smtClean="0">
                <a:latin typeface="Calibri" charset="0"/>
              </a:rPr>
              <a:t>&lt;T, K&gt; classifier</a:t>
            </a:r>
            <a:endParaRPr lang="fr-FR" altLang="fr-FR" sz="3200" dirty="0">
              <a:latin typeface="Calibri" charset="0"/>
            </a:endParaRPr>
          </a:p>
          <a:p>
            <a:pPr>
              <a:spcAft>
                <a:spcPts val="1425"/>
              </a:spcAft>
              <a:buSzPct val="45000"/>
              <a:buFont typeface="Wingdings" charset="0"/>
              <a:buChar char=""/>
              <a:tabLst>
                <a:tab pos="8640000" algn="r"/>
              </a:tabLst>
            </a:pPr>
            <a:r>
              <a:rPr lang="fr-FR" altLang="fr-FR" sz="3200" dirty="0" err="1" smtClean="0">
                <a:latin typeface="Calibri" charset="0"/>
              </a:rPr>
              <a:t>groupingBy</a:t>
            </a:r>
            <a:r>
              <a:rPr lang="fr-FR" altLang="fr-FR" sz="3200" dirty="0" smtClean="0">
                <a:latin typeface="Calibri" charset="0"/>
              </a:rPr>
              <a:t>	</a:t>
            </a:r>
            <a:r>
              <a:rPr lang="fr-FR" altLang="fr-FR" sz="3200" dirty="0" err="1" smtClean="0">
                <a:latin typeface="Calibri" charset="0"/>
              </a:rPr>
              <a:t>Map</a:t>
            </a:r>
            <a:r>
              <a:rPr lang="fr-FR" altLang="fr-FR" sz="3200" dirty="0" smtClean="0">
                <a:latin typeface="Calibri" charset="0"/>
              </a:rPr>
              <a:t>&lt;K, D&gt;</a:t>
            </a:r>
          </a:p>
          <a:p>
            <a:pPr lvl="1">
              <a:spcAft>
                <a:spcPts val="1425"/>
              </a:spcAft>
              <a:buSzPct val="45000"/>
              <a:buFont typeface="Wingdings" charset="0"/>
              <a:buChar char=""/>
              <a:tabLst>
                <a:tab pos="8640000" algn="r"/>
              </a:tabLst>
            </a:pP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 smtClean="0">
                <a:latin typeface="Calibri" charset="0"/>
              </a:rPr>
              <a:t>Function</a:t>
            </a:r>
            <a:r>
              <a:rPr lang="fr-FR" altLang="fr-FR" sz="3200" dirty="0" smtClean="0">
                <a:latin typeface="Calibri" charset="0"/>
              </a:rPr>
              <a:t>&lt;T, K&gt; classifier</a:t>
            </a:r>
            <a:endParaRPr lang="fr-FR" altLang="fr-FR" sz="3200" dirty="0">
              <a:latin typeface="Calibri" charset="0"/>
            </a:endParaRPr>
          </a:p>
          <a:p>
            <a:pPr lvl="1">
              <a:spcAft>
                <a:spcPts val="1425"/>
              </a:spcAft>
              <a:buSzPct val="45000"/>
              <a:buFont typeface="Wingdings" charset="0"/>
              <a:buChar char=""/>
              <a:tabLst>
                <a:tab pos="8640000" algn="r"/>
              </a:tabLst>
            </a:pP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 smtClean="0">
                <a:latin typeface="Calibri" charset="0"/>
              </a:rPr>
              <a:t>Collector</a:t>
            </a:r>
            <a:r>
              <a:rPr lang="fr-FR" altLang="fr-FR" sz="3200" dirty="0" smtClean="0">
                <a:latin typeface="Calibri" charset="0"/>
              </a:rPr>
              <a:t>&lt;T, ?, D&gt; </a:t>
            </a:r>
            <a:r>
              <a:rPr lang="fr-FR" altLang="fr-FR" sz="3200" dirty="0" err="1" smtClean="0">
                <a:latin typeface="Calibri" charset="0"/>
              </a:rPr>
              <a:t>downStream</a:t>
            </a:r>
            <a:r>
              <a:rPr lang="fr-FR" altLang="fr-FR" sz="3200" dirty="0" smtClean="0">
                <a:latin typeface="Calibri" charset="0"/>
              </a:rPr>
              <a:t/>
            </a:r>
            <a:br>
              <a:rPr lang="fr-FR" altLang="fr-FR" sz="3200" dirty="0" smtClean="0">
                <a:latin typeface="Calibri" charset="0"/>
              </a:rPr>
            </a:br>
            <a:endParaRPr lang="fr-FR" altLang="fr-FR" sz="3200" dirty="0" smtClean="0">
              <a:latin typeface="Calibri" charset="0"/>
            </a:endParaRPr>
          </a:p>
          <a:p>
            <a:pPr>
              <a:spcAft>
                <a:spcPts val="1425"/>
              </a:spcAft>
              <a:buSzPct val="45000"/>
              <a:buFont typeface="Wingdings" charset="0"/>
              <a:buChar char=""/>
              <a:tabLst>
                <a:tab pos="8640000" algn="r"/>
              </a:tabLst>
            </a:pPr>
            <a:r>
              <a:rPr lang="fr-FR" altLang="fr-FR" sz="3200" dirty="0" err="1" smtClean="0">
                <a:latin typeface="Calibri" charset="0"/>
              </a:rPr>
              <a:t>partitioningBy</a:t>
            </a:r>
            <a:r>
              <a:rPr lang="fr-FR" altLang="fr-FR" sz="3200" dirty="0">
                <a:latin typeface="Calibri" charset="0"/>
              </a:rPr>
              <a:t>	</a:t>
            </a:r>
            <a:r>
              <a:rPr lang="fr-FR" altLang="fr-FR" sz="3200" dirty="0" err="1" smtClean="0">
                <a:latin typeface="Calibri" charset="0"/>
              </a:rPr>
              <a:t>Map</a:t>
            </a:r>
            <a:r>
              <a:rPr lang="fr-FR" altLang="fr-FR" sz="3200" dirty="0" smtClean="0">
                <a:latin typeface="Calibri" charset="0"/>
              </a:rPr>
              <a:t>&lt;</a:t>
            </a:r>
            <a:r>
              <a:rPr lang="fr-FR" altLang="fr-FR" sz="3200" dirty="0" err="1" smtClean="0">
                <a:latin typeface="Calibri" charset="0"/>
              </a:rPr>
              <a:t>Boolean</a:t>
            </a:r>
            <a:r>
              <a:rPr lang="fr-FR" altLang="fr-FR" sz="3200" dirty="0" smtClean="0">
                <a:latin typeface="Calibri" charset="0"/>
              </a:rPr>
              <a:t>, List&lt;T&gt;&gt;</a:t>
            </a:r>
          </a:p>
          <a:p>
            <a:pPr lvl="1">
              <a:spcAft>
                <a:spcPts val="1425"/>
              </a:spcAft>
              <a:buSzPct val="45000"/>
              <a:buFont typeface="Wingdings" charset="0"/>
              <a:buChar char=""/>
              <a:tabLst>
                <a:tab pos="8640000" algn="r"/>
              </a:tabLst>
            </a:pP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 smtClean="0">
                <a:latin typeface="Calibri" charset="0"/>
              </a:rPr>
              <a:t>Predicate</a:t>
            </a:r>
            <a:r>
              <a:rPr lang="fr-FR" altLang="fr-FR" sz="3200" dirty="0" smtClean="0">
                <a:latin typeface="Calibri" charset="0"/>
              </a:rPr>
              <a:t>&lt;T&gt;</a:t>
            </a:r>
          </a:p>
          <a:p>
            <a:pPr lvl="1">
              <a:spcAft>
                <a:spcPts val="1425"/>
              </a:spcAft>
              <a:buSzPct val="45000"/>
              <a:buFont typeface="Wingdings" charset="0"/>
              <a:buChar char=""/>
            </a:pPr>
            <a:endParaRPr lang="fr-FR" altLang="fr-FR" sz="3200" dirty="0" smtClean="0">
              <a:latin typeface="Calibri" charset="0"/>
            </a:endParaRP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endParaRPr lang="fr-FR" altLang="fr-FR" sz="3200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92744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/>
              <a:t>Exercises</a:t>
            </a: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err="1" smtClean="0">
                <a:latin typeface="Calibri" charset="0"/>
              </a:rPr>
              <a:t>Collectors</a:t>
            </a:r>
            <a:endParaRPr lang="fr-FR" altLang="fr-FR" sz="3200" dirty="0" smtClean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err="1" smtClean="0">
                <a:latin typeface="Calibri" charset="0"/>
              </a:rPr>
              <a:t>Complex</a:t>
            </a:r>
            <a:r>
              <a:rPr lang="fr-FR" altLang="fr-FR" sz="3200" dirty="0" smtClean="0">
                <a:latin typeface="Calibri" charset="0"/>
              </a:rPr>
              <a:t> </a:t>
            </a:r>
            <a:r>
              <a:rPr lang="fr-FR" altLang="fr-FR" sz="3200" dirty="0" err="1" smtClean="0">
                <a:latin typeface="Calibri" charset="0"/>
              </a:rPr>
              <a:t>examples</a:t>
            </a: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3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556765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Reference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Brian </a:t>
            </a:r>
            <a:r>
              <a:rPr lang="fr-BE" dirty="0" err="1" smtClean="0"/>
              <a:t>Goetz</a:t>
            </a:r>
            <a:endParaRPr lang="fr-BE" dirty="0" smtClean="0"/>
          </a:p>
          <a:p>
            <a:pPr lvl="1"/>
            <a:r>
              <a:rPr lang="fr-BE" dirty="0" smtClean="0"/>
              <a:t>State of the Lambda</a:t>
            </a:r>
            <a:br>
              <a:rPr lang="fr-BE" dirty="0" smtClean="0"/>
            </a:br>
            <a:r>
              <a:rPr lang="fr-BE" dirty="0" smtClean="0">
                <a:hlinkClick r:id="rId2"/>
              </a:rPr>
              <a:t>http</a:t>
            </a:r>
            <a:r>
              <a:rPr lang="fr-BE" dirty="0">
                <a:hlinkClick r:id="rId2"/>
              </a:rPr>
              <a:t>://cr.openjdk.java.net/~</a:t>
            </a:r>
            <a:r>
              <a:rPr lang="fr-BE" dirty="0" smtClean="0">
                <a:hlinkClick r:id="rId2"/>
              </a:rPr>
              <a:t>briangoetz/lambda/</a:t>
            </a:r>
            <a:br>
              <a:rPr lang="fr-BE" dirty="0" smtClean="0">
                <a:hlinkClick r:id="rId2"/>
              </a:rPr>
            </a:br>
            <a:r>
              <a:rPr lang="fr-BE" dirty="0" smtClean="0">
                <a:hlinkClick r:id="rId2"/>
              </a:rPr>
              <a:t>lambda-state-final.html</a:t>
            </a:r>
            <a:endParaRPr lang="fr-BE" dirty="0" smtClean="0"/>
          </a:p>
          <a:p>
            <a:pPr lvl="1"/>
            <a:r>
              <a:rPr lang="fr-BE" dirty="0" smtClean="0"/>
              <a:t>State of the Lambda: </a:t>
            </a:r>
            <a:r>
              <a:rPr lang="fr-BE" dirty="0" err="1" smtClean="0"/>
              <a:t>Libraries</a:t>
            </a:r>
            <a:r>
              <a:rPr lang="fr-BE" dirty="0" smtClean="0"/>
              <a:t> Edition</a:t>
            </a:r>
            <a:br>
              <a:rPr lang="fr-BE" dirty="0" smtClean="0"/>
            </a:br>
            <a:r>
              <a:rPr lang="fr-BE" dirty="0" smtClean="0">
                <a:hlinkClick r:id="rId3"/>
              </a:rPr>
              <a:t>http</a:t>
            </a:r>
            <a:r>
              <a:rPr lang="fr-BE" dirty="0">
                <a:hlinkClick r:id="rId3"/>
              </a:rPr>
              <a:t>://cr.openjdk.java.net/~briangoetz/lambda</a:t>
            </a:r>
            <a:r>
              <a:rPr lang="fr-BE" dirty="0" smtClean="0">
                <a:hlinkClick r:id="rId3"/>
              </a:rPr>
              <a:t>/</a:t>
            </a:r>
            <a:br>
              <a:rPr lang="fr-BE" dirty="0" smtClean="0">
                <a:hlinkClick r:id="rId3"/>
              </a:rPr>
            </a:br>
            <a:r>
              <a:rPr lang="fr-BE" dirty="0" smtClean="0">
                <a:hlinkClick r:id="rId3"/>
              </a:rPr>
              <a:t>lambda-libraries-final.html</a:t>
            </a:r>
            <a:endParaRPr lang="fr-BE" dirty="0" smtClean="0"/>
          </a:p>
          <a:p>
            <a:r>
              <a:rPr lang="fr-BE" dirty="0" smtClean="0"/>
              <a:t>José </a:t>
            </a:r>
            <a:r>
              <a:rPr lang="fr-BE" dirty="0" err="1" smtClean="0"/>
              <a:t>Paumard</a:t>
            </a:r>
            <a:endParaRPr lang="fr-BE" dirty="0" smtClean="0"/>
          </a:p>
          <a:p>
            <a:pPr lvl="1"/>
            <a:r>
              <a:rPr lang="fr-BE" dirty="0">
                <a:hlinkClick r:id="rId4"/>
              </a:rPr>
              <a:t>http://</a:t>
            </a:r>
            <a:r>
              <a:rPr lang="fr-BE" dirty="0" smtClean="0">
                <a:hlinkClick r:id="rId4"/>
              </a:rPr>
              <a:t>www.slideshare.net/jpaumard</a:t>
            </a:r>
            <a:endParaRPr lang="fr-BE" dirty="0" smtClean="0"/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52090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err="1" smtClean="0"/>
              <a:t>Why</a:t>
            </a:r>
            <a:r>
              <a:rPr lang="fr-BE" dirty="0" smtClean="0"/>
              <a:t> not </a:t>
            </a:r>
            <a:r>
              <a:rPr lang="fr-BE" dirty="0" err="1" smtClean="0"/>
              <a:t>replacing</a:t>
            </a:r>
            <a:r>
              <a:rPr lang="fr-BE" dirty="0" smtClean="0"/>
              <a:t> Collections API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Major </a:t>
            </a:r>
            <a:r>
              <a:rPr lang="fr-BE" dirty="0" err="1" smtClean="0"/>
              <a:t>task</a:t>
            </a:r>
            <a:endParaRPr lang="fr-BE" dirty="0" smtClean="0"/>
          </a:p>
          <a:p>
            <a:r>
              <a:rPr lang="fr-BE" dirty="0" smtClean="0"/>
              <a:t>Adoption </a:t>
            </a:r>
            <a:r>
              <a:rPr lang="fr-BE" dirty="0" err="1" smtClean="0"/>
              <a:t>lag</a:t>
            </a:r>
            <a:r>
              <a:rPr lang="fr-BE" dirty="0" smtClean="0"/>
              <a:t> of </a:t>
            </a:r>
            <a:r>
              <a:rPr lang="fr-BE" dirty="0" err="1" smtClean="0"/>
              <a:t>many</a:t>
            </a:r>
            <a:r>
              <a:rPr lang="fr-BE" dirty="0" smtClean="0"/>
              <a:t> </a:t>
            </a:r>
            <a:r>
              <a:rPr lang="fr-BE" dirty="0" err="1" smtClean="0"/>
              <a:t>years</a:t>
            </a:r>
            <a:endParaRPr lang="fr-BE" dirty="0" smtClean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504092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Key drivers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fr-BE" dirty="0" err="1" smtClean="0"/>
              <a:t>Make</a:t>
            </a:r>
            <a:r>
              <a:rPr lang="fr-BE" dirty="0" smtClean="0"/>
              <a:t> </a:t>
            </a:r>
            <a:r>
              <a:rPr lang="fr-BE" dirty="0" err="1" smtClean="0"/>
              <a:t>parallelism</a:t>
            </a:r>
            <a:r>
              <a:rPr lang="fr-BE" dirty="0" smtClean="0"/>
              <a:t> more accessible to </a:t>
            </a:r>
            <a:r>
              <a:rPr lang="fr-BE" dirty="0" err="1" smtClean="0"/>
              <a:t>developers</a:t>
            </a:r>
            <a:endParaRPr lang="fr-BE" dirty="0" smtClean="0"/>
          </a:p>
          <a:p>
            <a:r>
              <a:rPr lang="fr-BE" dirty="0" err="1" smtClean="0"/>
              <a:t>Remove</a:t>
            </a:r>
            <a:r>
              <a:rPr lang="fr-BE" dirty="0" smtClean="0"/>
              <a:t> </a:t>
            </a:r>
            <a:r>
              <a:rPr lang="fr-BE" dirty="0" err="1" smtClean="0"/>
              <a:t>unnecessary</a:t>
            </a:r>
            <a:r>
              <a:rPr lang="fr-BE" dirty="0" smtClean="0"/>
              <a:t> </a:t>
            </a:r>
            <a:r>
              <a:rPr lang="fr-BE" dirty="0" err="1" smtClean="0"/>
              <a:t>impediments</a:t>
            </a:r>
            <a:r>
              <a:rPr lang="fr-BE" dirty="0" smtClean="0"/>
              <a:t> to </a:t>
            </a:r>
            <a:r>
              <a:rPr lang="fr-BE" dirty="0" err="1" smtClean="0"/>
              <a:t>migrate</a:t>
            </a:r>
            <a:r>
              <a:rPr lang="fr-BE" dirty="0" smtClean="0"/>
              <a:t> code </a:t>
            </a:r>
            <a:r>
              <a:rPr lang="fr-BE" dirty="0" err="1" smtClean="0"/>
              <a:t>form</a:t>
            </a:r>
            <a:r>
              <a:rPr lang="fr-BE" dirty="0" smtClean="0"/>
              <a:t> </a:t>
            </a:r>
            <a:r>
              <a:rPr lang="fr-BE" dirty="0" err="1" smtClean="0"/>
              <a:t>sequential</a:t>
            </a:r>
            <a:r>
              <a:rPr lang="fr-BE" dirty="0" smtClean="0"/>
              <a:t> to </a:t>
            </a:r>
            <a:r>
              <a:rPr lang="fr-BE" dirty="0" err="1" smtClean="0"/>
              <a:t>parallel</a:t>
            </a:r>
            <a:endParaRPr lang="fr-BE" dirty="0" smtClean="0"/>
          </a:p>
          <a:p>
            <a:r>
              <a:rPr lang="fr-BE" dirty="0" smtClean="0"/>
              <a:t>Encourage </a:t>
            </a:r>
            <a:r>
              <a:rPr lang="fr-BE" dirty="0" err="1" smtClean="0"/>
              <a:t>idioms</a:t>
            </a:r>
            <a:r>
              <a:rPr lang="fr-BE" dirty="0" smtClean="0"/>
              <a:t> </a:t>
            </a:r>
            <a:r>
              <a:rPr lang="fr-BE" dirty="0" err="1" smtClean="0"/>
              <a:t>that</a:t>
            </a:r>
            <a:r>
              <a:rPr lang="fr-BE" dirty="0" smtClean="0"/>
              <a:t> are </a:t>
            </a:r>
            <a:r>
              <a:rPr lang="fr-BE" i="1" dirty="0" err="1" smtClean="0"/>
              <a:t>both</a:t>
            </a:r>
            <a:r>
              <a:rPr lang="fr-BE" dirty="0" smtClean="0"/>
              <a:t> </a:t>
            </a:r>
            <a:r>
              <a:rPr lang="fr-BE" dirty="0" err="1" smtClean="0"/>
              <a:t>sequential</a:t>
            </a:r>
            <a:r>
              <a:rPr lang="fr-BE" dirty="0" smtClean="0"/>
              <a:t>- and </a:t>
            </a:r>
            <a:r>
              <a:rPr lang="fr-BE" dirty="0" err="1" smtClean="0"/>
              <a:t>parallel-friendly</a:t>
            </a:r>
            <a:r>
              <a:rPr lang="fr-BE" dirty="0" smtClean="0"/>
              <a:t>.</a:t>
            </a:r>
          </a:p>
          <a:p>
            <a:r>
              <a:rPr lang="fr-BE" dirty="0" smtClean="0"/>
              <a:t>Shift focus </a:t>
            </a:r>
            <a:r>
              <a:rPr lang="fr-BE" dirty="0" err="1" smtClean="0"/>
              <a:t>from</a:t>
            </a:r>
            <a:r>
              <a:rPr lang="fr-BE" dirty="0" smtClean="0"/>
              <a:t> </a:t>
            </a:r>
            <a:r>
              <a:rPr lang="fr-BE" i="1" dirty="0" err="1" smtClean="0"/>
              <a:t>what</a:t>
            </a:r>
            <a:r>
              <a:rPr lang="fr-BE" dirty="0" smtClean="0"/>
              <a:t> computation </a:t>
            </a:r>
            <a:r>
              <a:rPr lang="fr-BE" dirty="0" err="1" smtClean="0"/>
              <a:t>should</a:t>
            </a:r>
            <a:r>
              <a:rPr lang="fr-BE" dirty="0" smtClean="0"/>
              <a:t>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performed</a:t>
            </a:r>
            <a:r>
              <a:rPr lang="fr-BE" dirty="0" smtClean="0"/>
              <a:t>, </a:t>
            </a:r>
            <a:r>
              <a:rPr lang="fr-BE" dirty="0" err="1" smtClean="0"/>
              <a:t>rather</a:t>
            </a:r>
            <a:r>
              <a:rPr lang="fr-BE" dirty="0" smtClean="0"/>
              <a:t> </a:t>
            </a:r>
            <a:r>
              <a:rPr lang="fr-BE" dirty="0" err="1" smtClean="0"/>
              <a:t>than</a:t>
            </a:r>
            <a:r>
              <a:rPr lang="fr-BE" dirty="0" smtClean="0"/>
              <a:t> </a:t>
            </a:r>
            <a:r>
              <a:rPr lang="fr-BE" i="1" dirty="0" smtClean="0"/>
              <a:t>how</a:t>
            </a:r>
            <a:r>
              <a:rPr lang="fr-BE" dirty="0" smtClean="0"/>
              <a:t> </a:t>
            </a:r>
            <a:r>
              <a:rPr lang="fr-BE" dirty="0" err="1" smtClean="0"/>
              <a:t>it</a:t>
            </a:r>
            <a:r>
              <a:rPr lang="fr-BE" dirty="0" smtClean="0"/>
              <a:t> </a:t>
            </a:r>
            <a:r>
              <a:rPr lang="fr-BE" dirty="0" err="1" smtClean="0"/>
              <a:t>should</a:t>
            </a:r>
            <a:r>
              <a:rPr lang="fr-BE" dirty="0" smtClean="0"/>
              <a:t>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performed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943931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Why</a:t>
            </a:r>
            <a:r>
              <a:rPr lang="fr-BE" dirty="0" smtClean="0"/>
              <a:t> explicit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Balance </a:t>
            </a:r>
            <a:r>
              <a:rPr lang="fr-BE" dirty="0" err="1" smtClean="0"/>
              <a:t>between</a:t>
            </a:r>
            <a:r>
              <a:rPr lang="fr-BE" dirty="0" smtClean="0"/>
              <a:t> </a:t>
            </a:r>
            <a:r>
              <a:rPr lang="fr-BE" dirty="0" err="1" smtClean="0"/>
              <a:t>making</a:t>
            </a:r>
            <a:r>
              <a:rPr lang="fr-BE" dirty="0" smtClean="0"/>
              <a:t> </a:t>
            </a:r>
            <a:r>
              <a:rPr lang="fr-BE" dirty="0" err="1" smtClean="0"/>
              <a:t>parallelism</a:t>
            </a:r>
            <a:r>
              <a:rPr lang="fr-BE" dirty="0" smtClean="0"/>
              <a:t> </a:t>
            </a:r>
            <a:r>
              <a:rPr lang="fr-BE" i="1" dirty="0" err="1" smtClean="0"/>
              <a:t>easier</a:t>
            </a:r>
            <a:r>
              <a:rPr lang="fr-BE" dirty="0" smtClean="0"/>
              <a:t> but not </a:t>
            </a:r>
            <a:r>
              <a:rPr lang="fr-BE" i="1" dirty="0" smtClean="0"/>
              <a:t>invisible</a:t>
            </a:r>
            <a:endParaRPr lang="fr-BE" dirty="0" smtClean="0"/>
          </a:p>
          <a:p>
            <a:r>
              <a:rPr lang="fr-BE" dirty="0" smtClean="0"/>
              <a:t>Goal to </a:t>
            </a:r>
            <a:r>
              <a:rPr lang="fr-BE" dirty="0" err="1" smtClean="0"/>
              <a:t>make</a:t>
            </a:r>
            <a:r>
              <a:rPr lang="fr-BE" dirty="0" smtClean="0"/>
              <a:t> </a:t>
            </a:r>
            <a:r>
              <a:rPr lang="fr-BE" dirty="0" err="1" smtClean="0"/>
              <a:t>it</a:t>
            </a:r>
            <a:r>
              <a:rPr lang="fr-BE" dirty="0" smtClean="0"/>
              <a:t> </a:t>
            </a:r>
            <a:r>
              <a:rPr lang="fr-BE" i="1" dirty="0" smtClean="0"/>
              <a:t>explicit</a:t>
            </a:r>
            <a:r>
              <a:rPr lang="fr-BE" dirty="0" smtClean="0"/>
              <a:t> but </a:t>
            </a:r>
            <a:r>
              <a:rPr lang="fr-BE" i="1" dirty="0" err="1" smtClean="0"/>
              <a:t>unobstrusive</a:t>
            </a:r>
            <a:endParaRPr lang="fr-BE" dirty="0" smtClean="0"/>
          </a:p>
          <a:p>
            <a:r>
              <a:rPr lang="fr-BE" dirty="0" err="1" smtClean="0"/>
              <a:t>Making</a:t>
            </a:r>
            <a:r>
              <a:rPr lang="fr-BE" dirty="0" smtClean="0"/>
              <a:t> </a:t>
            </a:r>
            <a:r>
              <a:rPr lang="fr-BE" dirty="0" err="1" smtClean="0"/>
              <a:t>parallelism</a:t>
            </a:r>
            <a:r>
              <a:rPr lang="fr-BE" dirty="0" smtClean="0"/>
              <a:t> transparent </a:t>
            </a:r>
            <a:r>
              <a:rPr lang="fr-BE" dirty="0" err="1" smtClean="0"/>
              <a:t>would</a:t>
            </a:r>
            <a:r>
              <a:rPr lang="fr-BE" dirty="0" smtClean="0"/>
              <a:t> </a:t>
            </a:r>
            <a:r>
              <a:rPr lang="fr-BE" dirty="0" err="1" smtClean="0"/>
              <a:t>introduce</a:t>
            </a:r>
            <a:r>
              <a:rPr lang="fr-BE" dirty="0" smtClean="0"/>
              <a:t> </a:t>
            </a:r>
            <a:r>
              <a:rPr lang="fr-BE" dirty="0" err="1" smtClean="0"/>
              <a:t>nondeterminism</a:t>
            </a:r>
            <a:r>
              <a:rPr lang="fr-BE" dirty="0" smtClean="0"/>
              <a:t> and the </a:t>
            </a:r>
            <a:r>
              <a:rPr lang="fr-BE" dirty="0" err="1" smtClean="0"/>
              <a:t>possibility</a:t>
            </a:r>
            <a:r>
              <a:rPr lang="fr-BE" dirty="0" smtClean="0"/>
              <a:t> of data races </a:t>
            </a:r>
            <a:r>
              <a:rPr lang="fr-BE" dirty="0" err="1" smtClean="0"/>
              <a:t>when</a:t>
            </a:r>
            <a:r>
              <a:rPr lang="fr-BE" dirty="0" smtClean="0"/>
              <a:t> </a:t>
            </a:r>
            <a:r>
              <a:rPr lang="fr-BE" dirty="0" err="1" smtClean="0"/>
              <a:t>users</a:t>
            </a:r>
            <a:r>
              <a:rPr lang="fr-BE" dirty="0" smtClean="0"/>
              <a:t> </a:t>
            </a:r>
            <a:r>
              <a:rPr lang="fr-BE" dirty="0" err="1" smtClean="0"/>
              <a:t>might</a:t>
            </a:r>
            <a:r>
              <a:rPr lang="fr-BE" dirty="0" smtClean="0"/>
              <a:t> not </a:t>
            </a:r>
            <a:r>
              <a:rPr lang="fr-BE" dirty="0" err="1" smtClean="0"/>
              <a:t>expect</a:t>
            </a:r>
            <a:r>
              <a:rPr lang="fr-BE" dirty="0" smtClean="0"/>
              <a:t> </a:t>
            </a:r>
            <a:r>
              <a:rPr lang="fr-BE" dirty="0" err="1" smtClean="0"/>
              <a:t>it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30435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Why</a:t>
            </a:r>
            <a:r>
              <a:rPr lang="fr-BE" dirty="0" smtClean="0"/>
              <a:t> no « </a:t>
            </a:r>
            <a:r>
              <a:rPr lang="fr-BE" dirty="0" err="1" smtClean="0"/>
              <a:t>Function</a:t>
            </a:r>
            <a:r>
              <a:rPr lang="fr-BE" dirty="0" smtClean="0"/>
              <a:t> Types »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fr-BE" dirty="0" smtClean="0"/>
              <a:t>The </a:t>
            </a:r>
            <a:r>
              <a:rPr lang="fr-BE" dirty="0" err="1" smtClean="0"/>
              <a:t>idea</a:t>
            </a:r>
            <a:r>
              <a:rPr lang="fr-BE" dirty="0" smtClean="0"/>
              <a:t> </a:t>
            </a:r>
            <a:r>
              <a:rPr lang="fr-BE" dirty="0" err="1" smtClean="0"/>
              <a:t>was</a:t>
            </a:r>
            <a:r>
              <a:rPr lang="fr-BE" dirty="0" smtClean="0"/>
              <a:t> </a:t>
            </a:r>
            <a:r>
              <a:rPr lang="fr-BE" dirty="0" err="1" smtClean="0"/>
              <a:t>considered</a:t>
            </a:r>
            <a:r>
              <a:rPr lang="fr-BE" dirty="0" smtClean="0"/>
              <a:t> and </a:t>
            </a:r>
            <a:r>
              <a:rPr lang="fr-BE" dirty="0" err="1" smtClean="0"/>
              <a:t>rejected</a:t>
            </a:r>
            <a:r>
              <a:rPr lang="fr-BE" dirty="0" smtClean="0"/>
              <a:t> (for </a:t>
            </a:r>
            <a:r>
              <a:rPr lang="fr-BE" dirty="0" err="1" smtClean="0"/>
              <a:t>now</a:t>
            </a:r>
            <a:r>
              <a:rPr lang="fr-BE" dirty="0" smtClean="0"/>
              <a:t>)</a:t>
            </a:r>
          </a:p>
          <a:p>
            <a:pPr lvl="1"/>
            <a:r>
              <a:rPr lang="fr-BE" dirty="0" err="1" smtClean="0"/>
              <a:t>Add</a:t>
            </a:r>
            <a:r>
              <a:rPr lang="fr-BE" dirty="0" smtClean="0"/>
              <a:t> </a:t>
            </a:r>
            <a:r>
              <a:rPr lang="fr-BE" dirty="0" err="1" smtClean="0"/>
              <a:t>complexity</a:t>
            </a:r>
            <a:r>
              <a:rPr lang="fr-BE" dirty="0" smtClean="0"/>
              <a:t> to the type system</a:t>
            </a:r>
          </a:p>
          <a:p>
            <a:pPr lvl="1"/>
            <a:r>
              <a:rPr lang="fr-BE" dirty="0" err="1" smtClean="0"/>
              <a:t>Further</a:t>
            </a:r>
            <a:r>
              <a:rPr lang="fr-BE" dirty="0" smtClean="0"/>
              <a:t> mix structural &amp; nominal types</a:t>
            </a:r>
          </a:p>
          <a:p>
            <a:pPr lvl="1"/>
            <a:r>
              <a:rPr lang="fr-BE" dirty="0" smtClean="0"/>
              <a:t>Divergence of </a:t>
            </a:r>
            <a:r>
              <a:rPr lang="fr-BE" dirty="0" err="1" smtClean="0"/>
              <a:t>library</a:t>
            </a:r>
            <a:r>
              <a:rPr lang="fr-BE" dirty="0" smtClean="0"/>
              <a:t> styles</a:t>
            </a:r>
          </a:p>
          <a:p>
            <a:pPr lvl="2"/>
            <a:r>
              <a:rPr lang="fr-BE" dirty="0" smtClean="0"/>
              <a:t>Callback interfaces versus </a:t>
            </a:r>
            <a:r>
              <a:rPr lang="fr-BE" dirty="0" err="1" smtClean="0"/>
              <a:t>Function</a:t>
            </a:r>
            <a:r>
              <a:rPr lang="fr-BE" dirty="0" smtClean="0"/>
              <a:t> types</a:t>
            </a:r>
          </a:p>
          <a:p>
            <a:pPr lvl="1"/>
            <a:r>
              <a:rPr lang="fr-BE" dirty="0" err="1" smtClean="0"/>
              <a:t>Syntax</a:t>
            </a:r>
            <a:r>
              <a:rPr lang="fr-BE" dirty="0" smtClean="0"/>
              <a:t> </a:t>
            </a:r>
            <a:r>
              <a:rPr lang="fr-BE" dirty="0" err="1" smtClean="0"/>
              <a:t>could</a:t>
            </a:r>
            <a:r>
              <a:rPr lang="fr-BE" dirty="0" smtClean="0"/>
              <a:t>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unwieldy</a:t>
            </a:r>
            <a:endParaRPr lang="fr-BE" dirty="0" smtClean="0"/>
          </a:p>
          <a:p>
            <a:pPr lvl="1"/>
            <a:r>
              <a:rPr lang="fr-BE" dirty="0" err="1" smtClean="0"/>
              <a:t>Further</a:t>
            </a:r>
            <a:r>
              <a:rPr lang="fr-BE" dirty="0" smtClean="0"/>
              <a:t> </a:t>
            </a:r>
            <a:r>
              <a:rPr lang="fr-BE" dirty="0" err="1" smtClean="0"/>
              <a:t>exposure</a:t>
            </a:r>
            <a:r>
              <a:rPr lang="fr-BE" dirty="0" smtClean="0"/>
              <a:t> &amp; limitations by </a:t>
            </a:r>
            <a:r>
              <a:rPr lang="fr-BE" dirty="0" err="1" smtClean="0"/>
              <a:t>erasure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1139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Sequential</a:t>
            </a:r>
            <a:r>
              <a:rPr lang="fr-BE" dirty="0" smtClean="0"/>
              <a:t> vs. </a:t>
            </a:r>
            <a:r>
              <a:rPr lang="fr-BE" dirty="0" err="1" smtClean="0"/>
              <a:t>Parallel</a:t>
            </a:r>
            <a:r>
              <a:rPr lang="fr-BE" dirty="0" smtClean="0"/>
              <a:t> </a:t>
            </a:r>
            <a:r>
              <a:rPr lang="fr-BE" dirty="0" err="1" smtClean="0"/>
              <a:t>Execution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252520" y="1549946"/>
            <a:ext cx="5472608" cy="3284189"/>
          </a:xfrm>
        </p:spPr>
        <p:txBody>
          <a:bodyPr>
            <a:normAutofit/>
          </a:bodyPr>
          <a:lstStyle/>
          <a:p>
            <a:r>
              <a:rPr lang="fr-BE" dirty="0" err="1" smtClean="0"/>
              <a:t>Sequential</a:t>
            </a:r>
            <a:r>
              <a:rPr lang="fr-BE" dirty="0" smtClean="0"/>
              <a:t> </a:t>
            </a:r>
            <a:r>
              <a:rPr lang="fr-BE" dirty="0" err="1" smtClean="0"/>
              <a:t>Execution</a:t>
            </a:r>
            <a:endParaRPr lang="fr-BE" dirty="0" smtClean="0"/>
          </a:p>
          <a:p>
            <a:pPr lvl="1"/>
            <a:r>
              <a:rPr lang="fr-BE" dirty="0" smtClean="0"/>
              <a:t>Must </a:t>
            </a:r>
            <a:r>
              <a:rPr lang="fr-BE" dirty="0" err="1" smtClean="0"/>
              <a:t>process</a:t>
            </a:r>
            <a:r>
              <a:rPr lang="fr-BE" dirty="0" smtClean="0"/>
              <a:t> </a:t>
            </a:r>
            <a:r>
              <a:rPr lang="fr-BE" dirty="0" err="1" smtClean="0"/>
              <a:t>elements</a:t>
            </a:r>
            <a:r>
              <a:rPr lang="fr-BE" dirty="0" smtClean="0"/>
              <a:t> in the </a:t>
            </a:r>
            <a:r>
              <a:rPr lang="fr-BE" dirty="0" err="1" smtClean="0"/>
              <a:t>specified</a:t>
            </a:r>
            <a:r>
              <a:rPr lang="fr-BE" dirty="0" smtClean="0"/>
              <a:t> </a:t>
            </a:r>
            <a:r>
              <a:rPr lang="fr-BE" dirty="0" err="1" smtClean="0"/>
              <a:t>order</a:t>
            </a:r>
            <a:endParaRPr lang="fr-BE" dirty="0" smtClean="0"/>
          </a:p>
          <a:p>
            <a:r>
              <a:rPr lang="fr-BE" dirty="0" err="1" smtClean="0"/>
              <a:t>Parallel</a:t>
            </a:r>
            <a:r>
              <a:rPr lang="fr-BE" dirty="0" smtClean="0"/>
              <a:t> </a:t>
            </a:r>
            <a:r>
              <a:rPr lang="fr-BE" dirty="0" err="1" smtClean="0"/>
              <a:t>Execution</a:t>
            </a:r>
            <a:endParaRPr lang="fr-BE" dirty="0" smtClean="0"/>
          </a:p>
          <a:p>
            <a:pPr lvl="1"/>
            <a:r>
              <a:rPr lang="fr-BE" dirty="0" err="1" smtClean="0"/>
              <a:t>Requires</a:t>
            </a:r>
            <a:r>
              <a:rPr lang="fr-BE" dirty="0" smtClean="0"/>
              <a:t> code to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modelled</a:t>
            </a:r>
            <a:r>
              <a:rPr lang="fr-BE" dirty="0" smtClean="0"/>
              <a:t> as data</a:t>
            </a:r>
            <a:endParaRPr lang="fr-BE" dirty="0"/>
          </a:p>
        </p:txBody>
      </p:sp>
      <p:grpSp>
        <p:nvGrpSpPr>
          <p:cNvPr id="12" name="Groupe 11"/>
          <p:cNvGrpSpPr/>
          <p:nvPr/>
        </p:nvGrpSpPr>
        <p:grpSpPr>
          <a:xfrm>
            <a:off x="289039" y="1555366"/>
            <a:ext cx="2304256" cy="2016224"/>
            <a:chOff x="251520" y="3501008"/>
            <a:chExt cx="2304256" cy="2016224"/>
          </a:xfrm>
        </p:grpSpPr>
        <p:sp>
          <p:nvSpPr>
            <p:cNvPr id="6" name="Rectangle 5"/>
            <p:cNvSpPr/>
            <p:nvPr/>
          </p:nvSpPr>
          <p:spPr>
            <a:xfrm>
              <a:off x="251520" y="3501008"/>
              <a:ext cx="2304256" cy="20162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83568" y="4365104"/>
              <a:ext cx="165618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 err="1" smtClean="0"/>
                <a:t>s.setColor</a:t>
              </a:r>
              <a:r>
                <a:rPr lang="fr-BE" dirty="0" smtClean="0"/>
                <a:t>(RED)</a:t>
              </a:r>
              <a:endParaRPr lang="fr-BE" dirty="0"/>
            </a:p>
          </p:txBody>
        </p:sp>
        <p:sp>
          <p:nvSpPr>
            <p:cNvPr id="5" name="Forme libre 4"/>
            <p:cNvSpPr/>
            <p:nvPr/>
          </p:nvSpPr>
          <p:spPr>
            <a:xfrm>
              <a:off x="426532" y="3896469"/>
              <a:ext cx="777429" cy="1026051"/>
            </a:xfrm>
            <a:custGeom>
              <a:avLst/>
              <a:gdLst>
                <a:gd name="connsiteX0" fmla="*/ 268915 w 573715"/>
                <a:gd name="connsiteY0" fmla="*/ 1116847 h 1116847"/>
                <a:gd name="connsiteX1" fmla="*/ 9835 w 573715"/>
                <a:gd name="connsiteY1" fmla="*/ 19567 h 1116847"/>
                <a:gd name="connsiteX2" fmla="*/ 573715 w 573715"/>
                <a:gd name="connsiteY2" fmla="*/ 385327 h 1116847"/>
                <a:gd name="connsiteX3" fmla="*/ 573715 w 573715"/>
                <a:gd name="connsiteY3" fmla="*/ 385327 h 1116847"/>
                <a:gd name="connsiteX0" fmla="*/ 779969 w 1084769"/>
                <a:gd name="connsiteY0" fmla="*/ 731520 h 731520"/>
                <a:gd name="connsiteX1" fmla="*/ 2729 w 1084769"/>
                <a:gd name="connsiteY1" fmla="*/ 487680 h 731520"/>
                <a:gd name="connsiteX2" fmla="*/ 1084769 w 1084769"/>
                <a:gd name="connsiteY2" fmla="*/ 0 h 731520"/>
                <a:gd name="connsiteX3" fmla="*/ 1084769 w 1084769"/>
                <a:gd name="connsiteY3" fmla="*/ 0 h 731520"/>
                <a:gd name="connsiteX0" fmla="*/ 779969 w 1084769"/>
                <a:gd name="connsiteY0" fmla="*/ 838200 h 838200"/>
                <a:gd name="connsiteX1" fmla="*/ 2729 w 1084769"/>
                <a:gd name="connsiteY1" fmla="*/ 487680 h 838200"/>
                <a:gd name="connsiteX2" fmla="*/ 1084769 w 1084769"/>
                <a:gd name="connsiteY2" fmla="*/ 0 h 838200"/>
                <a:gd name="connsiteX3" fmla="*/ 1084769 w 1084769"/>
                <a:gd name="connsiteY3" fmla="*/ 0 h 838200"/>
                <a:gd name="connsiteX0" fmla="*/ 779617 w 1084417"/>
                <a:gd name="connsiteY0" fmla="*/ 838200 h 1015287"/>
                <a:gd name="connsiteX1" fmla="*/ 2377 w 1084417"/>
                <a:gd name="connsiteY1" fmla="*/ 487680 h 1015287"/>
                <a:gd name="connsiteX2" fmla="*/ 1084417 w 1084417"/>
                <a:gd name="connsiteY2" fmla="*/ 0 h 1015287"/>
                <a:gd name="connsiteX3" fmla="*/ 1084417 w 1084417"/>
                <a:gd name="connsiteY3" fmla="*/ 0 h 1015287"/>
                <a:gd name="connsiteX0" fmla="*/ 779617 w 1153607"/>
                <a:gd name="connsiteY0" fmla="*/ 1097280 h 1274367"/>
                <a:gd name="connsiteX1" fmla="*/ 2377 w 1153607"/>
                <a:gd name="connsiteY1" fmla="*/ 746760 h 1274367"/>
                <a:gd name="connsiteX2" fmla="*/ 1084417 w 1153607"/>
                <a:gd name="connsiteY2" fmla="*/ 259080 h 1274367"/>
                <a:gd name="connsiteX3" fmla="*/ 1038697 w 1153607"/>
                <a:gd name="connsiteY3" fmla="*/ 0 h 1274367"/>
                <a:gd name="connsiteX0" fmla="*/ 779617 w 1084417"/>
                <a:gd name="connsiteY0" fmla="*/ 838200 h 1015287"/>
                <a:gd name="connsiteX1" fmla="*/ 2377 w 1084417"/>
                <a:gd name="connsiteY1" fmla="*/ 487680 h 1015287"/>
                <a:gd name="connsiteX2" fmla="*/ 1084417 w 1084417"/>
                <a:gd name="connsiteY2" fmla="*/ 0 h 1015287"/>
                <a:gd name="connsiteX0" fmla="*/ 777460 w 777460"/>
                <a:gd name="connsiteY0" fmla="*/ 762000 h 937266"/>
                <a:gd name="connsiteX1" fmla="*/ 220 w 777460"/>
                <a:gd name="connsiteY1" fmla="*/ 411480 h 937266"/>
                <a:gd name="connsiteX2" fmla="*/ 701260 w 777460"/>
                <a:gd name="connsiteY2" fmla="*/ 0 h 937266"/>
                <a:gd name="connsiteX0" fmla="*/ 777429 w 777429"/>
                <a:gd name="connsiteY0" fmla="*/ 908233 h 1083499"/>
                <a:gd name="connsiteX1" fmla="*/ 189 w 777429"/>
                <a:gd name="connsiteY1" fmla="*/ 557713 h 1083499"/>
                <a:gd name="connsiteX2" fmla="*/ 701229 w 777429"/>
                <a:gd name="connsiteY2" fmla="*/ 146233 h 1083499"/>
                <a:gd name="connsiteX0" fmla="*/ 777429 w 777429"/>
                <a:gd name="connsiteY0" fmla="*/ 908233 h 1083499"/>
                <a:gd name="connsiteX1" fmla="*/ 189 w 777429"/>
                <a:gd name="connsiteY1" fmla="*/ 557713 h 1083499"/>
                <a:gd name="connsiteX2" fmla="*/ 701229 w 777429"/>
                <a:gd name="connsiteY2" fmla="*/ 146233 h 1083499"/>
                <a:gd name="connsiteX0" fmla="*/ 777429 w 777429"/>
                <a:gd name="connsiteY0" fmla="*/ 1026051 h 1201404"/>
                <a:gd name="connsiteX1" fmla="*/ 189 w 777429"/>
                <a:gd name="connsiteY1" fmla="*/ 675531 h 1201404"/>
                <a:gd name="connsiteX2" fmla="*/ 701229 w 777429"/>
                <a:gd name="connsiteY2" fmla="*/ 264051 h 1201404"/>
                <a:gd name="connsiteX0" fmla="*/ 777429 w 777429"/>
                <a:gd name="connsiteY0" fmla="*/ 1026051 h 1026051"/>
                <a:gd name="connsiteX1" fmla="*/ 189 w 777429"/>
                <a:gd name="connsiteY1" fmla="*/ 675531 h 1026051"/>
                <a:gd name="connsiteX2" fmla="*/ 701229 w 777429"/>
                <a:gd name="connsiteY2" fmla="*/ 264051 h 102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429" h="1026051">
                  <a:moveTo>
                    <a:pt x="777429" y="1026051"/>
                  </a:moveTo>
                  <a:cubicBezTo>
                    <a:pt x="729169" y="1528971"/>
                    <a:pt x="12889" y="1412131"/>
                    <a:pt x="189" y="675531"/>
                  </a:cubicBezTo>
                  <a:cubicBezTo>
                    <a:pt x="-12511" y="-61069"/>
                    <a:pt x="619949" y="-190609"/>
                    <a:pt x="701229" y="264051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4384793" y="1267334"/>
            <a:ext cx="4534410" cy="2160240"/>
            <a:chOff x="3780454" y="1555366"/>
            <a:chExt cx="4534410" cy="2160240"/>
          </a:xfrm>
        </p:grpSpPr>
        <p:grpSp>
          <p:nvGrpSpPr>
            <p:cNvPr id="14" name="Groupe 13"/>
            <p:cNvGrpSpPr/>
            <p:nvPr/>
          </p:nvGrpSpPr>
          <p:grpSpPr>
            <a:xfrm>
              <a:off x="3780454" y="2275446"/>
              <a:ext cx="1896616" cy="576064"/>
              <a:chOff x="443136" y="3501008"/>
              <a:chExt cx="1896616" cy="57606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43136" y="3501008"/>
                <a:ext cx="1896616" cy="5760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39552" y="3645024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 err="1" smtClean="0"/>
                  <a:t>s.setColor</a:t>
                </a:r>
                <a:r>
                  <a:rPr lang="fr-BE" dirty="0" smtClean="0"/>
                  <a:t>(RED)</a:t>
                </a:r>
                <a:endParaRPr lang="fr-BE" dirty="0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5170366" y="3427574"/>
              <a:ext cx="165618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 err="1" smtClean="0"/>
                <a:t>s.setColor</a:t>
              </a:r>
              <a:r>
                <a:rPr lang="fr-BE" dirty="0" smtClean="0"/>
                <a:t>(RED)</a:t>
              </a:r>
              <a:endParaRPr lang="fr-BE" dirty="0"/>
            </a:p>
          </p:txBody>
        </p:sp>
        <p:grpSp>
          <p:nvGrpSpPr>
            <p:cNvPr id="15" name="Groupe 14"/>
            <p:cNvGrpSpPr/>
            <p:nvPr/>
          </p:nvGrpSpPr>
          <p:grpSpPr>
            <a:xfrm>
              <a:off x="5073950" y="1555366"/>
              <a:ext cx="1896616" cy="576064"/>
              <a:chOff x="443136" y="3501008"/>
              <a:chExt cx="1896616" cy="57606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43136" y="3501008"/>
                <a:ext cx="1896616" cy="5760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39552" y="3645024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 err="1" smtClean="0"/>
                  <a:t>s.setColor</a:t>
                </a:r>
                <a:r>
                  <a:rPr lang="fr-BE" dirty="0" smtClean="0"/>
                  <a:t>(RED)</a:t>
                </a:r>
                <a:endParaRPr lang="fr-BE" dirty="0"/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6418248" y="2249023"/>
              <a:ext cx="1896616" cy="576064"/>
              <a:chOff x="443136" y="3501008"/>
              <a:chExt cx="1896616" cy="57606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43136" y="3501008"/>
                <a:ext cx="1896616" cy="5760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9552" y="3645024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 err="1" smtClean="0"/>
                  <a:t>s.setColor</a:t>
                </a:r>
                <a:r>
                  <a:rPr lang="fr-BE" dirty="0" smtClean="0"/>
                  <a:t>(RED)</a:t>
                </a:r>
                <a:endParaRPr lang="fr-BE" dirty="0"/>
              </a:p>
            </p:txBody>
          </p:sp>
        </p:grpSp>
        <p:sp>
          <p:nvSpPr>
            <p:cNvPr id="21" name="Forme libre 20"/>
            <p:cNvSpPr/>
            <p:nvPr/>
          </p:nvSpPr>
          <p:spPr>
            <a:xfrm>
              <a:off x="4414427" y="3012852"/>
              <a:ext cx="1608082" cy="362607"/>
            </a:xfrm>
            <a:custGeom>
              <a:avLst/>
              <a:gdLst>
                <a:gd name="connsiteX0" fmla="*/ 1683013 w 1683013"/>
                <a:gd name="connsiteY0" fmla="*/ 389467 h 389467"/>
                <a:gd name="connsiteX1" fmla="*/ 137993 w 1683013"/>
                <a:gd name="connsiteY1" fmla="*/ 26860 h 389467"/>
                <a:gd name="connsiteX2" fmla="*/ 74931 w 1683013"/>
                <a:gd name="connsiteY2" fmla="*/ 26860 h 389467"/>
                <a:gd name="connsiteX3" fmla="*/ 74931 w 1683013"/>
                <a:gd name="connsiteY3" fmla="*/ 26860 h 389467"/>
                <a:gd name="connsiteX0" fmla="*/ 1608082 w 1608082"/>
                <a:gd name="connsiteY0" fmla="*/ 362607 h 362607"/>
                <a:gd name="connsiteX1" fmla="*/ 315310 w 1608082"/>
                <a:gd name="connsiteY1" fmla="*/ 362607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82" h="362607">
                  <a:moveTo>
                    <a:pt x="1608082" y="362607"/>
                  </a:moveTo>
                  <a:cubicBezTo>
                    <a:pt x="1539766" y="168166"/>
                    <a:pt x="1024759" y="155028"/>
                    <a:pt x="740979" y="157655"/>
                  </a:cubicBezTo>
                  <a:cubicBezTo>
                    <a:pt x="457199" y="160282"/>
                    <a:pt x="107730" y="168165"/>
                    <a:pt x="0" y="0"/>
                  </a:cubicBezTo>
                  <a:lnTo>
                    <a:pt x="0" y="0"/>
                  </a:lnTo>
                </a:path>
              </a:pathLst>
            </a:cu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2" name="Forme libre 21"/>
            <p:cNvSpPr/>
            <p:nvPr/>
          </p:nvSpPr>
          <p:spPr>
            <a:xfrm flipH="1">
              <a:off x="6022509" y="3017930"/>
              <a:ext cx="1608082" cy="362607"/>
            </a:xfrm>
            <a:custGeom>
              <a:avLst/>
              <a:gdLst>
                <a:gd name="connsiteX0" fmla="*/ 1683013 w 1683013"/>
                <a:gd name="connsiteY0" fmla="*/ 389467 h 389467"/>
                <a:gd name="connsiteX1" fmla="*/ 137993 w 1683013"/>
                <a:gd name="connsiteY1" fmla="*/ 26860 h 389467"/>
                <a:gd name="connsiteX2" fmla="*/ 74931 w 1683013"/>
                <a:gd name="connsiteY2" fmla="*/ 26860 h 389467"/>
                <a:gd name="connsiteX3" fmla="*/ 74931 w 1683013"/>
                <a:gd name="connsiteY3" fmla="*/ 26860 h 389467"/>
                <a:gd name="connsiteX0" fmla="*/ 1608082 w 1608082"/>
                <a:gd name="connsiteY0" fmla="*/ 362607 h 362607"/>
                <a:gd name="connsiteX1" fmla="*/ 315310 w 1608082"/>
                <a:gd name="connsiteY1" fmla="*/ 362607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82" h="362607">
                  <a:moveTo>
                    <a:pt x="1608082" y="362607"/>
                  </a:moveTo>
                  <a:cubicBezTo>
                    <a:pt x="1539766" y="168166"/>
                    <a:pt x="1024759" y="155028"/>
                    <a:pt x="740979" y="157655"/>
                  </a:cubicBezTo>
                  <a:cubicBezTo>
                    <a:pt x="457199" y="160282"/>
                    <a:pt x="107730" y="168165"/>
                    <a:pt x="0" y="0"/>
                  </a:cubicBezTo>
                  <a:lnTo>
                    <a:pt x="0" y="0"/>
                  </a:lnTo>
                </a:path>
              </a:pathLst>
            </a:cu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24" name="Connecteur droit 23"/>
            <p:cNvCxnSpPr>
              <a:stCxn id="22" idx="0"/>
            </p:cNvCxnSpPr>
            <p:nvPr/>
          </p:nvCxnSpPr>
          <p:spPr>
            <a:xfrm flipH="1" flipV="1">
              <a:off x="6022258" y="2311048"/>
              <a:ext cx="251" cy="1069489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orme libre 30"/>
          <p:cNvSpPr/>
          <p:nvPr/>
        </p:nvSpPr>
        <p:spPr>
          <a:xfrm>
            <a:off x="6416041" y="4450080"/>
            <a:ext cx="1412892" cy="1875062"/>
          </a:xfrm>
          <a:custGeom>
            <a:avLst/>
            <a:gdLst>
              <a:gd name="connsiteX0" fmla="*/ 0 w 808703"/>
              <a:gd name="connsiteY0" fmla="*/ 3155748 h 3155748"/>
              <a:gd name="connsiteX1" fmla="*/ 792480 w 808703"/>
              <a:gd name="connsiteY1" fmla="*/ 305868 h 3155748"/>
              <a:gd name="connsiteX2" fmla="*/ 457200 w 808703"/>
              <a:gd name="connsiteY2" fmla="*/ 214428 h 3155748"/>
              <a:gd name="connsiteX0" fmla="*/ 0 w 457200"/>
              <a:gd name="connsiteY0" fmla="*/ 2941320 h 2941320"/>
              <a:gd name="connsiteX1" fmla="*/ 457200 w 457200"/>
              <a:gd name="connsiteY1" fmla="*/ 0 h 2941320"/>
              <a:gd name="connsiteX0" fmla="*/ 0 w 860167"/>
              <a:gd name="connsiteY0" fmla="*/ 2941320 h 2941320"/>
              <a:gd name="connsiteX1" fmla="*/ 457200 w 860167"/>
              <a:gd name="connsiteY1" fmla="*/ 0 h 2941320"/>
              <a:gd name="connsiteX0" fmla="*/ 0 w 1835081"/>
              <a:gd name="connsiteY0" fmla="*/ 3078480 h 3078480"/>
              <a:gd name="connsiteX1" fmla="*/ 1569720 w 1835081"/>
              <a:gd name="connsiteY1" fmla="*/ 0 h 3078480"/>
              <a:gd name="connsiteX0" fmla="*/ 0 w 2331290"/>
              <a:gd name="connsiteY0" fmla="*/ 3078480 h 3094567"/>
              <a:gd name="connsiteX1" fmla="*/ 1569720 w 2331290"/>
              <a:gd name="connsiteY1" fmla="*/ 0 h 3094567"/>
              <a:gd name="connsiteX0" fmla="*/ 0 w 1892830"/>
              <a:gd name="connsiteY0" fmla="*/ 3032760 h 3049273"/>
              <a:gd name="connsiteX1" fmla="*/ 762000 w 1892830"/>
              <a:gd name="connsiteY1" fmla="*/ 0 h 3049273"/>
              <a:gd name="connsiteX0" fmla="*/ 0 w 1635491"/>
              <a:gd name="connsiteY0" fmla="*/ 3032760 h 3032760"/>
              <a:gd name="connsiteX1" fmla="*/ 762000 w 1635491"/>
              <a:gd name="connsiteY1" fmla="*/ 0 h 3032760"/>
              <a:gd name="connsiteX0" fmla="*/ 0 w 1535543"/>
              <a:gd name="connsiteY0" fmla="*/ 3032760 h 3032760"/>
              <a:gd name="connsiteX1" fmla="*/ 762000 w 1535543"/>
              <a:gd name="connsiteY1" fmla="*/ 0 h 3032760"/>
              <a:gd name="connsiteX0" fmla="*/ 0 w 2105454"/>
              <a:gd name="connsiteY0" fmla="*/ 3048000 h 3048000"/>
              <a:gd name="connsiteX1" fmla="*/ 1676400 w 2105454"/>
              <a:gd name="connsiteY1" fmla="*/ 0 h 3048000"/>
              <a:gd name="connsiteX0" fmla="*/ 0 w 2477958"/>
              <a:gd name="connsiteY0" fmla="*/ 3048000 h 3048000"/>
              <a:gd name="connsiteX1" fmla="*/ 1676400 w 2477958"/>
              <a:gd name="connsiteY1" fmla="*/ 0 h 3048000"/>
              <a:gd name="connsiteX0" fmla="*/ 0 w 2301862"/>
              <a:gd name="connsiteY0" fmla="*/ 3048000 h 3048000"/>
              <a:gd name="connsiteX1" fmla="*/ 1676400 w 2301862"/>
              <a:gd name="connsiteY1" fmla="*/ 0 h 3048000"/>
              <a:gd name="connsiteX0" fmla="*/ 0 w 2255843"/>
              <a:gd name="connsiteY0" fmla="*/ 3048000 h 3084422"/>
              <a:gd name="connsiteX1" fmla="*/ 1676400 w 2255843"/>
              <a:gd name="connsiteY1" fmla="*/ 0 h 3084422"/>
              <a:gd name="connsiteX0" fmla="*/ 0 w 1945959"/>
              <a:gd name="connsiteY0" fmla="*/ 1508760 h 1591662"/>
              <a:gd name="connsiteX1" fmla="*/ 1249680 w 1945959"/>
              <a:gd name="connsiteY1" fmla="*/ 0 h 1591662"/>
              <a:gd name="connsiteX0" fmla="*/ 0 w 1935510"/>
              <a:gd name="connsiteY0" fmla="*/ 1859280 h 1923810"/>
              <a:gd name="connsiteX1" fmla="*/ 1234440 w 1935510"/>
              <a:gd name="connsiteY1" fmla="*/ 0 h 1923810"/>
              <a:gd name="connsiteX0" fmla="*/ 0 w 1725716"/>
              <a:gd name="connsiteY0" fmla="*/ 1859280 h 1868781"/>
              <a:gd name="connsiteX1" fmla="*/ 1234440 w 1725716"/>
              <a:gd name="connsiteY1" fmla="*/ 0 h 1868781"/>
              <a:gd name="connsiteX0" fmla="*/ 0 w 1412892"/>
              <a:gd name="connsiteY0" fmla="*/ 1859280 h 1875062"/>
              <a:gd name="connsiteX1" fmla="*/ 1234440 w 1412892"/>
              <a:gd name="connsiteY1" fmla="*/ 0 h 1875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2892" h="1875062">
                <a:moveTo>
                  <a:pt x="0" y="1859280"/>
                </a:moveTo>
                <a:cubicBezTo>
                  <a:pt x="1082040" y="1976120"/>
                  <a:pt x="1752600" y="1452880"/>
                  <a:pt x="1234440" y="0"/>
                </a:cubicBezTo>
              </a:path>
            </a:pathLst>
          </a:custGeom>
          <a:noFill/>
          <a:ln w="254000" cap="rnd">
            <a:solidFill>
              <a:schemeClr val="accent6">
                <a:lumMod val="40000"/>
                <a:lumOff val="60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" name="Espace réservé du contenu 2"/>
          <p:cNvSpPr txBox="1">
            <a:spLocks/>
          </p:cNvSpPr>
          <p:nvPr/>
        </p:nvSpPr>
        <p:spPr>
          <a:xfrm>
            <a:off x="25593" y="3715606"/>
            <a:ext cx="4042351" cy="3140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 err="1" smtClean="0"/>
              <a:t>Sequential</a:t>
            </a:r>
            <a:r>
              <a:rPr lang="fr-BE" dirty="0" smtClean="0"/>
              <a:t> </a:t>
            </a:r>
            <a:r>
              <a:rPr lang="fr-BE" dirty="0" err="1" smtClean="0"/>
              <a:t>Execution</a:t>
            </a:r>
            <a:endParaRPr lang="fr-BE" dirty="0" smtClean="0"/>
          </a:p>
          <a:p>
            <a:pPr lvl="1"/>
            <a:r>
              <a:rPr lang="fr-BE" dirty="0"/>
              <a:t>For-</a:t>
            </a:r>
            <a:r>
              <a:rPr lang="fr-BE" dirty="0" err="1"/>
              <a:t>loop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inherently</a:t>
            </a:r>
            <a:r>
              <a:rPr lang="fr-BE" dirty="0"/>
              <a:t> </a:t>
            </a:r>
            <a:r>
              <a:rPr lang="fr-BE" dirty="0" err="1" smtClean="0"/>
              <a:t>sequential</a:t>
            </a:r>
            <a:endParaRPr lang="fr-BE" dirty="0" smtClean="0"/>
          </a:p>
          <a:p>
            <a:pPr lvl="1"/>
            <a:r>
              <a:rPr lang="fr-BE" dirty="0" smtClean="0"/>
              <a:t>Must </a:t>
            </a:r>
            <a:r>
              <a:rPr lang="fr-BE" dirty="0" err="1" smtClean="0"/>
              <a:t>process</a:t>
            </a:r>
            <a:r>
              <a:rPr lang="fr-BE" dirty="0" smtClean="0"/>
              <a:t> </a:t>
            </a:r>
            <a:r>
              <a:rPr lang="fr-BE" dirty="0" err="1" smtClean="0"/>
              <a:t>elements</a:t>
            </a:r>
            <a:r>
              <a:rPr lang="fr-BE" dirty="0" smtClean="0"/>
              <a:t> in the </a:t>
            </a:r>
            <a:r>
              <a:rPr lang="fr-BE" dirty="0" err="1" smtClean="0"/>
              <a:t>specified</a:t>
            </a:r>
            <a:r>
              <a:rPr lang="fr-BE" dirty="0" smtClean="0"/>
              <a:t> </a:t>
            </a:r>
            <a:r>
              <a:rPr lang="fr-BE" dirty="0" err="1" smtClean="0"/>
              <a:t>order</a:t>
            </a:r>
            <a:endParaRPr lang="fr-BE" dirty="0" smtClean="0"/>
          </a:p>
        </p:txBody>
      </p:sp>
      <p:sp>
        <p:nvSpPr>
          <p:cNvPr id="36" name="Espace réservé du contenu 2"/>
          <p:cNvSpPr txBox="1">
            <a:spLocks/>
          </p:cNvSpPr>
          <p:nvPr/>
        </p:nvSpPr>
        <p:spPr>
          <a:xfrm>
            <a:off x="4384793" y="3715605"/>
            <a:ext cx="4759207" cy="3140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 err="1" smtClean="0"/>
              <a:t>Parallel</a:t>
            </a:r>
            <a:r>
              <a:rPr lang="fr-BE" dirty="0" smtClean="0"/>
              <a:t> </a:t>
            </a:r>
            <a:r>
              <a:rPr lang="fr-BE" dirty="0" err="1" smtClean="0"/>
              <a:t>Execution</a:t>
            </a:r>
            <a:endParaRPr lang="fr-BE" dirty="0" smtClean="0"/>
          </a:p>
          <a:p>
            <a:pPr lvl="1"/>
            <a:r>
              <a:rPr lang="fr-BE" dirty="0"/>
              <a:t>Code </a:t>
            </a:r>
            <a:r>
              <a:rPr lang="fr-BE" dirty="0" err="1" smtClean="0"/>
              <a:t>expressed</a:t>
            </a:r>
            <a:r>
              <a:rPr lang="fr-BE" dirty="0" smtClean="0"/>
              <a:t> </a:t>
            </a:r>
            <a:r>
              <a:rPr lang="fr-BE" dirty="0" err="1"/>
              <a:t>independently</a:t>
            </a:r>
            <a:r>
              <a:rPr lang="fr-BE" dirty="0"/>
              <a:t> of the thread in </a:t>
            </a:r>
            <a:r>
              <a:rPr lang="fr-BE" dirty="0" err="1"/>
              <a:t>which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 smtClean="0"/>
              <a:t>run</a:t>
            </a:r>
            <a:endParaRPr lang="fr-BE" dirty="0" smtClean="0"/>
          </a:p>
          <a:p>
            <a:pPr lvl="1"/>
            <a:r>
              <a:rPr lang="fr-BE" dirty="0" err="1"/>
              <a:t>Requires</a:t>
            </a:r>
            <a:r>
              <a:rPr lang="fr-BE" dirty="0"/>
              <a:t> code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modelled</a:t>
            </a:r>
            <a:r>
              <a:rPr lang="fr-BE" dirty="0"/>
              <a:t> as data</a:t>
            </a:r>
          </a:p>
          <a:p>
            <a:pPr marL="457200" lvl="1" indent="0">
              <a:buNone/>
            </a:pPr>
            <a:endParaRPr lang="fr-BE" dirty="0"/>
          </a:p>
        </p:txBody>
      </p:sp>
      <p:cxnSp>
        <p:nvCxnSpPr>
          <p:cNvPr id="38" name="Connecteur droit 37"/>
          <p:cNvCxnSpPr/>
          <p:nvPr/>
        </p:nvCxnSpPr>
        <p:spPr>
          <a:xfrm>
            <a:off x="4211960" y="1411350"/>
            <a:ext cx="0" cy="5258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70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Internal</a:t>
            </a:r>
            <a:r>
              <a:rPr lang="fr-BE" dirty="0" smtClean="0"/>
              <a:t> </a:t>
            </a:r>
            <a:r>
              <a:rPr lang="fr-BE" dirty="0" err="1" smtClean="0"/>
              <a:t>Iteration</a:t>
            </a:r>
            <a:endParaRPr lang="fr-BE" dirty="0"/>
          </a:p>
        </p:txBody>
      </p:sp>
      <p:grpSp>
        <p:nvGrpSpPr>
          <p:cNvPr id="8" name="Groupe 7"/>
          <p:cNvGrpSpPr/>
          <p:nvPr/>
        </p:nvGrpSpPr>
        <p:grpSpPr>
          <a:xfrm>
            <a:off x="2011319" y="1252939"/>
            <a:ext cx="5121363" cy="590459"/>
            <a:chOff x="395536" y="1252939"/>
            <a:chExt cx="5121363" cy="590459"/>
          </a:xfrm>
        </p:grpSpPr>
        <p:sp>
          <p:nvSpPr>
            <p:cNvPr id="27" name="Espace réservé du contenu 2"/>
            <p:cNvSpPr txBox="1">
              <a:spLocks/>
            </p:cNvSpPr>
            <p:nvPr/>
          </p:nvSpPr>
          <p:spPr>
            <a:xfrm>
              <a:off x="395536" y="1252939"/>
              <a:ext cx="5121363" cy="59045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" indent="0">
                <a:buNone/>
              </a:pPr>
              <a:r>
                <a:rPr lang="fr-BE" sz="24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shapes.forEach</a:t>
              </a:r>
              <a:r>
                <a:rPr lang="fr-BE" sz="2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           );</a:t>
              </a:r>
              <a:endParaRPr lang="fr-BE" sz="2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57150" indent="0">
                <a:buNone/>
              </a:pPr>
              <a:endParaRPr lang="fr-BE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140636" y="1387249"/>
              <a:ext cx="165618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 err="1" smtClean="0"/>
                <a:t>s.setColor</a:t>
              </a:r>
              <a:r>
                <a:rPr lang="fr-BE" dirty="0" smtClean="0"/>
                <a:t>(RED)</a:t>
              </a:r>
              <a:endParaRPr lang="fr-BE" dirty="0"/>
            </a:p>
          </p:txBody>
        </p:sp>
      </p:grp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457200" y="1960240"/>
            <a:ext cx="8229600" cy="5141168"/>
          </a:xfrm>
        </p:spPr>
        <p:txBody>
          <a:bodyPr>
            <a:normAutofit/>
          </a:bodyPr>
          <a:lstStyle/>
          <a:p>
            <a:r>
              <a:rPr lang="fr-BE" dirty="0" err="1" smtClean="0"/>
              <a:t>Requires</a:t>
            </a:r>
            <a:r>
              <a:rPr lang="fr-BE" dirty="0" smtClean="0"/>
              <a:t> code to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modelled</a:t>
            </a:r>
            <a:r>
              <a:rPr lang="fr-BE" dirty="0" smtClean="0"/>
              <a:t> as data</a:t>
            </a:r>
          </a:p>
          <a:p>
            <a:r>
              <a:rPr lang="fr-BE" dirty="0" smtClean="0"/>
              <a:t>The </a:t>
            </a:r>
            <a:r>
              <a:rPr lang="fr-BE" dirty="0"/>
              <a:t>client </a:t>
            </a:r>
            <a:r>
              <a:rPr lang="fr-BE" dirty="0" err="1"/>
              <a:t>delegates</a:t>
            </a:r>
            <a:r>
              <a:rPr lang="fr-BE" dirty="0"/>
              <a:t> the </a:t>
            </a:r>
            <a:r>
              <a:rPr lang="fr-BE" dirty="0" err="1"/>
              <a:t>iteration</a:t>
            </a:r>
            <a:r>
              <a:rPr lang="fr-BE" dirty="0"/>
              <a:t> to the </a:t>
            </a:r>
            <a:r>
              <a:rPr lang="fr-BE" dirty="0" err="1" smtClean="0"/>
              <a:t>library</a:t>
            </a:r>
            <a:endParaRPr lang="fr-BE" dirty="0" smtClean="0"/>
          </a:p>
          <a:p>
            <a:pPr lvl="1"/>
            <a:r>
              <a:rPr lang="fr-BE" dirty="0" err="1"/>
              <a:t>Allow</a:t>
            </a:r>
            <a:r>
              <a:rPr lang="fr-BE" dirty="0"/>
              <a:t> for performance </a:t>
            </a:r>
            <a:r>
              <a:rPr lang="fr-BE" dirty="0" err="1"/>
              <a:t>optimizations</a:t>
            </a:r>
            <a:endParaRPr lang="fr-BE" dirty="0"/>
          </a:p>
          <a:p>
            <a:pPr lvl="2"/>
            <a:r>
              <a:rPr lang="fr-BE" dirty="0" err="1"/>
              <a:t>Reordering</a:t>
            </a:r>
            <a:r>
              <a:rPr lang="fr-BE" dirty="0"/>
              <a:t> of </a:t>
            </a:r>
            <a:r>
              <a:rPr lang="fr-BE" dirty="0" smtClean="0"/>
              <a:t>data</a:t>
            </a:r>
          </a:p>
          <a:p>
            <a:pPr lvl="2"/>
            <a:r>
              <a:rPr lang="fr-BE" dirty="0" err="1" smtClean="0"/>
              <a:t>Parallelism</a:t>
            </a:r>
            <a:endParaRPr lang="fr-BE" dirty="0" smtClean="0"/>
          </a:p>
          <a:p>
            <a:pPr lvl="2"/>
            <a:r>
              <a:rPr lang="fr-BE" dirty="0" smtClean="0"/>
              <a:t>Short-</a:t>
            </a:r>
            <a:r>
              <a:rPr lang="fr-BE" dirty="0" err="1" smtClean="0"/>
              <a:t>circuiting</a:t>
            </a:r>
            <a:endParaRPr lang="fr-BE" dirty="0" smtClean="0"/>
          </a:p>
          <a:p>
            <a:pPr lvl="2"/>
            <a:r>
              <a:rPr lang="fr-BE" dirty="0" err="1" smtClean="0"/>
              <a:t>Laziness</a:t>
            </a:r>
            <a:endParaRPr lang="fr-BE" dirty="0"/>
          </a:p>
          <a:p>
            <a:r>
              <a:rPr lang="fr-BE" dirty="0"/>
              <a:t>Client code </a:t>
            </a:r>
            <a:r>
              <a:rPr lang="fr-BE" dirty="0" err="1"/>
              <a:t>can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clearer</a:t>
            </a:r>
            <a:endParaRPr lang="fr-BE" dirty="0"/>
          </a:p>
          <a:p>
            <a:pPr lvl="1"/>
            <a:r>
              <a:rPr lang="fr-BE" dirty="0"/>
              <a:t>Focus on </a:t>
            </a:r>
            <a:r>
              <a:rPr lang="fr-BE" dirty="0" err="1"/>
              <a:t>stating</a:t>
            </a:r>
            <a:r>
              <a:rPr lang="fr-BE" dirty="0"/>
              <a:t> the </a:t>
            </a:r>
            <a:r>
              <a:rPr lang="fr-BE" dirty="0" err="1"/>
              <a:t>problem</a:t>
            </a:r>
            <a:endParaRPr lang="fr-BE" dirty="0"/>
          </a:p>
          <a:p>
            <a:pPr lvl="1"/>
            <a:endParaRPr lang="fr-BE" dirty="0"/>
          </a:p>
          <a:p>
            <a:pPr lvl="1"/>
            <a:endParaRPr lang="fr-BE" dirty="0" smtClean="0"/>
          </a:p>
          <a:p>
            <a:pPr lvl="1"/>
            <a:endParaRPr lang="fr-BE" dirty="0"/>
          </a:p>
        </p:txBody>
      </p:sp>
      <p:grpSp>
        <p:nvGrpSpPr>
          <p:cNvPr id="34" name="Groupe 33"/>
          <p:cNvGrpSpPr/>
          <p:nvPr/>
        </p:nvGrpSpPr>
        <p:grpSpPr>
          <a:xfrm>
            <a:off x="6084168" y="4015627"/>
            <a:ext cx="2701474" cy="1429792"/>
            <a:chOff x="3780454" y="1555366"/>
            <a:chExt cx="4534410" cy="2160240"/>
          </a:xfrm>
        </p:grpSpPr>
        <p:grpSp>
          <p:nvGrpSpPr>
            <p:cNvPr id="14" name="Groupe 13"/>
            <p:cNvGrpSpPr/>
            <p:nvPr/>
          </p:nvGrpSpPr>
          <p:grpSpPr>
            <a:xfrm>
              <a:off x="3780454" y="2275446"/>
              <a:ext cx="1896616" cy="576064"/>
              <a:chOff x="443136" y="3501008"/>
              <a:chExt cx="1896616" cy="57606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43136" y="3501008"/>
                <a:ext cx="1896616" cy="5760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39552" y="3645024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1000" dirty="0" err="1" smtClean="0"/>
                  <a:t>s.setColor</a:t>
                </a:r>
                <a:r>
                  <a:rPr lang="fr-BE" sz="1000" dirty="0" smtClean="0"/>
                  <a:t>(RED)</a:t>
                </a:r>
                <a:endParaRPr lang="fr-BE" sz="1000" dirty="0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5170366" y="3427574"/>
              <a:ext cx="165618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000" dirty="0" err="1" smtClean="0"/>
                <a:t>s.setColor</a:t>
              </a:r>
              <a:r>
                <a:rPr lang="fr-BE" sz="1000" dirty="0" smtClean="0"/>
                <a:t>(RED)</a:t>
              </a:r>
              <a:endParaRPr lang="fr-BE" sz="1000" dirty="0"/>
            </a:p>
          </p:txBody>
        </p:sp>
        <p:grpSp>
          <p:nvGrpSpPr>
            <p:cNvPr id="15" name="Groupe 14"/>
            <p:cNvGrpSpPr/>
            <p:nvPr/>
          </p:nvGrpSpPr>
          <p:grpSpPr>
            <a:xfrm>
              <a:off x="5073950" y="1555366"/>
              <a:ext cx="1896616" cy="576064"/>
              <a:chOff x="443136" y="3501008"/>
              <a:chExt cx="1896616" cy="57606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43136" y="3501008"/>
                <a:ext cx="1896616" cy="5760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39552" y="3645024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1000" dirty="0" err="1" smtClean="0"/>
                  <a:t>s.setColor</a:t>
                </a:r>
                <a:r>
                  <a:rPr lang="fr-BE" sz="1000" dirty="0" smtClean="0"/>
                  <a:t>(RED)</a:t>
                </a:r>
                <a:endParaRPr lang="fr-BE" sz="1000" dirty="0"/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6418248" y="2249023"/>
              <a:ext cx="1896616" cy="576064"/>
              <a:chOff x="443136" y="3501008"/>
              <a:chExt cx="1896616" cy="57606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43136" y="3501008"/>
                <a:ext cx="1896616" cy="5760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9552" y="3645024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1000" dirty="0" err="1" smtClean="0"/>
                  <a:t>s.setColor</a:t>
                </a:r>
                <a:r>
                  <a:rPr lang="fr-BE" sz="1000" dirty="0" smtClean="0"/>
                  <a:t>(RED)</a:t>
                </a:r>
                <a:endParaRPr lang="fr-BE" sz="1000" dirty="0"/>
              </a:p>
            </p:txBody>
          </p:sp>
        </p:grpSp>
        <p:sp>
          <p:nvSpPr>
            <p:cNvPr id="21" name="Forme libre 20"/>
            <p:cNvSpPr/>
            <p:nvPr/>
          </p:nvSpPr>
          <p:spPr>
            <a:xfrm>
              <a:off x="4414427" y="3012852"/>
              <a:ext cx="1608082" cy="362607"/>
            </a:xfrm>
            <a:custGeom>
              <a:avLst/>
              <a:gdLst>
                <a:gd name="connsiteX0" fmla="*/ 1683013 w 1683013"/>
                <a:gd name="connsiteY0" fmla="*/ 389467 h 389467"/>
                <a:gd name="connsiteX1" fmla="*/ 137993 w 1683013"/>
                <a:gd name="connsiteY1" fmla="*/ 26860 h 389467"/>
                <a:gd name="connsiteX2" fmla="*/ 74931 w 1683013"/>
                <a:gd name="connsiteY2" fmla="*/ 26860 h 389467"/>
                <a:gd name="connsiteX3" fmla="*/ 74931 w 1683013"/>
                <a:gd name="connsiteY3" fmla="*/ 26860 h 389467"/>
                <a:gd name="connsiteX0" fmla="*/ 1608082 w 1608082"/>
                <a:gd name="connsiteY0" fmla="*/ 362607 h 362607"/>
                <a:gd name="connsiteX1" fmla="*/ 315310 w 1608082"/>
                <a:gd name="connsiteY1" fmla="*/ 362607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82" h="362607">
                  <a:moveTo>
                    <a:pt x="1608082" y="362607"/>
                  </a:moveTo>
                  <a:cubicBezTo>
                    <a:pt x="1539766" y="168166"/>
                    <a:pt x="1024759" y="155028"/>
                    <a:pt x="740979" y="157655"/>
                  </a:cubicBezTo>
                  <a:cubicBezTo>
                    <a:pt x="457199" y="160282"/>
                    <a:pt x="107730" y="168165"/>
                    <a:pt x="0" y="0"/>
                  </a:cubicBezTo>
                  <a:lnTo>
                    <a:pt x="0" y="0"/>
                  </a:lnTo>
                </a:path>
              </a:pathLst>
            </a:cu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2" name="Forme libre 21"/>
            <p:cNvSpPr/>
            <p:nvPr/>
          </p:nvSpPr>
          <p:spPr>
            <a:xfrm flipH="1">
              <a:off x="6022509" y="3017930"/>
              <a:ext cx="1608082" cy="362607"/>
            </a:xfrm>
            <a:custGeom>
              <a:avLst/>
              <a:gdLst>
                <a:gd name="connsiteX0" fmla="*/ 1683013 w 1683013"/>
                <a:gd name="connsiteY0" fmla="*/ 389467 h 389467"/>
                <a:gd name="connsiteX1" fmla="*/ 137993 w 1683013"/>
                <a:gd name="connsiteY1" fmla="*/ 26860 h 389467"/>
                <a:gd name="connsiteX2" fmla="*/ 74931 w 1683013"/>
                <a:gd name="connsiteY2" fmla="*/ 26860 h 389467"/>
                <a:gd name="connsiteX3" fmla="*/ 74931 w 1683013"/>
                <a:gd name="connsiteY3" fmla="*/ 26860 h 389467"/>
                <a:gd name="connsiteX0" fmla="*/ 1608082 w 1608082"/>
                <a:gd name="connsiteY0" fmla="*/ 362607 h 362607"/>
                <a:gd name="connsiteX1" fmla="*/ 315310 w 1608082"/>
                <a:gd name="connsiteY1" fmla="*/ 362607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82" h="362607">
                  <a:moveTo>
                    <a:pt x="1608082" y="362607"/>
                  </a:moveTo>
                  <a:cubicBezTo>
                    <a:pt x="1539766" y="168166"/>
                    <a:pt x="1024759" y="155028"/>
                    <a:pt x="740979" y="157655"/>
                  </a:cubicBezTo>
                  <a:cubicBezTo>
                    <a:pt x="457199" y="160282"/>
                    <a:pt x="107730" y="168165"/>
                    <a:pt x="0" y="0"/>
                  </a:cubicBezTo>
                  <a:lnTo>
                    <a:pt x="0" y="0"/>
                  </a:lnTo>
                </a:path>
              </a:pathLst>
            </a:cu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24" name="Connecteur droit 23"/>
            <p:cNvCxnSpPr>
              <a:stCxn id="22" idx="0"/>
            </p:cNvCxnSpPr>
            <p:nvPr/>
          </p:nvCxnSpPr>
          <p:spPr>
            <a:xfrm flipH="1" flipV="1">
              <a:off x="6022258" y="2311048"/>
              <a:ext cx="251" cy="1069489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928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</a:t>
            </a:r>
            <a:r>
              <a:rPr lang="fr-BE" dirty="0" smtClean="0"/>
              <a:t> Code as Data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236051"/>
            <a:ext cx="8291264" cy="648072"/>
          </a:xfrm>
        </p:spPr>
        <p:txBody>
          <a:bodyPr>
            <a:normAutofit/>
          </a:bodyPr>
          <a:lstStyle/>
          <a:p>
            <a:r>
              <a:rPr lang="fr-BE" dirty="0" smtClean="0"/>
              <a:t>« Callback interface »</a:t>
            </a:r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467544" y="1916832"/>
            <a:ext cx="8280920" cy="22467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button.addActionListener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fr-BE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ActionListener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endParaRPr lang="fr-BE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fr-BE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actionPerformed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ActionEvent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e) {</a:t>
            </a:r>
          </a:p>
          <a:p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BE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(e);</a:t>
            </a:r>
          </a:p>
          <a:p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fr-BE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fr-BE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906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Anonymous </a:t>
            </a:r>
            <a:r>
              <a:rPr lang="fr-BE" dirty="0" err="1" smtClean="0"/>
              <a:t>Inner</a:t>
            </a:r>
            <a:r>
              <a:rPr lang="fr-BE" dirty="0" smtClean="0"/>
              <a:t> Classes</a:t>
            </a:r>
            <a:endParaRPr lang="fr-BE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328592"/>
          </a:xfrm>
        </p:spPr>
        <p:txBody>
          <a:bodyPr>
            <a:normAutofit/>
          </a:bodyPr>
          <a:lstStyle/>
          <a:p>
            <a:r>
              <a:rPr lang="fr-BE" dirty="0" err="1" smtClean="0"/>
              <a:t>Various</a:t>
            </a:r>
            <a:r>
              <a:rPr lang="fr-BE" dirty="0" smtClean="0"/>
              <a:t> </a:t>
            </a:r>
            <a:r>
              <a:rPr lang="fr-BE" dirty="0" err="1"/>
              <a:t>problems</a:t>
            </a:r>
            <a:endParaRPr lang="fr-BE" dirty="0"/>
          </a:p>
          <a:p>
            <a:pPr lvl="1"/>
            <a:r>
              <a:rPr lang="fr-BE" dirty="0" err="1"/>
              <a:t>Bulky</a:t>
            </a:r>
            <a:r>
              <a:rPr lang="fr-BE" dirty="0"/>
              <a:t> </a:t>
            </a:r>
            <a:r>
              <a:rPr lang="fr-BE" dirty="0" err="1"/>
              <a:t>syntax</a:t>
            </a:r>
            <a:endParaRPr lang="fr-BE" dirty="0"/>
          </a:p>
          <a:p>
            <a:pPr lvl="1"/>
            <a:r>
              <a:rPr lang="fr-BE" dirty="0"/>
              <a:t>Confusion </a:t>
            </a:r>
            <a:r>
              <a:rPr lang="fr-BE" dirty="0" err="1" smtClean="0"/>
              <a:t>wrt</a:t>
            </a:r>
            <a:r>
              <a:rPr lang="fr-BE" dirty="0" smtClean="0"/>
              <a:t>. </a:t>
            </a:r>
            <a:r>
              <a:rPr lang="fr-BE" i="1" dirty="0" err="1" smtClean="0"/>
              <a:t>this</a:t>
            </a:r>
            <a:endParaRPr lang="fr-BE" i="1" dirty="0"/>
          </a:p>
          <a:p>
            <a:pPr lvl="1"/>
            <a:r>
              <a:rPr lang="fr-BE" dirty="0"/>
              <a:t>Inflexible class-</a:t>
            </a:r>
            <a:r>
              <a:rPr lang="fr-BE" dirty="0" err="1"/>
              <a:t>loading</a:t>
            </a:r>
            <a:r>
              <a:rPr lang="fr-BE" dirty="0"/>
              <a:t> and instance-</a:t>
            </a:r>
            <a:r>
              <a:rPr lang="fr-BE" dirty="0" err="1"/>
              <a:t>creation</a:t>
            </a:r>
            <a:r>
              <a:rPr lang="fr-BE" dirty="0"/>
              <a:t> </a:t>
            </a:r>
            <a:r>
              <a:rPr lang="fr-BE" dirty="0" err="1"/>
              <a:t>semantics</a:t>
            </a:r>
            <a:endParaRPr lang="fr-BE" dirty="0"/>
          </a:p>
          <a:p>
            <a:pPr lvl="1"/>
            <a:r>
              <a:rPr lang="fr-BE" dirty="0" err="1"/>
              <a:t>Inability</a:t>
            </a:r>
            <a:r>
              <a:rPr lang="fr-BE" dirty="0"/>
              <a:t> to capture non-final local variables</a:t>
            </a:r>
          </a:p>
          <a:p>
            <a:pPr lvl="1"/>
            <a:r>
              <a:rPr lang="fr-BE" dirty="0" err="1"/>
              <a:t>Inability</a:t>
            </a:r>
            <a:r>
              <a:rPr lang="fr-BE" dirty="0"/>
              <a:t> to abstract over control flow</a:t>
            </a:r>
          </a:p>
          <a:p>
            <a:r>
              <a:rPr lang="fr-BE" dirty="0" err="1" smtClean="0"/>
              <a:t>Advantage</a:t>
            </a:r>
            <a:endParaRPr lang="fr-BE" dirty="0" smtClean="0"/>
          </a:p>
          <a:p>
            <a:pPr lvl="1"/>
            <a:r>
              <a:rPr lang="fr-BE" dirty="0" err="1" smtClean="0"/>
              <a:t>Cleanly</a:t>
            </a:r>
            <a:r>
              <a:rPr lang="fr-BE" dirty="0" smtClean="0"/>
              <a:t> </a:t>
            </a:r>
            <a:r>
              <a:rPr lang="fr-BE" dirty="0" err="1" smtClean="0"/>
              <a:t>integrated</a:t>
            </a:r>
            <a:r>
              <a:rPr lang="fr-BE" dirty="0" smtClean="0"/>
              <a:t> in </a:t>
            </a:r>
            <a:r>
              <a:rPr lang="fr-BE" dirty="0" err="1" smtClean="0"/>
              <a:t>Java’s</a:t>
            </a:r>
            <a:r>
              <a:rPr lang="fr-BE" dirty="0" smtClean="0"/>
              <a:t> type system:</a:t>
            </a:r>
            <a:br>
              <a:rPr lang="fr-BE" dirty="0" smtClean="0"/>
            </a:br>
            <a:r>
              <a:rPr lang="fr-BE" dirty="0" smtClean="0"/>
              <a:t>a </a:t>
            </a:r>
            <a:r>
              <a:rPr lang="fr-BE" i="1" dirty="0" err="1" smtClean="0"/>
              <a:t>function</a:t>
            </a:r>
            <a:r>
              <a:rPr lang="fr-BE" i="1" dirty="0" smtClean="0"/>
              <a:t> value</a:t>
            </a:r>
            <a:r>
              <a:rPr lang="fr-BE" dirty="0" smtClean="0"/>
              <a:t> </a:t>
            </a:r>
            <a:r>
              <a:rPr lang="fr-BE" dirty="0" err="1" smtClean="0"/>
              <a:t>with</a:t>
            </a:r>
            <a:r>
              <a:rPr lang="fr-BE" dirty="0" smtClean="0"/>
              <a:t> an </a:t>
            </a:r>
            <a:r>
              <a:rPr lang="fr-BE" i="1" dirty="0" smtClean="0"/>
              <a:t>interface type</a:t>
            </a:r>
            <a:endParaRPr lang="fr-BE" i="1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85093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</a:t>
            </a:r>
            <a:r>
              <a:rPr lang="fr-BE" dirty="0" smtClean="0"/>
              <a:t> Code as Data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236051"/>
            <a:ext cx="8291264" cy="648072"/>
          </a:xfrm>
        </p:spPr>
        <p:txBody>
          <a:bodyPr>
            <a:normAutofit/>
          </a:bodyPr>
          <a:lstStyle/>
          <a:p>
            <a:r>
              <a:rPr lang="fr-BE" dirty="0" smtClean="0"/>
              <a:t>« Callback interface »</a:t>
            </a:r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467544" y="1916832"/>
            <a:ext cx="8280920" cy="22467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button.addActionListener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fr-BE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ActionListener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endParaRPr lang="fr-BE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fr-BE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actionPerformed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ActionEvent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e) {</a:t>
            </a:r>
          </a:p>
          <a:p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BE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(e);</a:t>
            </a:r>
          </a:p>
          <a:p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fr-BE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fr-BE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57200" y="4365104"/>
            <a:ext cx="8291264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 smtClean="0"/>
              <a:t>Lambda expressions</a:t>
            </a:r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449496" y="5045114"/>
            <a:ext cx="828092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button.addActionListener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 e -&gt; </a:t>
            </a:r>
            <a:r>
              <a:rPr lang="fr-BE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 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fr-BE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22776" y="5589240"/>
            <a:ext cx="8291264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BE" dirty="0" err="1" smtClean="0"/>
              <a:t>Lighter-weight</a:t>
            </a:r>
            <a:endParaRPr lang="fr-BE" dirty="0" smtClean="0"/>
          </a:p>
          <a:p>
            <a:pPr lvl="1"/>
            <a:r>
              <a:rPr lang="fr-BE" dirty="0" smtClean="0"/>
              <a:t>« Anonymous </a:t>
            </a:r>
            <a:r>
              <a:rPr lang="fr-BE" dirty="0" err="1" smtClean="0"/>
              <a:t>Methods</a:t>
            </a:r>
            <a:r>
              <a:rPr lang="fr-BE" dirty="0" smtClean="0"/>
              <a:t> »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033191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20920</TotalTime>
  <Words>1648</Words>
  <Application>Microsoft Office PowerPoint</Application>
  <PresentationFormat>Affichage à l'écran (4:3)</PresentationFormat>
  <Paragraphs>525</Paragraphs>
  <Slides>49</Slides>
  <Notes>17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49</vt:i4>
      </vt:variant>
    </vt:vector>
  </HeadingPairs>
  <TitlesOfParts>
    <vt:vector size="50" baseType="lpstr">
      <vt:lpstr>Thème Office</vt:lpstr>
      <vt:lpstr>Java 8 Workshop</vt:lpstr>
      <vt:lpstr>Evolution of processor speed</vt:lpstr>
      <vt:lpstr>Go Parallel</vt:lpstr>
      <vt:lpstr>Sequential vs. Parallel Execution</vt:lpstr>
      <vt:lpstr>Sequential vs. Parallel Execution</vt:lpstr>
      <vt:lpstr>Internal Iteration</vt:lpstr>
      <vt:lpstr>Modelling Code as Data</vt:lpstr>
      <vt:lpstr>Anonymous Inner Classes</vt:lpstr>
      <vt:lpstr>Modelling Code as Data</vt:lpstr>
      <vt:lpstr>Lambda Expressions</vt:lpstr>
      <vt:lpstr>Typing Lambda Expressions</vt:lpstr>
      <vt:lpstr>Functional Interfaces</vt:lpstr>
      <vt:lpstr>Functional Interfaces</vt:lpstr>
      <vt:lpstr>Functional Interfaces</vt:lpstr>
      <vt:lpstr>Target Typing</vt:lpstr>
      <vt:lpstr>Target Typing</vt:lpstr>
      <vt:lpstr>Method References</vt:lpstr>
      <vt:lpstr>Method References</vt:lpstr>
      <vt:lpstr>Method References</vt:lpstr>
      <vt:lpstr>Exercises</vt:lpstr>
      <vt:lpstr>Go Parallel</vt:lpstr>
      <vt:lpstr>Default Methods</vt:lpstr>
      <vt:lpstr>Default Methods</vt:lpstr>
      <vt:lpstr>Default Methods</vt:lpstr>
      <vt:lpstr>Fluent API’s</vt:lpstr>
      <vt:lpstr>Exercises</vt:lpstr>
      <vt:lpstr>Putting it all together</vt:lpstr>
      <vt:lpstr>Putting it all together</vt:lpstr>
      <vt:lpstr>Go Parallel</vt:lpstr>
      <vt:lpstr>Go Parallel</vt:lpstr>
      <vt:lpstr>Introducing Streams</vt:lpstr>
      <vt:lpstr>Stream Optimizations</vt:lpstr>
      <vt:lpstr>Support filter-map-reduce pattern</vt:lpstr>
      <vt:lpstr>Stream API</vt:lpstr>
      <vt:lpstr>Creating a Stream</vt:lpstr>
      <vt:lpstr>Exercises</vt:lpstr>
      <vt:lpstr>Reduce</vt:lpstr>
      <vt:lpstr>Reduction Operator</vt:lpstr>
      <vt:lpstr>Reduction: Empty Streams ?</vt:lpstr>
      <vt:lpstr>Optional Values</vt:lpstr>
      <vt:lpstr>Collect</vt:lpstr>
      <vt:lpstr>Collectors</vt:lpstr>
      <vt:lpstr>Collectors</vt:lpstr>
      <vt:lpstr>Exercises</vt:lpstr>
      <vt:lpstr>Reference</vt:lpstr>
      <vt:lpstr>Why not replacing Collections API ?</vt:lpstr>
      <vt:lpstr>Key drivers</vt:lpstr>
      <vt:lpstr>Why explicit ?</vt:lpstr>
      <vt:lpstr>Why no « Function Types 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Maarten Van Puymbroeck</dc:creator>
  <cp:lastModifiedBy>Maarten Van Puymbroeck</cp:lastModifiedBy>
  <cp:revision>92</cp:revision>
  <dcterms:created xsi:type="dcterms:W3CDTF">2014-04-14T13:28:18Z</dcterms:created>
  <dcterms:modified xsi:type="dcterms:W3CDTF">2014-06-27T14:41:19Z</dcterms:modified>
</cp:coreProperties>
</file>