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9" r:id="rId14"/>
    <p:sldId id="270" r:id="rId15"/>
    <p:sldId id="268" r:id="rId16"/>
    <p:sldId id="271" r:id="rId17"/>
    <p:sldId id="272"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216"/>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2F16F6-8764-6A95-DBCD-FF145104AA3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FC87379-BD5B-B335-948B-C6701D385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B873048-A331-BA3F-FCEE-8E397551AA94}"/>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5" name="바닥글 개체 틀 4">
            <a:extLst>
              <a:ext uri="{FF2B5EF4-FFF2-40B4-BE49-F238E27FC236}">
                <a16:creationId xmlns:a16="http://schemas.microsoft.com/office/drawing/2014/main" id="{8E59D165-D9C9-C58C-BC6D-D5AAF71016A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8E2447-BA30-1F1C-3875-FC33FF10A0C6}"/>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248618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138840-72DB-07C8-7A60-2C8648F88FF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1ED7129-37FC-0A34-D92A-B47CB5BF1E6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0E699A-26C8-CC4D-6C21-EF1C3F660011}"/>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5" name="바닥글 개체 틀 4">
            <a:extLst>
              <a:ext uri="{FF2B5EF4-FFF2-40B4-BE49-F238E27FC236}">
                <a16:creationId xmlns:a16="http://schemas.microsoft.com/office/drawing/2014/main" id="{52AF3B51-9D44-F619-5755-FF7FFA568D0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EB11594-917C-15F3-0761-CA128C1AED19}"/>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420348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BA0A187-A436-1231-54B1-DFC6717B373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9DD99C8-992E-3393-A99F-63A2F36A798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1A6C22D-19E9-DBC5-CAF1-BAF7708ABA5C}"/>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5" name="바닥글 개체 틀 4">
            <a:extLst>
              <a:ext uri="{FF2B5EF4-FFF2-40B4-BE49-F238E27FC236}">
                <a16:creationId xmlns:a16="http://schemas.microsoft.com/office/drawing/2014/main" id="{CF05DEE8-A9D8-B1F4-CC10-54795F5DEBA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3C322A-2A1B-325E-033E-487078265E7C}"/>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248849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C6C686-D87A-8BEA-8F64-089CA408053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F4485BA-5F6B-1051-4C2A-BFB10F5C3A9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46871B8-78C2-2072-5802-084A3B66DCF4}"/>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5" name="바닥글 개체 틀 4">
            <a:extLst>
              <a:ext uri="{FF2B5EF4-FFF2-40B4-BE49-F238E27FC236}">
                <a16:creationId xmlns:a16="http://schemas.microsoft.com/office/drawing/2014/main" id="{402742D7-2E07-AEEF-30F8-A88F5C110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CF92C70-8853-B8A1-2D6F-C0CBA4D49C87}"/>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400853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8B8682-8703-331B-6298-900C42257B8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27BE893-787A-C597-9B36-BEDF6306AE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6B64376-067A-54F9-CA45-F295F1303FC4}"/>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5" name="바닥글 개체 틀 4">
            <a:extLst>
              <a:ext uri="{FF2B5EF4-FFF2-40B4-BE49-F238E27FC236}">
                <a16:creationId xmlns:a16="http://schemas.microsoft.com/office/drawing/2014/main" id="{1FCF84FC-3C20-B94C-2565-CAF5E47D5C0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7481C8-588B-8F2A-2A9A-CA393282C01A}"/>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178042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8F3902-5BF8-9A35-D531-AAE2476BF5A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A8FDBE4-4E6E-A0C6-AFBF-E6934705659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5EAF91B-A7B7-DFEB-8EFB-535B888E77D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1A8E9FC-6B49-BA74-07E2-DF37721123AB}"/>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6" name="바닥글 개체 틀 5">
            <a:extLst>
              <a:ext uri="{FF2B5EF4-FFF2-40B4-BE49-F238E27FC236}">
                <a16:creationId xmlns:a16="http://schemas.microsoft.com/office/drawing/2014/main" id="{1B5FEBC2-210B-A332-EE7B-E105E755DE8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FB3F6E0-075F-E21B-3FF6-8B37E2A973F3}"/>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1948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945CCD-C90B-C78D-2C48-B401B6BE748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BD9A079-06A4-8F03-36BE-6ED6CBD55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076FC4B-2845-E5B8-F751-F1560C44C00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DE3B026-8DF1-5CA3-B460-F4F0D21D1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47436C8-2A7B-9D3F-DF22-E28E67447E6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0A22AE7-703E-F0E0-614C-197408664005}"/>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8" name="바닥글 개체 틀 7">
            <a:extLst>
              <a:ext uri="{FF2B5EF4-FFF2-40B4-BE49-F238E27FC236}">
                <a16:creationId xmlns:a16="http://schemas.microsoft.com/office/drawing/2014/main" id="{85FB1C0A-2BA8-7962-1767-E1317E628E2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187BE7B-F544-C794-F11E-AC3962068D36}"/>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26491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2E52E7-A927-3D21-F986-F32D84121A8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2CA1DCC-4BE3-1263-58FA-E5E6BD503A16}"/>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4" name="바닥글 개체 틀 3">
            <a:extLst>
              <a:ext uri="{FF2B5EF4-FFF2-40B4-BE49-F238E27FC236}">
                <a16:creationId xmlns:a16="http://schemas.microsoft.com/office/drawing/2014/main" id="{08021442-5826-C930-5859-052C1043712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40B5178-1D60-7643-A52D-AADD634625E9}"/>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90207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EC369D3-0D51-7E84-E00E-9D6CFACCE45E}"/>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3" name="바닥글 개체 틀 2">
            <a:extLst>
              <a:ext uri="{FF2B5EF4-FFF2-40B4-BE49-F238E27FC236}">
                <a16:creationId xmlns:a16="http://schemas.microsoft.com/office/drawing/2014/main" id="{DC93147E-5909-9482-9ABC-8116C74D410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008FB8C-94DA-E588-B1F6-E84B8BF3D7EE}"/>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173891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F4C6E4-9313-B944-4047-78C964B18CC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817AC52-2D1E-6EAE-8FFA-41176EA1D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53679F1-B20D-4F1B-0C5A-F27AF9149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7E0C9AF-A459-3EB6-62A5-FFEFB753ECE6}"/>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6" name="바닥글 개체 틀 5">
            <a:extLst>
              <a:ext uri="{FF2B5EF4-FFF2-40B4-BE49-F238E27FC236}">
                <a16:creationId xmlns:a16="http://schemas.microsoft.com/office/drawing/2014/main" id="{A107D0B2-F3FA-0D85-55A2-3153F910F4D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9F583DA-888D-9B56-C189-E8640EB5F6FC}"/>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96766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CEF6EB-5A6E-98A6-31AD-B3514F6221F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ECDF8D5-A547-97E5-8B2F-5852E02D7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16618B8-74D2-DB4F-4115-EC1B3E20F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DD7AFC4-A49F-7A97-CCF4-DBA2F03017E6}"/>
              </a:ext>
            </a:extLst>
          </p:cNvPr>
          <p:cNvSpPr>
            <a:spLocks noGrp="1"/>
          </p:cNvSpPr>
          <p:nvPr>
            <p:ph type="dt" sz="half" idx="10"/>
          </p:nvPr>
        </p:nvSpPr>
        <p:spPr/>
        <p:txBody>
          <a:bodyPr/>
          <a:lstStyle/>
          <a:p>
            <a:fld id="{0AE227AE-371D-4CFA-BC55-75CAFECA3E96}" type="datetimeFigureOut">
              <a:rPr lang="ko-KR" altLang="en-US" smtClean="0"/>
              <a:t>2023-08-16</a:t>
            </a:fld>
            <a:endParaRPr lang="ko-KR" altLang="en-US"/>
          </a:p>
        </p:txBody>
      </p:sp>
      <p:sp>
        <p:nvSpPr>
          <p:cNvPr id="6" name="바닥글 개체 틀 5">
            <a:extLst>
              <a:ext uri="{FF2B5EF4-FFF2-40B4-BE49-F238E27FC236}">
                <a16:creationId xmlns:a16="http://schemas.microsoft.com/office/drawing/2014/main" id="{4B9CDA5A-1AE9-2D75-70BE-9D7D9072EC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646DD5-9B84-70C5-7932-EF47E80F08D4}"/>
              </a:ext>
            </a:extLst>
          </p:cNvPr>
          <p:cNvSpPr>
            <a:spLocks noGrp="1"/>
          </p:cNvSpPr>
          <p:nvPr>
            <p:ph type="sldNum" sz="quarter" idx="12"/>
          </p:nvPr>
        </p:nvSpPr>
        <p:spPr/>
        <p:txBody>
          <a:body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92047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E8086D6-EF24-E878-67F8-DB7A2D6A2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27096B5-EA12-49D2-59B4-D6E586EC3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8FAA5C-8EF6-A3A6-AD7F-C48C3BA62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227AE-371D-4CFA-BC55-75CAFECA3E96}" type="datetimeFigureOut">
              <a:rPr lang="ko-KR" altLang="en-US" smtClean="0"/>
              <a:t>2023-08-16</a:t>
            </a:fld>
            <a:endParaRPr lang="ko-KR" altLang="en-US"/>
          </a:p>
        </p:txBody>
      </p:sp>
      <p:sp>
        <p:nvSpPr>
          <p:cNvPr id="5" name="바닥글 개체 틀 4">
            <a:extLst>
              <a:ext uri="{FF2B5EF4-FFF2-40B4-BE49-F238E27FC236}">
                <a16:creationId xmlns:a16="http://schemas.microsoft.com/office/drawing/2014/main" id="{7A3CCA2F-587E-071B-A6CF-EE6FD2493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EAFEA91-9CCA-2501-B8E1-7B05D4126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7B135-B30D-4838-B7F8-DE5996C62134}" type="slidenum">
              <a:rPr lang="ko-KR" altLang="en-US" smtClean="0"/>
              <a:t>‹#›</a:t>
            </a:fld>
            <a:endParaRPr lang="ko-KR" altLang="en-US"/>
          </a:p>
        </p:txBody>
      </p:sp>
    </p:spTree>
    <p:extLst>
      <p:ext uri="{BB962C8B-B14F-4D97-AF65-F5344CB8AC3E}">
        <p14:creationId xmlns:p14="http://schemas.microsoft.com/office/powerpoint/2010/main" val="3886336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ko-KR" altLang="en-US" sz="3600" b="1" dirty="0"/>
              <a:t>서론</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5" y="886651"/>
            <a:ext cx="9199326" cy="369332"/>
          </a:xfrm>
          <a:prstGeom prst="rect">
            <a:avLst/>
          </a:prstGeom>
          <a:noFill/>
        </p:spPr>
        <p:txBody>
          <a:bodyPr wrap="square" rtlCol="0">
            <a:spAutoFit/>
          </a:bodyPr>
          <a:lstStyle/>
          <a:p>
            <a:r>
              <a:rPr lang="en-US" altLang="ko-KR" b="1" dirty="0">
                <a:solidFill>
                  <a:srgbClr val="FF0000"/>
                </a:solidFill>
              </a:rPr>
              <a:t>- DNN</a:t>
            </a:r>
            <a:r>
              <a:rPr lang="ko-KR" altLang="en-US" b="1" dirty="0">
                <a:solidFill>
                  <a:srgbClr val="FF0000"/>
                </a:solidFill>
              </a:rPr>
              <a:t>을 통한 </a:t>
            </a:r>
            <a:r>
              <a:rPr lang="en-US" altLang="ko-KR" b="1" dirty="0">
                <a:solidFill>
                  <a:srgbClr val="FF0000"/>
                </a:solidFill>
              </a:rPr>
              <a:t>7000</a:t>
            </a:r>
            <a:r>
              <a:rPr lang="ko-KR" altLang="en-US" b="1" dirty="0">
                <a:solidFill>
                  <a:srgbClr val="FF0000"/>
                </a:solidFill>
              </a:rPr>
              <a:t>계 알루미늄 합금의 기계적 특성 학습</a:t>
            </a: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Fig1. DNN </a:t>
            </a:r>
            <a:r>
              <a:rPr lang="ko-KR" altLang="en-US" sz="1600" b="1" dirty="0"/>
              <a:t>학습 모식도</a:t>
            </a:r>
          </a:p>
        </p:txBody>
      </p:sp>
      <p:sp>
        <p:nvSpPr>
          <p:cNvPr id="23" name="TextBox 22">
            <a:extLst>
              <a:ext uri="{FF2B5EF4-FFF2-40B4-BE49-F238E27FC236}">
                <a16:creationId xmlns:a16="http://schemas.microsoft.com/office/drawing/2014/main" id="{05C74D72-B208-E007-945D-6D547AEEDD15}"/>
              </a:ext>
            </a:extLst>
          </p:cNvPr>
          <p:cNvSpPr txBox="1"/>
          <p:nvPr/>
        </p:nvSpPr>
        <p:spPr>
          <a:xfrm>
            <a:off x="5651770" y="936407"/>
            <a:ext cx="6848272" cy="5355312"/>
          </a:xfrm>
          <a:prstGeom prst="rect">
            <a:avLst/>
          </a:prstGeom>
          <a:noFill/>
        </p:spPr>
        <p:txBody>
          <a:bodyPr wrap="square">
            <a:spAutoFit/>
          </a:bodyPr>
          <a:lstStyle/>
          <a:p>
            <a:pPr algn="l"/>
            <a:br>
              <a:rPr lang="ko-KR" altLang="en-US" b="0" i="0">
                <a:solidFill>
                  <a:srgbClr val="374151"/>
                </a:solidFill>
                <a:effectLst/>
                <a:latin typeface="Söhne"/>
              </a:rPr>
            </a:br>
            <a:r>
              <a:rPr lang="en-US" altLang="ko-KR" b="0" i="0">
                <a:solidFill>
                  <a:srgbClr val="374151"/>
                </a:solidFill>
                <a:effectLst/>
                <a:latin typeface="Söhne"/>
              </a:rPr>
              <a:t>Al 7000</a:t>
            </a:r>
            <a:r>
              <a:rPr lang="ko-KR" altLang="en-US" b="0" i="0">
                <a:solidFill>
                  <a:srgbClr val="374151"/>
                </a:solidFill>
                <a:effectLst/>
                <a:latin typeface="Söhne"/>
              </a:rPr>
              <a:t>계 알루미늄 합금은 기계적 특성과 미세구조의 조절이 가능한 고강도 알루미늄 합금으로서 산업에서 매우 중요한 재료입니다</a:t>
            </a:r>
            <a:r>
              <a:rPr lang="en-US" altLang="ko-KR" b="0" i="0">
                <a:solidFill>
                  <a:srgbClr val="374151"/>
                </a:solidFill>
                <a:effectLst/>
                <a:latin typeface="Söhne"/>
              </a:rPr>
              <a:t>. </a:t>
            </a:r>
            <a:r>
              <a:rPr lang="ko-KR" altLang="en-US" b="0" i="0">
                <a:solidFill>
                  <a:srgbClr val="374151"/>
                </a:solidFill>
                <a:effectLst/>
                <a:latin typeface="Söhne"/>
              </a:rPr>
              <a:t>이러한 합금은 가볍고 강도가 높아서 항공 및 우주 산업에서 사용되는 구조물의 재료로 많이 활용됩니다</a:t>
            </a:r>
            <a:r>
              <a:rPr lang="en-US" altLang="ko-KR" b="0" i="0">
                <a:solidFill>
                  <a:srgbClr val="374151"/>
                </a:solidFill>
                <a:effectLst/>
                <a:latin typeface="Söhne"/>
              </a:rPr>
              <a:t>. </a:t>
            </a:r>
            <a:r>
              <a:rPr lang="ko-KR" altLang="en-US" b="0" i="0">
                <a:solidFill>
                  <a:srgbClr val="374151"/>
                </a:solidFill>
                <a:effectLst/>
                <a:latin typeface="Söhne"/>
              </a:rPr>
              <a:t>또한 자동차 산업에서도 경량화를 위한 재료로 널리 사용되고 있습니다</a:t>
            </a:r>
            <a:r>
              <a:rPr lang="en-US" altLang="ko-KR" b="0" i="0">
                <a:solidFill>
                  <a:srgbClr val="374151"/>
                </a:solidFill>
                <a:effectLst/>
                <a:latin typeface="Söhne"/>
              </a:rPr>
              <a:t>. </a:t>
            </a:r>
            <a:r>
              <a:rPr lang="ko-KR" altLang="en-US" b="0" i="0">
                <a:solidFill>
                  <a:srgbClr val="374151"/>
                </a:solidFill>
                <a:effectLst/>
                <a:latin typeface="Söhne"/>
              </a:rPr>
              <a:t>그렇기 때문에 </a:t>
            </a:r>
            <a:r>
              <a:rPr lang="en-US" altLang="ko-KR" b="0" i="0">
                <a:solidFill>
                  <a:srgbClr val="374151"/>
                </a:solidFill>
                <a:effectLst/>
                <a:latin typeface="Söhne"/>
              </a:rPr>
              <a:t>Al 7000</a:t>
            </a:r>
            <a:r>
              <a:rPr lang="ko-KR" altLang="en-US" b="0" i="0">
                <a:solidFill>
                  <a:srgbClr val="374151"/>
                </a:solidFill>
                <a:effectLst/>
                <a:latin typeface="Söhne"/>
              </a:rPr>
              <a:t>계 알루미늄 합금의 기계적 특성을 예측하고 최적화하는 연구는 산업에서 매우 중요하고 의미 있는 주제로 인식되고 있습니다</a:t>
            </a:r>
            <a:r>
              <a:rPr lang="en-US" altLang="ko-KR" b="0" i="0">
                <a:solidFill>
                  <a:srgbClr val="374151"/>
                </a:solidFill>
                <a:effectLst/>
                <a:latin typeface="Söhne"/>
              </a:rPr>
              <a:t>.</a:t>
            </a:r>
          </a:p>
          <a:p>
            <a:pPr algn="l"/>
            <a:r>
              <a:rPr lang="ko-KR" altLang="en-US" b="0" i="0">
                <a:solidFill>
                  <a:srgbClr val="374151"/>
                </a:solidFill>
                <a:effectLst/>
                <a:latin typeface="Söhne"/>
              </a:rPr>
              <a:t>또한 </a:t>
            </a:r>
            <a:r>
              <a:rPr lang="en-US" altLang="ko-KR" b="0" i="0">
                <a:solidFill>
                  <a:srgbClr val="374151"/>
                </a:solidFill>
                <a:effectLst/>
                <a:latin typeface="Söhne"/>
              </a:rPr>
              <a:t>Al 7000</a:t>
            </a:r>
            <a:r>
              <a:rPr lang="ko-KR" altLang="en-US" b="0" i="0">
                <a:solidFill>
                  <a:srgbClr val="374151"/>
                </a:solidFill>
                <a:effectLst/>
                <a:latin typeface="Söhne"/>
              </a:rPr>
              <a:t>계 알루미늄 합금은 합금의 조성과 열처리 공정 등에 따라 다양한 미세구조를 가질 수 있습니다</a:t>
            </a:r>
            <a:r>
              <a:rPr lang="en-US" altLang="ko-KR" b="0" i="0">
                <a:solidFill>
                  <a:srgbClr val="374151"/>
                </a:solidFill>
                <a:effectLst/>
                <a:latin typeface="Söhne"/>
              </a:rPr>
              <a:t>. </a:t>
            </a:r>
            <a:r>
              <a:rPr lang="ko-KR" altLang="en-US" b="0" i="0">
                <a:solidFill>
                  <a:srgbClr val="374151"/>
                </a:solidFill>
                <a:effectLst/>
                <a:latin typeface="Söhne"/>
              </a:rPr>
              <a:t>이러한 미세구조의 조절은 합금의 기계적 특성에 큰 영향을 미치며</a:t>
            </a:r>
            <a:r>
              <a:rPr lang="en-US" altLang="ko-KR" b="0" i="0">
                <a:solidFill>
                  <a:srgbClr val="374151"/>
                </a:solidFill>
                <a:effectLst/>
                <a:latin typeface="Söhne"/>
              </a:rPr>
              <a:t>, </a:t>
            </a:r>
            <a:r>
              <a:rPr lang="ko-KR" altLang="en-US" b="0" i="0">
                <a:solidFill>
                  <a:srgbClr val="374151"/>
                </a:solidFill>
                <a:effectLst/>
                <a:latin typeface="Söhne"/>
              </a:rPr>
              <a:t>따라서 미세구조를 정확히 예측하고 제어하는 것이 합금의 성능을 최적화하는 데에 중요합니다</a:t>
            </a:r>
            <a:r>
              <a:rPr lang="en-US" altLang="ko-KR" b="0" i="0">
                <a:solidFill>
                  <a:srgbClr val="374151"/>
                </a:solidFill>
                <a:effectLst/>
                <a:latin typeface="Söhne"/>
              </a:rPr>
              <a:t>. VAE</a:t>
            </a:r>
            <a:r>
              <a:rPr lang="ko-KR" altLang="en-US" b="0" i="0">
                <a:solidFill>
                  <a:srgbClr val="374151"/>
                </a:solidFill>
                <a:effectLst/>
                <a:latin typeface="Söhne"/>
              </a:rPr>
              <a:t>나 </a:t>
            </a:r>
            <a:r>
              <a:rPr lang="en-US" altLang="ko-KR" b="0" i="0">
                <a:solidFill>
                  <a:srgbClr val="374151"/>
                </a:solidFill>
                <a:effectLst/>
                <a:latin typeface="Söhne"/>
              </a:rPr>
              <a:t>GAN</a:t>
            </a:r>
            <a:r>
              <a:rPr lang="ko-KR" altLang="en-US" b="0" i="0">
                <a:solidFill>
                  <a:srgbClr val="374151"/>
                </a:solidFill>
                <a:effectLst/>
                <a:latin typeface="Söhne"/>
              </a:rPr>
              <a:t>과 같은 생성 모델을 활용하여 미세구조를 예측하고 생성하는 연구는 이러한 관점에서도 매우 의미 있는 주제로 선택되었을 것으로 예상됩니다</a:t>
            </a:r>
            <a:r>
              <a:rPr lang="en-US" altLang="ko-KR" b="0" i="0">
                <a:solidFill>
                  <a:srgbClr val="374151"/>
                </a:solidFill>
                <a:effectLst/>
                <a:latin typeface="Söhne"/>
              </a:rPr>
              <a:t>.</a:t>
            </a:r>
          </a:p>
          <a:p>
            <a:pPr algn="l"/>
            <a:r>
              <a:rPr lang="ko-KR" altLang="en-US" b="0" i="0">
                <a:solidFill>
                  <a:srgbClr val="374151"/>
                </a:solidFill>
                <a:effectLst/>
                <a:latin typeface="Söhne"/>
              </a:rPr>
              <a:t>따라서 </a:t>
            </a:r>
            <a:r>
              <a:rPr lang="en-US" altLang="ko-KR" b="0" i="0">
                <a:solidFill>
                  <a:srgbClr val="374151"/>
                </a:solidFill>
                <a:effectLst/>
                <a:latin typeface="Söhne"/>
              </a:rPr>
              <a:t>Al 7000</a:t>
            </a:r>
            <a:r>
              <a:rPr lang="ko-KR" altLang="en-US" b="0" i="0">
                <a:solidFill>
                  <a:srgbClr val="374151"/>
                </a:solidFill>
                <a:effectLst/>
                <a:latin typeface="Söhne"/>
              </a:rPr>
              <a:t>계 알루미늄 합금은 고강도와 경량성을 갖는 중요한 재료로서</a:t>
            </a:r>
            <a:r>
              <a:rPr lang="en-US" altLang="ko-KR" b="0" i="0">
                <a:solidFill>
                  <a:srgbClr val="374151"/>
                </a:solidFill>
                <a:effectLst/>
                <a:latin typeface="Söhne"/>
              </a:rPr>
              <a:t>, </a:t>
            </a:r>
            <a:r>
              <a:rPr lang="ko-KR" altLang="en-US" b="0" i="0">
                <a:solidFill>
                  <a:srgbClr val="374151"/>
                </a:solidFill>
                <a:effectLst/>
                <a:latin typeface="Söhne"/>
              </a:rPr>
              <a:t>이를 예측하고 최적화하는 연구는 산업 응용 분야에서의 중요성과 필요성을 가지고 있기 때문에 해당 주제를 목표로 선정한 것으로 생각됩니다</a:t>
            </a:r>
            <a:r>
              <a:rPr lang="en-US" altLang="ko-KR" b="0" i="0">
                <a:solidFill>
                  <a:srgbClr val="374151"/>
                </a:solidFill>
                <a:effectLst/>
                <a:latin typeface="Söhne"/>
              </a:rPr>
              <a:t>.</a:t>
            </a:r>
            <a:endParaRPr lang="en-US" altLang="ko-KR" b="0" i="0" dirty="0">
              <a:solidFill>
                <a:srgbClr val="374151"/>
              </a:solidFill>
              <a:effectLst/>
              <a:latin typeface="Söhne"/>
            </a:endParaRPr>
          </a:p>
        </p:txBody>
      </p:sp>
      <p:sp>
        <p:nvSpPr>
          <p:cNvPr id="25" name="TextBox 24">
            <a:extLst>
              <a:ext uri="{FF2B5EF4-FFF2-40B4-BE49-F238E27FC236}">
                <a16:creationId xmlns:a16="http://schemas.microsoft.com/office/drawing/2014/main" id="{00AA0C39-1CFA-3C8B-39D2-0A40C3F36E8B}"/>
              </a:ext>
            </a:extLst>
          </p:cNvPr>
          <p:cNvSpPr txBox="1"/>
          <p:nvPr/>
        </p:nvSpPr>
        <p:spPr>
          <a:xfrm>
            <a:off x="189689" y="1088427"/>
            <a:ext cx="6274340" cy="5632311"/>
          </a:xfrm>
          <a:prstGeom prst="rect">
            <a:avLst/>
          </a:prstGeom>
          <a:noFill/>
        </p:spPr>
        <p:txBody>
          <a:bodyPr wrap="square">
            <a:spAutoFit/>
          </a:bodyPr>
          <a:lstStyle/>
          <a:p>
            <a:pPr algn="l"/>
            <a:r>
              <a:rPr lang="ko-KR" altLang="en-US" b="0" i="0" dirty="0">
                <a:solidFill>
                  <a:srgbClr val="374151"/>
                </a:solidFill>
                <a:effectLst/>
                <a:latin typeface="Söhne"/>
              </a:rPr>
              <a:t>프로젝트 제목</a:t>
            </a:r>
            <a:r>
              <a:rPr lang="en-US" altLang="ko-KR" b="0" i="0" dirty="0">
                <a:solidFill>
                  <a:srgbClr val="374151"/>
                </a:solidFill>
                <a:effectLst/>
                <a:latin typeface="Söhne"/>
              </a:rPr>
              <a:t>: "</a:t>
            </a:r>
            <a:r>
              <a:rPr lang="ko-KR" altLang="en-US" b="0" i="0" dirty="0">
                <a:solidFill>
                  <a:srgbClr val="374151"/>
                </a:solidFill>
                <a:effectLst/>
                <a:latin typeface="Söhne"/>
              </a:rPr>
              <a:t>다중 목표를 위한 알루미늄 합금 기계적 특성 예측 및 미세구조 생성 시스템 개발</a:t>
            </a:r>
            <a:r>
              <a:rPr lang="en-US" altLang="ko-KR" b="0" i="0" dirty="0">
                <a:solidFill>
                  <a:srgbClr val="374151"/>
                </a:solidFill>
                <a:effectLst/>
                <a:latin typeface="Söhne"/>
              </a:rPr>
              <a:t>"</a:t>
            </a:r>
          </a:p>
          <a:p>
            <a:pPr algn="l"/>
            <a:r>
              <a:rPr lang="ko-KR" altLang="en-US" b="0" i="0" dirty="0">
                <a:solidFill>
                  <a:srgbClr val="374151"/>
                </a:solidFill>
                <a:effectLst/>
                <a:latin typeface="Söhne"/>
              </a:rPr>
              <a:t>프로젝트 의의</a:t>
            </a:r>
            <a:r>
              <a:rPr lang="en-US" altLang="ko-KR" b="0" i="0" dirty="0">
                <a:solidFill>
                  <a:srgbClr val="374151"/>
                </a:solidFill>
                <a:effectLst/>
                <a:latin typeface="Söhne"/>
              </a:rPr>
              <a:t>: </a:t>
            </a:r>
            <a:r>
              <a:rPr lang="ko-KR" altLang="en-US" b="0" i="0" dirty="0">
                <a:solidFill>
                  <a:srgbClr val="374151"/>
                </a:solidFill>
                <a:effectLst/>
                <a:latin typeface="Söhne"/>
              </a:rPr>
              <a:t>이 프로젝트는 </a:t>
            </a:r>
            <a:r>
              <a:rPr lang="en-US" altLang="ko-KR" b="0" i="0" dirty="0">
                <a:solidFill>
                  <a:srgbClr val="374151"/>
                </a:solidFill>
                <a:effectLst/>
                <a:latin typeface="Söhne"/>
              </a:rPr>
              <a:t>7000</a:t>
            </a:r>
            <a:r>
              <a:rPr lang="ko-KR" altLang="en-US" b="0" i="0" dirty="0">
                <a:solidFill>
                  <a:srgbClr val="374151"/>
                </a:solidFill>
                <a:effectLst/>
                <a:latin typeface="Söhne"/>
              </a:rPr>
              <a:t>계 알루미늄 합금의 기계적 특성과 미세구조를 예측하고 생성하는 다중 목표를 가진 종합적인 시스템을 개발하는 것을 목표로 합니다</a:t>
            </a:r>
            <a:r>
              <a:rPr lang="en-US" altLang="ko-KR" b="0" i="0" dirty="0">
                <a:solidFill>
                  <a:srgbClr val="374151"/>
                </a:solidFill>
                <a:effectLst/>
                <a:latin typeface="Söhne"/>
              </a:rPr>
              <a:t>. </a:t>
            </a:r>
            <a:r>
              <a:rPr lang="ko-KR" altLang="en-US" b="0" i="0" dirty="0">
                <a:solidFill>
                  <a:srgbClr val="374151"/>
                </a:solidFill>
                <a:effectLst/>
                <a:latin typeface="Söhne"/>
              </a:rPr>
              <a:t>이 시스템은 </a:t>
            </a:r>
            <a:r>
              <a:rPr lang="en-US" altLang="ko-KR" b="0" i="0" dirty="0">
                <a:solidFill>
                  <a:srgbClr val="374151"/>
                </a:solidFill>
                <a:effectLst/>
                <a:latin typeface="Söhne"/>
              </a:rPr>
              <a:t>DNN, </a:t>
            </a:r>
            <a:r>
              <a:rPr lang="ko-KR" altLang="en-US" b="0" i="0" dirty="0">
                <a:solidFill>
                  <a:srgbClr val="374151"/>
                </a:solidFill>
                <a:effectLst/>
                <a:latin typeface="Söhne"/>
              </a:rPr>
              <a:t>유전알고리즘</a:t>
            </a:r>
            <a:r>
              <a:rPr lang="en-US" altLang="ko-KR" b="0" i="0" dirty="0">
                <a:solidFill>
                  <a:srgbClr val="374151"/>
                </a:solidFill>
                <a:effectLst/>
                <a:latin typeface="Söhne"/>
              </a:rPr>
              <a:t>, Bayesian optimization </a:t>
            </a:r>
            <a:r>
              <a:rPr lang="ko-KR" altLang="en-US" b="0" i="0" dirty="0">
                <a:solidFill>
                  <a:srgbClr val="374151"/>
                </a:solidFill>
                <a:effectLst/>
                <a:latin typeface="Söhne"/>
              </a:rPr>
              <a:t>등의 최신 기술들을 활용하여 합금의 기계적 특성을 정확하게 예측하고</a:t>
            </a:r>
            <a:r>
              <a:rPr lang="en-US" altLang="ko-KR" b="0" i="0" dirty="0">
                <a:solidFill>
                  <a:srgbClr val="374151"/>
                </a:solidFill>
                <a:effectLst/>
                <a:latin typeface="Söhne"/>
              </a:rPr>
              <a:t>, </a:t>
            </a:r>
            <a:r>
              <a:rPr lang="ko-KR" altLang="en-US" b="0" i="0" dirty="0">
                <a:solidFill>
                  <a:srgbClr val="374151"/>
                </a:solidFill>
                <a:effectLst/>
                <a:latin typeface="Söhne"/>
              </a:rPr>
              <a:t>최적의 </a:t>
            </a:r>
            <a:r>
              <a:rPr lang="ko-KR" altLang="en-US" b="0" i="0" dirty="0" err="1">
                <a:solidFill>
                  <a:srgbClr val="374151"/>
                </a:solidFill>
                <a:effectLst/>
                <a:latin typeface="Söhne"/>
              </a:rPr>
              <a:t>하이퍼</a:t>
            </a:r>
            <a:r>
              <a:rPr lang="ko-KR" altLang="en-US" b="0" i="0" dirty="0">
                <a:solidFill>
                  <a:srgbClr val="374151"/>
                </a:solidFill>
                <a:effectLst/>
                <a:latin typeface="Söhne"/>
              </a:rPr>
              <a:t> 파라미터를 찾아 모델의 성능을 최대화합니다</a:t>
            </a:r>
            <a:r>
              <a:rPr lang="en-US" altLang="ko-KR" b="0" i="0" dirty="0">
                <a:solidFill>
                  <a:srgbClr val="374151"/>
                </a:solidFill>
                <a:effectLst/>
                <a:latin typeface="Söhne"/>
              </a:rPr>
              <a:t>. </a:t>
            </a:r>
            <a:r>
              <a:rPr lang="ko-KR" altLang="en-US" b="0" i="0" dirty="0">
                <a:solidFill>
                  <a:srgbClr val="374151"/>
                </a:solidFill>
                <a:effectLst/>
                <a:latin typeface="Söhne"/>
              </a:rPr>
              <a:t>또한 </a:t>
            </a:r>
            <a:r>
              <a:rPr lang="en-US" altLang="ko-KR" b="0" i="0" dirty="0">
                <a:solidFill>
                  <a:srgbClr val="374151"/>
                </a:solidFill>
                <a:effectLst/>
                <a:latin typeface="Söhne"/>
              </a:rPr>
              <a:t>VAE </a:t>
            </a:r>
            <a:r>
              <a:rPr lang="ko-KR" altLang="en-US" b="0" i="0" dirty="0">
                <a:solidFill>
                  <a:srgbClr val="374151"/>
                </a:solidFill>
                <a:effectLst/>
                <a:latin typeface="Söhne"/>
              </a:rPr>
              <a:t>또는 </a:t>
            </a:r>
            <a:r>
              <a:rPr lang="en-US" altLang="ko-KR" b="0" i="0" dirty="0">
                <a:solidFill>
                  <a:srgbClr val="374151"/>
                </a:solidFill>
                <a:effectLst/>
                <a:latin typeface="Söhne"/>
              </a:rPr>
              <a:t>GAN</a:t>
            </a:r>
            <a:r>
              <a:rPr lang="ko-KR" altLang="en-US" b="0" i="0" dirty="0">
                <a:solidFill>
                  <a:srgbClr val="374151"/>
                </a:solidFill>
                <a:effectLst/>
                <a:latin typeface="Söhne"/>
              </a:rPr>
              <a:t>과 같은 생성 모델을 활용하여 특정 조성의 합금에 대한 미세구조를 예측하고</a:t>
            </a:r>
            <a:r>
              <a:rPr lang="en-US" altLang="ko-KR" b="0" i="0" dirty="0">
                <a:solidFill>
                  <a:srgbClr val="374151"/>
                </a:solidFill>
                <a:effectLst/>
                <a:latin typeface="Söhne"/>
              </a:rPr>
              <a:t>, </a:t>
            </a:r>
            <a:r>
              <a:rPr lang="ko-KR" altLang="en-US" b="0" i="0" dirty="0">
                <a:solidFill>
                  <a:srgbClr val="374151"/>
                </a:solidFill>
                <a:effectLst/>
                <a:latin typeface="Söhne"/>
              </a:rPr>
              <a:t>미세구조 이미지를 기반으로 어떤 합금인지 분류합니다</a:t>
            </a:r>
            <a:r>
              <a:rPr lang="en-US" altLang="ko-KR" b="0" i="0" dirty="0">
                <a:solidFill>
                  <a:srgbClr val="374151"/>
                </a:solidFill>
                <a:effectLst/>
                <a:latin typeface="Söhne"/>
              </a:rPr>
              <a:t>.</a:t>
            </a:r>
          </a:p>
          <a:p>
            <a:pPr algn="l"/>
            <a:r>
              <a:rPr lang="ko-KR" altLang="en-US" b="0" i="0" dirty="0">
                <a:solidFill>
                  <a:srgbClr val="374151"/>
                </a:solidFill>
                <a:effectLst/>
                <a:latin typeface="Söhne"/>
              </a:rPr>
              <a:t>이 프로젝트는 알루미늄 합금 산업에서 합금의 성능 예측과 최적화를 위한 신뢰성 있는 정보를 제공하는 데에 기여하며</a:t>
            </a:r>
            <a:r>
              <a:rPr lang="en-US" altLang="ko-KR" b="0" i="0" dirty="0">
                <a:solidFill>
                  <a:srgbClr val="374151"/>
                </a:solidFill>
                <a:effectLst/>
                <a:latin typeface="Söhne"/>
              </a:rPr>
              <a:t>, </a:t>
            </a:r>
            <a:r>
              <a:rPr lang="ko-KR" altLang="en-US" b="0" i="0" dirty="0">
                <a:solidFill>
                  <a:srgbClr val="374151"/>
                </a:solidFill>
                <a:effectLst/>
                <a:latin typeface="Söhne"/>
              </a:rPr>
              <a:t>산업의 효율성과 경쟁력을 향상시키는 데 도움이 될 것으로 기대됩니다</a:t>
            </a:r>
            <a:r>
              <a:rPr lang="en-US" altLang="ko-KR" b="0" i="0" dirty="0">
                <a:solidFill>
                  <a:srgbClr val="374151"/>
                </a:solidFill>
                <a:effectLst/>
                <a:latin typeface="Söhne"/>
              </a:rPr>
              <a:t>. </a:t>
            </a:r>
            <a:r>
              <a:rPr lang="ko-KR" altLang="en-US" b="0" i="0" dirty="0">
                <a:solidFill>
                  <a:srgbClr val="374151"/>
                </a:solidFill>
                <a:effectLst/>
                <a:latin typeface="Söhne"/>
              </a:rPr>
              <a:t>또한 개발된 웹 서비스를 통해 사용자들이 간편하게 원하는 합금의 기계적 특성을 예측하고</a:t>
            </a:r>
            <a:r>
              <a:rPr lang="en-US" altLang="ko-KR" b="0" i="0" dirty="0">
                <a:solidFill>
                  <a:srgbClr val="374151"/>
                </a:solidFill>
                <a:effectLst/>
                <a:latin typeface="Söhne"/>
              </a:rPr>
              <a:t>, </a:t>
            </a:r>
            <a:r>
              <a:rPr lang="ko-KR" altLang="en-US" b="0" i="0" dirty="0">
                <a:solidFill>
                  <a:srgbClr val="374151"/>
                </a:solidFill>
                <a:effectLst/>
                <a:latin typeface="Söhne"/>
              </a:rPr>
              <a:t>최적의 합금을 선택하는 데에 도움이 되어 산업 현장에서 실용적으로 활용될 수 있습니다</a:t>
            </a:r>
            <a:r>
              <a:rPr lang="en-US" altLang="ko-KR" b="0" i="0" dirty="0">
                <a:solidFill>
                  <a:srgbClr val="374151"/>
                </a:solidFill>
                <a:effectLst/>
                <a:latin typeface="Söhne"/>
              </a:rPr>
              <a:t>. </a:t>
            </a:r>
            <a:r>
              <a:rPr lang="ko-KR" altLang="en-US" b="0" i="0" dirty="0">
                <a:solidFill>
                  <a:srgbClr val="374151"/>
                </a:solidFill>
                <a:effectLst/>
                <a:latin typeface="Söhne"/>
              </a:rPr>
              <a:t>이를 통해 재료 개발과 산업 응용 분야에서의 연구와 생산의 효율성을 향상시키고</a:t>
            </a:r>
            <a:r>
              <a:rPr lang="en-US" altLang="ko-KR" b="0" i="0" dirty="0">
                <a:solidFill>
                  <a:srgbClr val="374151"/>
                </a:solidFill>
                <a:effectLst/>
                <a:latin typeface="Söhne"/>
              </a:rPr>
              <a:t>, </a:t>
            </a:r>
            <a:r>
              <a:rPr lang="ko-KR" altLang="en-US" b="0" i="0" dirty="0">
                <a:solidFill>
                  <a:srgbClr val="374151"/>
                </a:solidFill>
                <a:effectLst/>
                <a:latin typeface="Söhne"/>
              </a:rPr>
              <a:t>혁신적인 알루미늄 합금 기술의 발전에 기여할 것으로 기대됩니다</a:t>
            </a:r>
            <a:r>
              <a:rPr lang="en-US" altLang="ko-KR" b="0" i="0" dirty="0">
                <a:solidFill>
                  <a:srgbClr val="374151"/>
                </a:solidFill>
                <a:effectLst/>
                <a:latin typeface="Söhne"/>
              </a:rPr>
              <a:t>.</a:t>
            </a:r>
          </a:p>
        </p:txBody>
      </p:sp>
    </p:spTree>
    <p:extLst>
      <p:ext uri="{BB962C8B-B14F-4D97-AF65-F5344CB8AC3E}">
        <p14:creationId xmlns:p14="http://schemas.microsoft.com/office/powerpoint/2010/main" val="122352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4BB99F-7221-5F44-940F-39E3772C7AFB}"/>
              </a:ext>
            </a:extLst>
          </p:cNvPr>
          <p:cNvSpPr txBox="1"/>
          <p:nvPr/>
        </p:nvSpPr>
        <p:spPr>
          <a:xfrm>
            <a:off x="0" y="144002"/>
            <a:ext cx="6094378" cy="6740307"/>
          </a:xfrm>
          <a:prstGeom prst="rect">
            <a:avLst/>
          </a:prstGeom>
          <a:noFill/>
        </p:spPr>
        <p:txBody>
          <a:bodyPr wrap="square">
            <a:spAutoFit/>
          </a:bodyPr>
          <a:lstStyle/>
          <a:p>
            <a:r>
              <a:rPr lang="ko-KR" altLang="en-US" dirty="0"/>
              <a:t>-T42: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and </a:t>
            </a:r>
            <a:r>
              <a:rPr lang="ko-KR" altLang="en-US" dirty="0" err="1"/>
              <a:t>naturally</a:t>
            </a:r>
            <a:r>
              <a:rPr lang="ko-KR" altLang="en-US" dirty="0"/>
              <a:t> </a:t>
            </a:r>
            <a:r>
              <a:rPr lang="ko-KR" altLang="en-US" dirty="0" err="1"/>
              <a:t>aged</a:t>
            </a:r>
            <a:r>
              <a:rPr lang="ko-KR" altLang="en-US" dirty="0"/>
              <a:t> </a:t>
            </a:r>
            <a:r>
              <a:rPr lang="ko-KR" altLang="en-US" dirty="0" err="1"/>
              <a:t>by</a:t>
            </a:r>
            <a:r>
              <a:rPr lang="ko-KR" altLang="en-US" dirty="0"/>
              <a:t> </a:t>
            </a:r>
            <a:r>
              <a:rPr lang="ko-KR" altLang="en-US" dirty="0" err="1"/>
              <a:t>the</a:t>
            </a:r>
            <a:r>
              <a:rPr lang="ko-KR" altLang="en-US" dirty="0"/>
              <a:t> </a:t>
            </a:r>
            <a:r>
              <a:rPr lang="ko-KR" altLang="en-US" dirty="0" err="1"/>
              <a:t>user</a:t>
            </a:r>
            <a:r>
              <a:rPr lang="ko-KR" altLang="en-US" dirty="0"/>
              <a:t> </a:t>
            </a:r>
            <a:r>
              <a:rPr lang="ko-KR" altLang="en-US" dirty="0" err="1"/>
              <a:t>to</a:t>
            </a:r>
            <a:r>
              <a:rPr lang="ko-KR" altLang="en-US" dirty="0"/>
              <a:t> </a:t>
            </a:r>
            <a:r>
              <a:rPr lang="ko-KR" altLang="en-US" dirty="0" err="1"/>
              <a:t>a</a:t>
            </a:r>
            <a:r>
              <a:rPr lang="ko-KR" altLang="en-US" dirty="0"/>
              <a:t> </a:t>
            </a:r>
            <a:r>
              <a:rPr lang="ko-KR" altLang="en-US" dirty="0" err="1"/>
              <a:t>substantially</a:t>
            </a:r>
            <a:r>
              <a:rPr lang="ko-KR" altLang="en-US" dirty="0"/>
              <a:t> </a:t>
            </a:r>
            <a:r>
              <a:rPr lang="ko-KR" altLang="en-US" dirty="0" err="1"/>
              <a:t>stable</a:t>
            </a:r>
            <a:r>
              <a:rPr lang="ko-KR" altLang="en-US" dirty="0"/>
              <a:t> </a:t>
            </a:r>
            <a:r>
              <a:rPr lang="ko-KR" altLang="en-US" dirty="0" err="1"/>
              <a:t>condition</a:t>
            </a:r>
            <a:r>
              <a:rPr lang="ko-KR" altLang="en-US" dirty="0"/>
              <a:t>. </a:t>
            </a:r>
            <a:r>
              <a:rPr lang="ko-KR" altLang="en-US" dirty="0" err="1"/>
              <a:t>Applies</a:t>
            </a:r>
            <a:r>
              <a:rPr lang="ko-KR" altLang="en-US" dirty="0"/>
              <a:t> </a:t>
            </a:r>
            <a:r>
              <a:rPr lang="ko-KR" altLang="en-US" dirty="0" err="1"/>
              <a:t>to</a:t>
            </a:r>
            <a:r>
              <a:rPr lang="ko-KR" altLang="en-US" dirty="0"/>
              <a:t> 2014-0 and 2024-0 </a:t>
            </a:r>
            <a:r>
              <a:rPr lang="ko-KR" altLang="en-US" dirty="0" err="1"/>
              <a:t>plate</a:t>
            </a:r>
            <a:r>
              <a:rPr lang="ko-KR" altLang="en-US" dirty="0"/>
              <a:t> and </a:t>
            </a:r>
            <a:r>
              <a:rPr lang="ko-KR" altLang="en-US" dirty="0" err="1"/>
              <a:t>extrusions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heat</a:t>
            </a:r>
            <a:r>
              <a:rPr lang="ko-KR" altLang="en-US" dirty="0"/>
              <a:t> </a:t>
            </a:r>
            <a:r>
              <a:rPr lang="ko-KR" altLang="en-US" dirty="0" err="1"/>
              <a:t>treated</a:t>
            </a:r>
            <a:r>
              <a:rPr lang="ko-KR" altLang="en-US" dirty="0"/>
              <a:t> </a:t>
            </a:r>
            <a:r>
              <a:rPr lang="ko-KR" altLang="en-US" dirty="0" err="1"/>
              <a:t>by</a:t>
            </a:r>
            <a:r>
              <a:rPr lang="ko-KR" altLang="en-US" dirty="0"/>
              <a:t> </a:t>
            </a:r>
            <a:r>
              <a:rPr lang="ko-KR" altLang="en-US" dirty="0" err="1"/>
              <a:t>the</a:t>
            </a:r>
            <a:r>
              <a:rPr lang="ko-KR" altLang="en-US" dirty="0"/>
              <a:t> </a:t>
            </a:r>
            <a:r>
              <a:rPr lang="ko-KR" altLang="en-US" dirty="0" err="1"/>
              <a:t>user</a:t>
            </a:r>
            <a:r>
              <a:rPr lang="ko-KR" altLang="en-US" dirty="0"/>
              <a:t> </a:t>
            </a:r>
            <a:r>
              <a:rPr lang="ko-KR" altLang="en-US" dirty="0" err="1"/>
              <a:t>from</a:t>
            </a:r>
            <a:r>
              <a:rPr lang="ko-KR" altLang="en-US" dirty="0"/>
              <a:t> </a:t>
            </a:r>
            <a:r>
              <a:rPr lang="ko-KR" altLang="en-US" dirty="0" err="1"/>
              <a:t>the</a:t>
            </a:r>
            <a:r>
              <a:rPr lang="ko-KR" altLang="en-US" dirty="0"/>
              <a:t> </a:t>
            </a:r>
            <a:r>
              <a:rPr lang="ko-KR" altLang="en-US" dirty="0" err="1"/>
              <a:t>annealed</a:t>
            </a:r>
            <a:r>
              <a:rPr lang="ko-KR" altLang="en-US" dirty="0"/>
              <a:t> </a:t>
            </a:r>
            <a:r>
              <a:rPr lang="ko-KR" altLang="en-US" dirty="0" err="1"/>
              <a:t>condition</a:t>
            </a:r>
            <a:r>
              <a:rPr lang="ko-KR" altLang="en-US" dirty="0"/>
              <a:t>.</a:t>
            </a:r>
            <a:endParaRPr lang="en-US" altLang="ko-KR" dirty="0"/>
          </a:p>
          <a:p>
            <a:endParaRPr lang="en-US" altLang="ko-KR" dirty="0"/>
          </a:p>
          <a:p>
            <a:r>
              <a:rPr lang="en-US" altLang="ko-KR" dirty="0"/>
              <a:t>-T451: Solution heat treated and stress relieved by stretching. Equivalent to -T4 and applies to plate and rolled bar stock except 2024 and 2219.</a:t>
            </a:r>
          </a:p>
          <a:p>
            <a:endParaRPr lang="en-US" altLang="ko-KR" dirty="0"/>
          </a:p>
          <a:p>
            <a:r>
              <a:rPr lang="en-US" altLang="ko-KR" dirty="0"/>
              <a:t>T4511: Solution heat treated and stress relieved by stretching with minor straightening allowed. Equivalent to -T4 and applies to all extrusions except 2024 and 2219.</a:t>
            </a:r>
          </a:p>
          <a:p>
            <a:endParaRPr lang="en-US" altLang="ko-KR" dirty="0"/>
          </a:p>
          <a:p>
            <a:r>
              <a:rPr lang="en-US" altLang="ko-KR" dirty="0"/>
              <a:t>-T5: Cooled from an elevated temperature shaping process and then artificially aged.</a:t>
            </a:r>
          </a:p>
          <a:p>
            <a:endParaRPr lang="en-US" altLang="ko-KR" dirty="0"/>
          </a:p>
          <a:p>
            <a:r>
              <a:rPr lang="en-US" altLang="ko-KR" dirty="0"/>
              <a:t>-T51: Cooled from an elevated temperature shaping process, stress-relieved by stretching and then artificially aged.</a:t>
            </a:r>
          </a:p>
          <a:p>
            <a:endParaRPr lang="en-US" altLang="ko-KR" dirty="0"/>
          </a:p>
          <a:p>
            <a:r>
              <a:rPr lang="en-US" altLang="ko-KR" dirty="0"/>
              <a:t>-T52: Cooled from an elevated temperature shaping process, stress-relieved by compressing and then artificially aged.</a:t>
            </a:r>
            <a:endParaRPr lang="ko-KR" altLang="en-US" dirty="0"/>
          </a:p>
        </p:txBody>
      </p:sp>
      <p:sp>
        <p:nvSpPr>
          <p:cNvPr id="7" name="TextBox 6">
            <a:extLst>
              <a:ext uri="{FF2B5EF4-FFF2-40B4-BE49-F238E27FC236}">
                <a16:creationId xmlns:a16="http://schemas.microsoft.com/office/drawing/2014/main" id="{53A80CDE-2E09-BFC6-AA4A-D5CE08931C41}"/>
              </a:ext>
            </a:extLst>
          </p:cNvPr>
          <p:cNvSpPr txBox="1"/>
          <p:nvPr/>
        </p:nvSpPr>
        <p:spPr>
          <a:xfrm>
            <a:off x="6096000" y="144002"/>
            <a:ext cx="6118696" cy="6740307"/>
          </a:xfrm>
          <a:prstGeom prst="rect">
            <a:avLst/>
          </a:prstGeom>
          <a:noFill/>
        </p:spPr>
        <p:txBody>
          <a:bodyPr wrap="square">
            <a:spAutoFit/>
          </a:bodyPr>
          <a:lstStyle/>
          <a:p>
            <a:r>
              <a:rPr lang="ko-KR" altLang="en-US" dirty="0"/>
              <a:t>-T54: </a:t>
            </a:r>
            <a:r>
              <a:rPr lang="ko-KR" altLang="en-US" dirty="0" err="1"/>
              <a:t>Cooled</a:t>
            </a:r>
            <a:r>
              <a:rPr lang="ko-KR" altLang="en-US" dirty="0"/>
              <a:t> </a:t>
            </a:r>
            <a:r>
              <a:rPr lang="ko-KR" altLang="en-US" dirty="0" err="1"/>
              <a:t>from</a:t>
            </a:r>
            <a:r>
              <a:rPr lang="ko-KR" altLang="en-US" dirty="0"/>
              <a:t> </a:t>
            </a:r>
            <a:r>
              <a:rPr lang="ko-KR" altLang="en-US" dirty="0" err="1"/>
              <a:t>an</a:t>
            </a:r>
            <a:r>
              <a:rPr lang="ko-KR" altLang="en-US" dirty="0"/>
              <a:t> </a:t>
            </a:r>
            <a:r>
              <a:rPr lang="ko-KR" altLang="en-US" dirty="0" err="1"/>
              <a:t>elevated</a:t>
            </a:r>
            <a:r>
              <a:rPr lang="ko-KR" altLang="en-US" dirty="0"/>
              <a:t> </a:t>
            </a:r>
            <a:r>
              <a:rPr lang="ko-KR" altLang="en-US" dirty="0" err="1"/>
              <a:t>temperature</a:t>
            </a:r>
            <a:r>
              <a:rPr lang="ko-KR" altLang="en-US" dirty="0"/>
              <a:t> </a:t>
            </a:r>
            <a:r>
              <a:rPr lang="ko-KR" altLang="en-US" dirty="0" err="1"/>
              <a:t>shaping</a:t>
            </a:r>
            <a:r>
              <a:rPr lang="ko-KR" altLang="en-US" dirty="0"/>
              <a:t> </a:t>
            </a:r>
            <a:r>
              <a:rPr lang="ko-KR" altLang="en-US" dirty="0" err="1"/>
              <a:t>process</a:t>
            </a:r>
            <a:r>
              <a:rPr lang="ko-KR" altLang="en-US" dirty="0"/>
              <a:t>, </a:t>
            </a:r>
            <a:r>
              <a:rPr lang="ko-KR" altLang="en-US" dirty="0" err="1"/>
              <a:t>stress-relived</a:t>
            </a:r>
            <a:r>
              <a:rPr lang="ko-KR" altLang="en-US" dirty="0"/>
              <a:t> </a:t>
            </a:r>
            <a:r>
              <a:rPr lang="ko-KR" altLang="en-US" dirty="0" err="1"/>
              <a:t>by</a:t>
            </a:r>
            <a:r>
              <a:rPr lang="ko-KR" altLang="en-US" dirty="0"/>
              <a:t> </a:t>
            </a:r>
            <a:r>
              <a:rPr lang="ko-KR" altLang="en-US" dirty="0" err="1"/>
              <a:t>stretching</a:t>
            </a:r>
            <a:r>
              <a:rPr lang="ko-KR" altLang="en-US" dirty="0"/>
              <a:t> and </a:t>
            </a:r>
            <a:r>
              <a:rPr lang="ko-KR" altLang="en-US" dirty="0" err="1"/>
              <a:t>compressing</a:t>
            </a:r>
            <a:r>
              <a:rPr lang="ko-KR" altLang="en-US" dirty="0"/>
              <a:t> and </a:t>
            </a:r>
            <a:r>
              <a:rPr lang="ko-KR" altLang="en-US" dirty="0" err="1"/>
              <a:t>then</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Applies</a:t>
            </a:r>
            <a:r>
              <a:rPr lang="ko-KR" altLang="en-US" dirty="0"/>
              <a:t> </a:t>
            </a:r>
            <a:r>
              <a:rPr lang="ko-KR" altLang="en-US" dirty="0" err="1"/>
              <a:t>to</a:t>
            </a:r>
            <a:r>
              <a:rPr lang="ko-KR" altLang="en-US" dirty="0"/>
              <a:t> </a:t>
            </a:r>
            <a:r>
              <a:rPr lang="ko-KR" altLang="en-US" dirty="0" err="1"/>
              <a:t>die</a:t>
            </a:r>
            <a:r>
              <a:rPr lang="ko-KR" altLang="en-US" dirty="0"/>
              <a:t> </a:t>
            </a:r>
            <a:r>
              <a:rPr lang="ko-KR" altLang="en-US" dirty="0" err="1"/>
              <a:t>forgings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stress-relieved</a:t>
            </a:r>
            <a:r>
              <a:rPr lang="ko-KR" altLang="en-US" dirty="0"/>
              <a:t> </a:t>
            </a:r>
            <a:r>
              <a:rPr lang="ko-KR" altLang="en-US" dirty="0" err="1"/>
              <a:t>by</a:t>
            </a:r>
            <a:r>
              <a:rPr lang="ko-KR" altLang="en-US" dirty="0"/>
              <a:t> </a:t>
            </a:r>
            <a:r>
              <a:rPr lang="ko-KR" altLang="en-US" dirty="0" err="1"/>
              <a:t>restriking</a:t>
            </a:r>
            <a:r>
              <a:rPr lang="ko-KR" altLang="en-US" dirty="0"/>
              <a:t> </a:t>
            </a:r>
            <a:r>
              <a:rPr lang="ko-KR" altLang="en-US" dirty="0" err="1"/>
              <a:t>cold</a:t>
            </a:r>
            <a:r>
              <a:rPr lang="ko-KR" altLang="en-US" dirty="0"/>
              <a:t> </a:t>
            </a:r>
            <a:r>
              <a:rPr lang="ko-KR" altLang="en-US" dirty="0" err="1"/>
              <a:t>in</a:t>
            </a:r>
            <a:r>
              <a:rPr lang="ko-KR" altLang="en-US" dirty="0"/>
              <a:t> </a:t>
            </a:r>
            <a:r>
              <a:rPr lang="ko-KR" altLang="en-US" dirty="0" err="1"/>
              <a:t>the</a:t>
            </a:r>
            <a:r>
              <a:rPr lang="ko-KR" altLang="en-US" dirty="0"/>
              <a:t> </a:t>
            </a:r>
            <a:r>
              <a:rPr lang="ko-KR" altLang="en-US" dirty="0" err="1"/>
              <a:t>finish</a:t>
            </a:r>
            <a:r>
              <a:rPr lang="ko-KR" altLang="en-US" dirty="0"/>
              <a:t> </a:t>
            </a:r>
            <a:r>
              <a:rPr lang="ko-KR" altLang="en-US" dirty="0" err="1"/>
              <a:t>die</a:t>
            </a:r>
            <a:r>
              <a:rPr lang="ko-KR" altLang="en-US" dirty="0"/>
              <a:t>.</a:t>
            </a:r>
            <a:endParaRPr lang="en-US" altLang="ko-KR" dirty="0"/>
          </a:p>
          <a:p>
            <a:endParaRPr lang="en-US" altLang="ko-KR" dirty="0"/>
          </a:p>
          <a:p>
            <a:r>
              <a:rPr lang="en-US" altLang="ko-KR" dirty="0"/>
              <a:t>-T6: Solution heat treated and then artificially aged. Mechanical property limits not affected by cold working. Most alloys in the -w and -T4 conditions artificially aged to -T6.</a:t>
            </a:r>
          </a:p>
          <a:p>
            <a:endParaRPr lang="en-US" altLang="ko-KR" dirty="0"/>
          </a:p>
          <a:p>
            <a:r>
              <a:rPr lang="en-US" altLang="ko-KR" dirty="0"/>
              <a:t>-T61: Solution heat treated and then artificially aged. Applies to forgings which receive a boiling water quench to avoid internal quenching stress. Applies to solution heat treated and artificially aged castings when more than one aging cycle is available for that alloy.</a:t>
            </a:r>
          </a:p>
          <a:p>
            <a:endParaRPr lang="en-US" altLang="ko-KR" dirty="0"/>
          </a:p>
          <a:p>
            <a:r>
              <a:rPr lang="en-US" altLang="ko-KR" dirty="0"/>
              <a:t>-T611: Solution heat treated and artificially aged. Applies only to 7079 forgings which are quenched in 1750 to 185</a:t>
            </a:r>
          </a:p>
          <a:p>
            <a:endParaRPr lang="en-US" altLang="ko-KR" dirty="0"/>
          </a:p>
          <a:p>
            <a:r>
              <a:rPr lang="en-US" altLang="ko-KR" dirty="0"/>
              <a:t>-T62: Solution heat treated and then artificially aged by the user. Applies to any temper which has been heat treated and aged by user which attains mechanical properties different from those of the -T6 condition.</a:t>
            </a:r>
            <a:endParaRPr lang="ko-KR" altLang="en-US" dirty="0"/>
          </a:p>
        </p:txBody>
      </p:sp>
    </p:spTree>
    <p:extLst>
      <p:ext uri="{BB962C8B-B14F-4D97-AF65-F5344CB8AC3E}">
        <p14:creationId xmlns:p14="http://schemas.microsoft.com/office/powerpoint/2010/main" val="380601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975E4-56EC-154B-91D2-2949995EBDCA}"/>
              </a:ext>
            </a:extLst>
          </p:cNvPr>
          <p:cNvSpPr txBox="1"/>
          <p:nvPr/>
        </p:nvSpPr>
        <p:spPr>
          <a:xfrm>
            <a:off x="148346" y="175496"/>
            <a:ext cx="6094378" cy="6463308"/>
          </a:xfrm>
          <a:prstGeom prst="rect">
            <a:avLst/>
          </a:prstGeom>
          <a:noFill/>
        </p:spPr>
        <p:txBody>
          <a:bodyPr wrap="square">
            <a:spAutoFit/>
          </a:bodyPr>
          <a:lstStyle/>
          <a:p>
            <a:r>
              <a:rPr lang="ko-KR" altLang="en-US" dirty="0"/>
              <a:t>-T651: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t>
            </a:r>
            <a:r>
              <a:rPr lang="ko-KR" altLang="en-US" dirty="0" err="1"/>
              <a:t>stress-relieved</a:t>
            </a:r>
            <a:r>
              <a:rPr lang="ko-KR" altLang="en-US" dirty="0"/>
              <a:t> </a:t>
            </a:r>
            <a:r>
              <a:rPr lang="ko-KR" altLang="en-US" dirty="0" err="1"/>
              <a:t>by</a:t>
            </a:r>
            <a:r>
              <a:rPr lang="ko-KR" altLang="en-US" dirty="0"/>
              <a:t> </a:t>
            </a:r>
            <a:r>
              <a:rPr lang="ko-KR" altLang="en-US" dirty="0" err="1"/>
              <a:t>stretching</a:t>
            </a:r>
            <a:r>
              <a:rPr lang="ko-KR" altLang="en-US" dirty="0"/>
              <a:t> and </a:t>
            </a:r>
            <a:r>
              <a:rPr lang="ko-KR" altLang="en-US" dirty="0" err="1"/>
              <a:t>artificially</a:t>
            </a:r>
            <a:r>
              <a:rPr lang="ko-KR" altLang="en-US" dirty="0"/>
              <a:t> </a:t>
            </a:r>
            <a:r>
              <a:rPr lang="ko-KR" altLang="en-US" dirty="0" err="1"/>
              <a:t>aged</a:t>
            </a:r>
            <a:r>
              <a:rPr lang="ko-KR" altLang="en-US" dirty="0"/>
              <a:t>. </a:t>
            </a:r>
            <a:r>
              <a:rPr lang="ko-KR" altLang="en-US" dirty="0" err="1"/>
              <a:t>Equivalent</a:t>
            </a:r>
            <a:r>
              <a:rPr lang="ko-KR" altLang="en-US" dirty="0"/>
              <a:t> </a:t>
            </a:r>
            <a:r>
              <a:rPr lang="ko-KR" altLang="en-US" dirty="0" err="1"/>
              <a:t>to</a:t>
            </a:r>
            <a:r>
              <a:rPr lang="ko-KR" altLang="en-US" dirty="0"/>
              <a:t> -T6 and </a:t>
            </a:r>
            <a:r>
              <a:rPr lang="ko-KR" altLang="en-US" dirty="0" err="1"/>
              <a:t>applies</a:t>
            </a:r>
            <a:r>
              <a:rPr lang="ko-KR" altLang="en-US" dirty="0"/>
              <a:t> </a:t>
            </a:r>
            <a:r>
              <a:rPr lang="ko-KR" altLang="en-US" dirty="0" err="1"/>
              <a:t>to</a:t>
            </a:r>
            <a:r>
              <a:rPr lang="ko-KR" altLang="en-US" dirty="0"/>
              <a:t> </a:t>
            </a:r>
            <a:r>
              <a:rPr lang="ko-KR" altLang="en-US" dirty="0" err="1"/>
              <a:t>plate</a:t>
            </a:r>
            <a:r>
              <a:rPr lang="ko-KR" altLang="en-US" dirty="0"/>
              <a:t> and </a:t>
            </a:r>
            <a:r>
              <a:rPr lang="ko-KR" altLang="en-US" dirty="0" err="1"/>
              <a:t>rolled</a:t>
            </a:r>
            <a:r>
              <a:rPr lang="ko-KR" altLang="en-US" dirty="0"/>
              <a:t> </a:t>
            </a:r>
            <a:r>
              <a:rPr lang="ko-KR" altLang="en-US" dirty="0" err="1"/>
              <a:t>bar</a:t>
            </a:r>
            <a:r>
              <a:rPr lang="ko-KR" altLang="en-US" dirty="0"/>
              <a:t> </a:t>
            </a:r>
            <a:r>
              <a:rPr lang="ko-KR" altLang="en-US" dirty="0" err="1"/>
              <a:t>except</a:t>
            </a:r>
            <a:r>
              <a:rPr lang="ko-KR" altLang="en-US" dirty="0"/>
              <a:t> 2219.</a:t>
            </a:r>
            <a:endParaRPr lang="en-US" altLang="ko-KR" dirty="0"/>
          </a:p>
          <a:p>
            <a:endParaRPr lang="en-US" altLang="ko-KR" dirty="0"/>
          </a:p>
          <a:p>
            <a:r>
              <a:rPr lang="en-US" altLang="ko-KR" dirty="0"/>
              <a:t>-T6510: Solution heat treated, stress-relieved by stretching and artificially aged with no hard straightening after aging. Applies to extruded rod, bar and shapes except 2024.</a:t>
            </a:r>
          </a:p>
          <a:p>
            <a:endParaRPr lang="en-US" altLang="ko-KR" dirty="0"/>
          </a:p>
          <a:p>
            <a:r>
              <a:rPr lang="en-US" altLang="ko-KR" dirty="0"/>
              <a:t>-T6511: Solution heat treated, stress-relieved by stretching and artificially aged with minor straightening. Equivalent to -T6 and applies to extruded rod, bar and shapes except 2024.</a:t>
            </a:r>
          </a:p>
          <a:p>
            <a:endParaRPr lang="en-US" altLang="ko-KR" dirty="0"/>
          </a:p>
          <a:p>
            <a:r>
              <a:rPr lang="en-US" altLang="ko-KR" dirty="0"/>
              <a:t>-T652: Solution heat treated, stress-relieved by compressive deformation and artificially aged. Equivalent to -T6 and applies to hard forged squares, rectangles and simply shaped die forgings except 2219.</a:t>
            </a:r>
          </a:p>
          <a:p>
            <a:endParaRPr lang="en-US" altLang="ko-KR" dirty="0"/>
          </a:p>
          <a:p>
            <a:r>
              <a:rPr lang="en-US" altLang="ko-KR" dirty="0"/>
              <a:t>-T7: Solution heat treated and then stabilized. Applies to products which are stabilized to carry them beyond the point of maximum strength to provide control of growth and residual stress.</a:t>
            </a:r>
            <a:endParaRPr lang="ko-KR" altLang="en-US" dirty="0"/>
          </a:p>
        </p:txBody>
      </p:sp>
      <p:sp>
        <p:nvSpPr>
          <p:cNvPr id="6" name="TextBox 5">
            <a:extLst>
              <a:ext uri="{FF2B5EF4-FFF2-40B4-BE49-F238E27FC236}">
                <a16:creationId xmlns:a16="http://schemas.microsoft.com/office/drawing/2014/main" id="{2702748B-B265-945B-97AD-38C7BBE2B7FF}"/>
              </a:ext>
            </a:extLst>
          </p:cNvPr>
          <p:cNvSpPr txBox="1"/>
          <p:nvPr/>
        </p:nvSpPr>
        <p:spPr>
          <a:xfrm>
            <a:off x="6169768" y="175496"/>
            <a:ext cx="6094378" cy="6740307"/>
          </a:xfrm>
          <a:prstGeom prst="rect">
            <a:avLst/>
          </a:prstGeom>
          <a:noFill/>
        </p:spPr>
        <p:txBody>
          <a:bodyPr wrap="square">
            <a:spAutoFit/>
          </a:bodyPr>
          <a:lstStyle/>
          <a:p>
            <a:r>
              <a:rPr lang="ko-KR" altLang="en-US" dirty="0"/>
              <a:t>-T73: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and </a:t>
            </a:r>
            <a:r>
              <a:rPr lang="ko-KR" altLang="en-US" dirty="0" err="1"/>
              <a:t>then</a:t>
            </a:r>
            <a:r>
              <a:rPr lang="ko-KR" altLang="en-US" dirty="0"/>
              <a:t> </a:t>
            </a:r>
            <a:r>
              <a:rPr lang="ko-KR" altLang="en-US" dirty="0" err="1"/>
              <a:t>specially</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Applies</a:t>
            </a:r>
            <a:r>
              <a:rPr lang="ko-KR" altLang="en-US" dirty="0"/>
              <a:t> </a:t>
            </a:r>
            <a:r>
              <a:rPr lang="ko-KR" altLang="en-US" dirty="0" err="1"/>
              <a:t>to</a:t>
            </a:r>
            <a:r>
              <a:rPr lang="ko-KR" altLang="en-US" dirty="0"/>
              <a:t> 7075 </a:t>
            </a:r>
            <a:r>
              <a:rPr lang="ko-KR" altLang="en-US" dirty="0" err="1"/>
              <a:t>alloys</a:t>
            </a:r>
            <a:r>
              <a:rPr lang="ko-KR" altLang="en-US" dirty="0"/>
              <a:t> </a:t>
            </a:r>
            <a:r>
              <a:rPr lang="ko-KR" altLang="en-US" dirty="0" err="1"/>
              <a:t>which</a:t>
            </a:r>
            <a:r>
              <a:rPr lang="ko-KR" altLang="en-US" dirty="0"/>
              <a:t> </a:t>
            </a:r>
            <a:r>
              <a:rPr lang="ko-KR" altLang="en-US" dirty="0" err="1"/>
              <a:t>have</a:t>
            </a:r>
            <a:r>
              <a:rPr lang="ko-KR" altLang="en-US" dirty="0"/>
              <a:t> </a:t>
            </a:r>
            <a:r>
              <a:rPr lang="ko-KR" altLang="en-US" dirty="0" err="1"/>
              <a:t>been</a:t>
            </a:r>
            <a:r>
              <a:rPr lang="ko-KR" altLang="en-US" dirty="0"/>
              <a:t> </a:t>
            </a:r>
            <a:r>
              <a:rPr lang="ko-KR" altLang="en-US" dirty="0" err="1"/>
              <a:t>specially</a:t>
            </a:r>
            <a:r>
              <a:rPr lang="ko-KR" altLang="en-US" dirty="0"/>
              <a:t> </a:t>
            </a:r>
            <a:r>
              <a:rPr lang="ko-KR" altLang="en-US" dirty="0" err="1"/>
              <a:t>aged</a:t>
            </a:r>
            <a:r>
              <a:rPr lang="ko-KR" altLang="en-US" dirty="0"/>
              <a:t> </a:t>
            </a:r>
            <a:r>
              <a:rPr lang="ko-KR" altLang="en-US" dirty="0" err="1"/>
              <a:t>to</a:t>
            </a:r>
            <a:r>
              <a:rPr lang="ko-KR" altLang="en-US" dirty="0"/>
              <a:t> </a:t>
            </a:r>
            <a:r>
              <a:rPr lang="ko-KR" altLang="en-US" dirty="0" err="1"/>
              <a:t>make</a:t>
            </a:r>
            <a:r>
              <a:rPr lang="ko-KR" altLang="en-US" dirty="0"/>
              <a:t> </a:t>
            </a:r>
            <a:r>
              <a:rPr lang="ko-KR" altLang="en-US" dirty="0" err="1"/>
              <a:t>the</a:t>
            </a:r>
            <a:r>
              <a:rPr lang="ko-KR" altLang="en-US" dirty="0"/>
              <a:t> </a:t>
            </a:r>
            <a:r>
              <a:rPr lang="ko-KR" altLang="en-US" dirty="0" err="1"/>
              <a:t>material</a:t>
            </a:r>
            <a:r>
              <a:rPr lang="ko-KR" altLang="en-US" dirty="0"/>
              <a:t> </a:t>
            </a:r>
            <a:r>
              <a:rPr lang="ko-KR" altLang="en-US" dirty="0" err="1"/>
              <a:t>resistant</a:t>
            </a:r>
            <a:r>
              <a:rPr lang="ko-KR" altLang="en-US" dirty="0"/>
              <a:t> </a:t>
            </a:r>
            <a:r>
              <a:rPr lang="ko-KR" altLang="en-US" dirty="0" err="1"/>
              <a:t>to</a:t>
            </a:r>
            <a:r>
              <a:rPr lang="ko-KR" altLang="en-US" dirty="0"/>
              <a:t> </a:t>
            </a:r>
            <a:r>
              <a:rPr lang="ko-KR" altLang="en-US" dirty="0" err="1"/>
              <a:t>stress-corrosion</a:t>
            </a:r>
            <a:r>
              <a:rPr lang="ko-KR" altLang="en-US" dirty="0"/>
              <a:t>.</a:t>
            </a:r>
            <a:endParaRPr lang="en-US" altLang="ko-KR" dirty="0"/>
          </a:p>
          <a:p>
            <a:endParaRPr lang="en-US" altLang="ko-KR" dirty="0"/>
          </a:p>
          <a:p>
            <a:r>
              <a:rPr lang="en-US" altLang="ko-KR" dirty="0"/>
              <a:t>-T7351: Solution heat treated and specially artificially aged. Applies to 7075 alloy sheet and plate which have been specially aged to make the material resistant to stress-corrosion.</a:t>
            </a:r>
          </a:p>
          <a:p>
            <a:endParaRPr lang="en-US" altLang="ko-KR" dirty="0"/>
          </a:p>
          <a:p>
            <a:r>
              <a:rPr lang="en-US" altLang="ko-KR" dirty="0"/>
              <a:t>-T73511: Solution heat treatment and specially artificially aged. Applies to 7075 alloy extrusions which have been specially aged to make the material resistant to stress-corrosion.</a:t>
            </a:r>
          </a:p>
          <a:p>
            <a:endParaRPr lang="en-US" altLang="ko-KR" dirty="0"/>
          </a:p>
          <a:p>
            <a:r>
              <a:rPr lang="en-US" altLang="ko-KR" dirty="0"/>
              <a:t>-T7352: Solution heat treated and specially artificially aged. Applies to 7075 alloy forgings which have both compression-stress relief and special aging to make the material resistant to stress-corrosion.</a:t>
            </a:r>
          </a:p>
          <a:p>
            <a:endParaRPr lang="en-US" altLang="ko-KR" dirty="0"/>
          </a:p>
          <a:p>
            <a:r>
              <a:rPr lang="en-US" altLang="ko-KR" dirty="0"/>
              <a:t>-T8: Solution heat treated, cold worked and then artificially aged. Applies to products which are cold worked to improve strength, or in which the effect of cold work in flattening or straightening is recognized in the mechanical property limits.</a:t>
            </a:r>
            <a:endParaRPr lang="ko-KR" altLang="en-US" dirty="0"/>
          </a:p>
        </p:txBody>
      </p:sp>
    </p:spTree>
    <p:extLst>
      <p:ext uri="{BB962C8B-B14F-4D97-AF65-F5344CB8AC3E}">
        <p14:creationId xmlns:p14="http://schemas.microsoft.com/office/powerpoint/2010/main" val="132020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86C7B4-2008-7815-33CD-08FB27BFE7B7}"/>
              </a:ext>
            </a:extLst>
          </p:cNvPr>
          <p:cNvSpPr txBox="1"/>
          <p:nvPr/>
        </p:nvSpPr>
        <p:spPr>
          <a:xfrm>
            <a:off x="167802" y="185224"/>
            <a:ext cx="6094378" cy="6463308"/>
          </a:xfrm>
          <a:prstGeom prst="rect">
            <a:avLst/>
          </a:prstGeom>
          <a:noFill/>
        </p:spPr>
        <p:txBody>
          <a:bodyPr wrap="square">
            <a:spAutoFit/>
          </a:bodyPr>
          <a:lstStyle/>
          <a:p>
            <a:r>
              <a:rPr lang="ko-KR" altLang="en-US" dirty="0"/>
              <a:t>-T81: </a:t>
            </a:r>
            <a:r>
              <a:rPr lang="ko-KR" altLang="en-US" dirty="0" err="1"/>
              <a:t>Solution</a:t>
            </a:r>
            <a:r>
              <a:rPr lang="ko-KR" altLang="en-US" dirty="0"/>
              <a:t> </a:t>
            </a:r>
            <a:r>
              <a:rPr lang="ko-KR" altLang="en-US" dirty="0" err="1"/>
              <a:t>heat</a:t>
            </a:r>
            <a:r>
              <a:rPr lang="ko-KR" altLang="en-US" dirty="0"/>
              <a:t> </a:t>
            </a:r>
            <a:r>
              <a:rPr lang="ko-KR" altLang="en-US" dirty="0" err="1"/>
              <a:t>treated</a:t>
            </a:r>
            <a:r>
              <a:rPr lang="ko-KR" altLang="en-US" dirty="0"/>
              <a:t>, </a:t>
            </a:r>
            <a:r>
              <a:rPr lang="ko-KR" altLang="en-US" dirty="0" err="1"/>
              <a:t>cold</a:t>
            </a:r>
            <a:r>
              <a:rPr lang="ko-KR" altLang="en-US" dirty="0"/>
              <a:t> </a:t>
            </a:r>
            <a:r>
              <a:rPr lang="ko-KR" altLang="en-US" dirty="0" err="1"/>
              <a:t>worked</a:t>
            </a:r>
            <a:r>
              <a:rPr lang="ko-KR" altLang="en-US" dirty="0"/>
              <a:t> and </a:t>
            </a:r>
            <a:r>
              <a:rPr lang="ko-KR" altLang="en-US" dirty="0" err="1"/>
              <a:t>then</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Applies</a:t>
            </a:r>
            <a:r>
              <a:rPr lang="ko-KR" altLang="en-US" dirty="0"/>
              <a:t> </a:t>
            </a:r>
            <a:r>
              <a:rPr lang="ko-KR" altLang="en-US" dirty="0" err="1"/>
              <a:t>to</a:t>
            </a:r>
            <a:r>
              <a:rPr lang="ko-KR" altLang="en-US" dirty="0"/>
              <a:t> 2024-T3 </a:t>
            </a:r>
            <a:r>
              <a:rPr lang="ko-KR" altLang="en-US" dirty="0" err="1"/>
              <a:t>artificially</a:t>
            </a:r>
            <a:r>
              <a:rPr lang="ko-KR" altLang="en-US" dirty="0"/>
              <a:t> </a:t>
            </a:r>
            <a:r>
              <a:rPr lang="ko-KR" altLang="en-US" dirty="0" err="1"/>
              <a:t>aged</a:t>
            </a:r>
            <a:r>
              <a:rPr lang="ko-KR" altLang="en-US" dirty="0"/>
              <a:t> </a:t>
            </a:r>
            <a:r>
              <a:rPr lang="ko-KR" altLang="en-US" dirty="0" err="1"/>
              <a:t>to</a:t>
            </a:r>
            <a:r>
              <a:rPr lang="ko-KR" altLang="en-US" dirty="0"/>
              <a:t> T-81.</a:t>
            </a:r>
            <a:endParaRPr lang="en-US" altLang="ko-KR" dirty="0"/>
          </a:p>
          <a:p>
            <a:endParaRPr lang="en-US" altLang="ko-KR" dirty="0"/>
          </a:p>
          <a:p>
            <a:r>
              <a:rPr lang="en-US" altLang="ko-KR" dirty="0"/>
              <a:t>-T851: Solution heat treated, stress-relieved by stretching and artificially aged. Applicable to plate, rolled bar and rod.</a:t>
            </a:r>
          </a:p>
          <a:p>
            <a:endParaRPr lang="en-US" altLang="ko-KR" dirty="0"/>
          </a:p>
          <a:p>
            <a:r>
              <a:rPr lang="en-US" altLang="ko-KR" dirty="0"/>
              <a:t>-T8511: Solution heat treated, stress-relieved by stretching and artificially aged. Applies to 2024 extrusions and 2219.</a:t>
            </a:r>
          </a:p>
          <a:p>
            <a:endParaRPr lang="en-US" altLang="ko-KR" dirty="0"/>
          </a:p>
          <a:p>
            <a:r>
              <a:rPr lang="en-US" altLang="ko-KR" dirty="0"/>
              <a:t>-T86: Solution heat treated, cold worked by a thickness reduction of 6 percent and then artificially aged. Applies to 2024 sheet and plate.</a:t>
            </a:r>
          </a:p>
          <a:p>
            <a:endParaRPr lang="en-US" altLang="ko-KR" dirty="0"/>
          </a:p>
          <a:p>
            <a:r>
              <a:rPr lang="en-US" altLang="ko-KR" dirty="0"/>
              <a:t>-T87: Solution -heat treated, cold worked by a thickness reduction of 10 percent and then artificially aged. Applies to 2219 sheet and plate.-T9: Solution heat treated, artificially aged and then cold worked. Applies to products which are cold worked to improve strength.</a:t>
            </a:r>
          </a:p>
          <a:p>
            <a:endParaRPr lang="en-US" altLang="ko-KR" dirty="0"/>
          </a:p>
          <a:p>
            <a:endParaRPr lang="ko-KR" altLang="en-US" dirty="0"/>
          </a:p>
        </p:txBody>
      </p:sp>
      <p:sp>
        <p:nvSpPr>
          <p:cNvPr id="7" name="TextBox 6">
            <a:extLst>
              <a:ext uri="{FF2B5EF4-FFF2-40B4-BE49-F238E27FC236}">
                <a16:creationId xmlns:a16="http://schemas.microsoft.com/office/drawing/2014/main" id="{3D87ED45-16DF-472D-7D38-0A0EA3E8C23D}"/>
              </a:ext>
            </a:extLst>
          </p:cNvPr>
          <p:cNvSpPr txBox="1"/>
          <p:nvPr/>
        </p:nvSpPr>
        <p:spPr>
          <a:xfrm>
            <a:off x="6097622" y="81011"/>
            <a:ext cx="6094378" cy="1754326"/>
          </a:xfrm>
          <a:prstGeom prst="rect">
            <a:avLst/>
          </a:prstGeom>
          <a:noFill/>
        </p:spPr>
        <p:txBody>
          <a:bodyPr wrap="square">
            <a:spAutoFit/>
          </a:bodyPr>
          <a:lstStyle/>
          <a:p>
            <a:r>
              <a:rPr lang="ko-KR" altLang="en-US" dirty="0"/>
              <a:t>-</a:t>
            </a:r>
            <a:r>
              <a:rPr lang="ko-KR" altLang="en-US" dirty="0" err="1"/>
              <a:t>T</a:t>
            </a:r>
            <a:r>
              <a:rPr lang="en-US" altLang="ko-KR" dirty="0"/>
              <a:t>10</a:t>
            </a:r>
            <a:r>
              <a:rPr lang="ko-KR" altLang="en-US" dirty="0"/>
              <a:t>: </a:t>
            </a:r>
            <a:r>
              <a:rPr lang="ko-KR" altLang="en-US" dirty="0" err="1"/>
              <a:t>Cooled</a:t>
            </a:r>
            <a:r>
              <a:rPr lang="ko-KR" altLang="en-US" dirty="0"/>
              <a:t> </a:t>
            </a:r>
            <a:r>
              <a:rPr lang="ko-KR" altLang="en-US" dirty="0" err="1"/>
              <a:t>from</a:t>
            </a:r>
            <a:r>
              <a:rPr lang="ko-KR" altLang="en-US" dirty="0"/>
              <a:t> </a:t>
            </a:r>
            <a:r>
              <a:rPr lang="ko-KR" altLang="en-US" dirty="0" err="1"/>
              <a:t>an</a:t>
            </a:r>
            <a:r>
              <a:rPr lang="ko-KR" altLang="en-US" dirty="0"/>
              <a:t> </a:t>
            </a:r>
            <a:r>
              <a:rPr lang="ko-KR" altLang="en-US" dirty="0" err="1"/>
              <a:t>elevated</a:t>
            </a:r>
            <a:r>
              <a:rPr lang="ko-KR" altLang="en-US" dirty="0"/>
              <a:t> </a:t>
            </a:r>
            <a:r>
              <a:rPr lang="ko-KR" altLang="en-US" dirty="0" err="1"/>
              <a:t>temperature</a:t>
            </a:r>
            <a:r>
              <a:rPr lang="ko-KR" altLang="en-US" dirty="0"/>
              <a:t> </a:t>
            </a:r>
            <a:r>
              <a:rPr lang="ko-KR" altLang="en-US" dirty="0" err="1"/>
              <a:t>shaping</a:t>
            </a:r>
            <a:r>
              <a:rPr lang="ko-KR" altLang="en-US" dirty="0"/>
              <a:t> </a:t>
            </a:r>
            <a:r>
              <a:rPr lang="ko-KR" altLang="en-US" dirty="0" err="1"/>
              <a:t>process</a:t>
            </a:r>
            <a:r>
              <a:rPr lang="ko-KR" altLang="en-US" dirty="0"/>
              <a:t>, </a:t>
            </a:r>
            <a:r>
              <a:rPr lang="ko-KR" altLang="en-US" dirty="0" err="1"/>
              <a:t>artificially</a:t>
            </a:r>
            <a:r>
              <a:rPr lang="ko-KR" altLang="en-US" dirty="0"/>
              <a:t> </a:t>
            </a:r>
            <a:r>
              <a:rPr lang="ko-KR" altLang="en-US" dirty="0" err="1"/>
              <a:t>aged</a:t>
            </a:r>
            <a:r>
              <a:rPr lang="ko-KR" altLang="en-US" dirty="0"/>
              <a:t> and </a:t>
            </a:r>
            <a:r>
              <a:rPr lang="ko-KR" altLang="en-US" dirty="0" err="1"/>
              <a:t>then</a:t>
            </a:r>
            <a:r>
              <a:rPr lang="ko-KR" altLang="en-US" dirty="0"/>
              <a:t> </a:t>
            </a:r>
            <a:r>
              <a:rPr lang="ko-KR" altLang="en-US" dirty="0" err="1"/>
              <a:t>cold</a:t>
            </a:r>
            <a:r>
              <a:rPr lang="ko-KR" altLang="en-US" dirty="0"/>
              <a:t> </a:t>
            </a:r>
            <a:r>
              <a:rPr lang="ko-KR" altLang="en-US" dirty="0" err="1"/>
              <a:t>worked</a:t>
            </a:r>
            <a:r>
              <a:rPr lang="ko-KR" altLang="en-US" dirty="0"/>
              <a:t>. </a:t>
            </a:r>
            <a:r>
              <a:rPr lang="ko-KR" altLang="en-US" dirty="0" err="1"/>
              <a:t>Applies</a:t>
            </a:r>
            <a:r>
              <a:rPr lang="ko-KR" altLang="en-US" dirty="0"/>
              <a:t> </a:t>
            </a:r>
            <a:r>
              <a:rPr lang="ko-KR" altLang="en-US" dirty="0" err="1"/>
              <a:t>to</a:t>
            </a:r>
            <a:r>
              <a:rPr lang="ko-KR" altLang="en-US" dirty="0"/>
              <a:t> </a:t>
            </a:r>
            <a:r>
              <a:rPr lang="ko-KR" altLang="en-US" dirty="0" err="1"/>
              <a:t>products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artificially</a:t>
            </a:r>
            <a:r>
              <a:rPr lang="ko-KR" altLang="en-US" dirty="0"/>
              <a:t> </a:t>
            </a:r>
            <a:r>
              <a:rPr lang="ko-KR" altLang="en-US" dirty="0" err="1"/>
              <a:t>aged</a:t>
            </a:r>
            <a:r>
              <a:rPr lang="ko-KR" altLang="en-US" dirty="0"/>
              <a:t> </a:t>
            </a:r>
            <a:r>
              <a:rPr lang="ko-KR" altLang="en-US" dirty="0" err="1"/>
              <a:t>after</a:t>
            </a:r>
            <a:r>
              <a:rPr lang="ko-KR" altLang="en-US" dirty="0"/>
              <a:t> </a:t>
            </a:r>
            <a:r>
              <a:rPr lang="ko-KR" altLang="en-US" dirty="0" err="1"/>
              <a:t>cooling</a:t>
            </a:r>
            <a:r>
              <a:rPr lang="ko-KR" altLang="en-US" dirty="0"/>
              <a:t> </a:t>
            </a:r>
            <a:r>
              <a:rPr lang="ko-KR" altLang="en-US" dirty="0" err="1"/>
              <a:t>from</a:t>
            </a:r>
            <a:r>
              <a:rPr lang="ko-KR" altLang="en-US" dirty="0"/>
              <a:t> </a:t>
            </a:r>
            <a:r>
              <a:rPr lang="ko-KR" altLang="en-US" dirty="0" err="1"/>
              <a:t>an</a:t>
            </a:r>
            <a:r>
              <a:rPr lang="ko-KR" altLang="en-US" dirty="0"/>
              <a:t> </a:t>
            </a:r>
            <a:r>
              <a:rPr lang="ko-KR" altLang="en-US" dirty="0" err="1"/>
              <a:t>elevated</a:t>
            </a:r>
            <a:r>
              <a:rPr lang="ko-KR" altLang="en-US" dirty="0"/>
              <a:t> </a:t>
            </a:r>
            <a:r>
              <a:rPr lang="ko-KR" altLang="en-US" dirty="0" err="1"/>
              <a:t>temperature</a:t>
            </a:r>
            <a:r>
              <a:rPr lang="ko-KR" altLang="en-US" dirty="0"/>
              <a:t> </a:t>
            </a:r>
            <a:r>
              <a:rPr lang="ko-KR" altLang="en-US" dirty="0" err="1"/>
              <a:t>shaping</a:t>
            </a:r>
            <a:r>
              <a:rPr lang="ko-KR" altLang="en-US" dirty="0"/>
              <a:t> </a:t>
            </a:r>
            <a:r>
              <a:rPr lang="ko-KR" altLang="en-US" dirty="0" err="1"/>
              <a:t>process</a:t>
            </a:r>
            <a:r>
              <a:rPr lang="ko-KR" altLang="en-US" dirty="0"/>
              <a:t>, </a:t>
            </a:r>
            <a:r>
              <a:rPr lang="ko-KR" altLang="en-US" dirty="0" err="1"/>
              <a:t>such</a:t>
            </a:r>
            <a:r>
              <a:rPr lang="ko-KR" altLang="en-US" dirty="0"/>
              <a:t> </a:t>
            </a:r>
            <a:r>
              <a:rPr lang="ko-KR" altLang="en-US" dirty="0" err="1"/>
              <a:t>as</a:t>
            </a:r>
            <a:r>
              <a:rPr lang="ko-KR" altLang="en-US" dirty="0"/>
              <a:t> </a:t>
            </a:r>
            <a:r>
              <a:rPr lang="ko-KR" altLang="en-US" dirty="0" err="1"/>
              <a:t>casting</a:t>
            </a:r>
            <a:r>
              <a:rPr lang="ko-KR" altLang="en-US" dirty="0"/>
              <a:t> </a:t>
            </a:r>
            <a:r>
              <a:rPr lang="ko-KR" altLang="en-US" dirty="0" err="1"/>
              <a:t>or</a:t>
            </a:r>
            <a:r>
              <a:rPr lang="ko-KR" altLang="en-US" dirty="0"/>
              <a:t> </a:t>
            </a:r>
            <a:r>
              <a:rPr lang="ko-KR" altLang="en-US" dirty="0" err="1"/>
              <a:t>extrusion</a:t>
            </a:r>
            <a:r>
              <a:rPr lang="ko-KR" altLang="en-US" dirty="0"/>
              <a:t> and </a:t>
            </a:r>
            <a:r>
              <a:rPr lang="ko-KR" altLang="en-US" dirty="0" err="1"/>
              <a:t>then</a:t>
            </a:r>
            <a:r>
              <a:rPr lang="ko-KR" altLang="en-US" dirty="0"/>
              <a:t> </a:t>
            </a:r>
            <a:r>
              <a:rPr lang="ko-KR" altLang="en-US" dirty="0" err="1"/>
              <a:t>cold</a:t>
            </a:r>
            <a:r>
              <a:rPr lang="ko-KR" altLang="en-US" dirty="0"/>
              <a:t> </a:t>
            </a:r>
            <a:r>
              <a:rPr lang="ko-KR" altLang="en-US" dirty="0" err="1"/>
              <a:t>worked</a:t>
            </a:r>
            <a:r>
              <a:rPr lang="ko-KR" altLang="en-US" dirty="0"/>
              <a:t> </a:t>
            </a:r>
            <a:r>
              <a:rPr lang="ko-KR" altLang="en-US" dirty="0" err="1"/>
              <a:t>to</a:t>
            </a:r>
            <a:r>
              <a:rPr lang="ko-KR" altLang="en-US" dirty="0"/>
              <a:t> </a:t>
            </a:r>
            <a:r>
              <a:rPr lang="ko-KR" altLang="en-US" dirty="0" err="1"/>
              <a:t>further</a:t>
            </a:r>
            <a:r>
              <a:rPr lang="ko-KR" altLang="en-US" dirty="0"/>
              <a:t> </a:t>
            </a:r>
            <a:r>
              <a:rPr lang="ko-KR" altLang="en-US" dirty="0" err="1"/>
              <a:t>improve</a:t>
            </a:r>
            <a:r>
              <a:rPr lang="ko-KR" altLang="en-US" dirty="0"/>
              <a:t> </a:t>
            </a:r>
            <a:r>
              <a:rPr lang="ko-KR" altLang="en-US" dirty="0" err="1"/>
              <a:t>strength</a:t>
            </a:r>
            <a:r>
              <a:rPr lang="ko-KR" altLang="en-US" dirty="0"/>
              <a:t>.</a:t>
            </a:r>
          </a:p>
        </p:txBody>
      </p:sp>
      <p:sp>
        <p:nvSpPr>
          <p:cNvPr id="11" name="TextBox 10">
            <a:extLst>
              <a:ext uri="{FF2B5EF4-FFF2-40B4-BE49-F238E27FC236}">
                <a16:creationId xmlns:a16="http://schemas.microsoft.com/office/drawing/2014/main" id="{3B4A8359-698B-597D-C4FC-152619FBB483}"/>
              </a:ext>
            </a:extLst>
          </p:cNvPr>
          <p:cNvSpPr txBox="1"/>
          <p:nvPr/>
        </p:nvSpPr>
        <p:spPr>
          <a:xfrm>
            <a:off x="6073588" y="1835337"/>
            <a:ext cx="6118412" cy="4616648"/>
          </a:xfrm>
          <a:prstGeom prst="rect">
            <a:avLst/>
          </a:prstGeom>
          <a:noFill/>
        </p:spPr>
        <p:txBody>
          <a:bodyPr wrap="square">
            <a:spAutoFit/>
          </a:bodyPr>
          <a:lstStyle/>
          <a:p>
            <a:pPr algn="l">
              <a:buFont typeface="+mj-lt"/>
              <a:buAutoNum type="arabicPeriod"/>
            </a:pPr>
            <a:r>
              <a:rPr lang="en-US" altLang="ko-KR" sz="1400" b="0" i="0" dirty="0">
                <a:solidFill>
                  <a:srgbClr val="374151"/>
                </a:solidFill>
                <a:effectLst/>
                <a:latin typeface="Söhne"/>
              </a:rPr>
              <a:t>T6:</a:t>
            </a:r>
          </a:p>
          <a:p>
            <a:pPr marL="742950" lvl="1" indent="-285750" algn="l">
              <a:buFont typeface="+mj-lt"/>
              <a:buAutoNum type="arabicPeriod"/>
            </a:pPr>
            <a:r>
              <a:rPr lang="en-US" altLang="ko-KR" sz="1400" b="0" i="0" dirty="0">
                <a:solidFill>
                  <a:srgbClr val="374151"/>
                </a:solidFill>
                <a:effectLst/>
                <a:latin typeface="Söhne"/>
              </a:rPr>
              <a:t>"T6"</a:t>
            </a:r>
            <a:r>
              <a:rPr lang="ko-KR" altLang="en-US" sz="1400" b="0" i="0" dirty="0">
                <a:solidFill>
                  <a:srgbClr val="374151"/>
                </a:solidFill>
                <a:effectLst/>
                <a:latin typeface="Söhne"/>
              </a:rPr>
              <a:t>는 </a:t>
            </a:r>
            <a:r>
              <a:rPr lang="en-US" altLang="ko-KR" sz="1400" b="0" i="0" dirty="0">
                <a:solidFill>
                  <a:srgbClr val="374151"/>
                </a:solidFill>
                <a:effectLst/>
                <a:latin typeface="Söhne"/>
              </a:rPr>
              <a:t>Solution Heat Treated </a:t>
            </a:r>
            <a:r>
              <a:rPr lang="ko-KR" altLang="en-US" sz="1400" b="0" i="0" dirty="0">
                <a:solidFill>
                  <a:srgbClr val="374151"/>
                </a:solidFill>
                <a:effectLst/>
                <a:latin typeface="Söhne"/>
              </a:rPr>
              <a:t>및 </a:t>
            </a:r>
            <a:r>
              <a:rPr lang="en-US" altLang="ko-KR" sz="1400" b="0" i="0" dirty="0">
                <a:solidFill>
                  <a:srgbClr val="374151"/>
                </a:solidFill>
                <a:effectLst/>
                <a:latin typeface="Söhne"/>
              </a:rPr>
              <a:t>Artificially Aged</a:t>
            </a:r>
            <a:r>
              <a:rPr lang="ko-KR" altLang="en-US" sz="1400" b="0" i="0" dirty="0">
                <a:solidFill>
                  <a:srgbClr val="374151"/>
                </a:solidFill>
                <a:effectLst/>
                <a:latin typeface="Söhne"/>
              </a:rPr>
              <a:t>를 의미합니다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먼저 합금이 솔루션 열처리되어 </a:t>
            </a:r>
            <a:r>
              <a:rPr lang="ko-KR" altLang="en-US" sz="1400" b="0" i="0" dirty="0" err="1">
                <a:solidFill>
                  <a:srgbClr val="374151"/>
                </a:solidFill>
                <a:effectLst/>
                <a:latin typeface="Söhne"/>
              </a:rPr>
              <a:t>솔루션화되고</a:t>
            </a:r>
            <a:r>
              <a:rPr lang="en-US" altLang="ko-KR" sz="1400" b="0" i="0" dirty="0">
                <a:solidFill>
                  <a:srgbClr val="374151"/>
                </a:solidFill>
                <a:effectLst/>
                <a:latin typeface="Söhne"/>
              </a:rPr>
              <a:t>, </a:t>
            </a:r>
            <a:r>
              <a:rPr lang="ko-KR" altLang="en-US" sz="1400" b="0" i="0" dirty="0">
                <a:solidFill>
                  <a:srgbClr val="374151"/>
                </a:solidFill>
                <a:effectLst/>
                <a:latin typeface="Söhne"/>
              </a:rPr>
              <a:t>그 후 인공적으로 시효처리를 받습니다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이로 인해 합금의 강도와 경도가 증가하며</a:t>
            </a:r>
            <a:r>
              <a:rPr lang="en-US" altLang="ko-KR" sz="1400" b="0" i="0" dirty="0">
                <a:solidFill>
                  <a:srgbClr val="374151"/>
                </a:solidFill>
                <a:effectLst/>
                <a:latin typeface="Söhne"/>
              </a:rPr>
              <a:t>, </a:t>
            </a:r>
            <a:r>
              <a:rPr lang="ko-KR" altLang="en-US" sz="1400" b="0" i="0" dirty="0">
                <a:solidFill>
                  <a:srgbClr val="374151"/>
                </a:solidFill>
                <a:effectLst/>
                <a:latin typeface="Söhne"/>
              </a:rPr>
              <a:t>크랙 또는 내부 응력이 완화됩니다</a:t>
            </a:r>
            <a:r>
              <a:rPr lang="en-US" altLang="ko-KR" sz="1400" b="0" i="0" dirty="0">
                <a:solidFill>
                  <a:srgbClr val="374151"/>
                </a:solidFill>
                <a:effectLst/>
                <a:latin typeface="Söhne"/>
              </a:rPr>
              <a:t>.</a:t>
            </a:r>
          </a:p>
          <a:p>
            <a:pPr marL="742950" lvl="1" indent="-285750" algn="l">
              <a:buFont typeface="+mj-lt"/>
              <a:buAutoNum type="arabicPeriod"/>
            </a:pPr>
            <a:r>
              <a:rPr lang="en-US" altLang="ko-KR" sz="1400" b="0" i="0" dirty="0">
                <a:solidFill>
                  <a:srgbClr val="374151"/>
                </a:solidFill>
                <a:effectLst/>
                <a:latin typeface="Söhne"/>
              </a:rPr>
              <a:t>T6 </a:t>
            </a:r>
            <a:r>
              <a:rPr lang="ko-KR" altLang="en-US" sz="1400" b="0" i="0" dirty="0">
                <a:solidFill>
                  <a:srgbClr val="374151"/>
                </a:solidFill>
                <a:effectLst/>
                <a:latin typeface="Söhne"/>
              </a:rPr>
              <a:t>열처리로 처리된 합금은 일반적으로 강도가 높아지며</a:t>
            </a:r>
            <a:r>
              <a:rPr lang="en-US" altLang="ko-KR" sz="1400" b="0" i="0" dirty="0">
                <a:solidFill>
                  <a:srgbClr val="374151"/>
                </a:solidFill>
                <a:effectLst/>
                <a:latin typeface="Söhne"/>
              </a:rPr>
              <a:t>, </a:t>
            </a:r>
            <a:r>
              <a:rPr lang="ko-KR" altLang="en-US" sz="1400" b="0" i="0" dirty="0">
                <a:solidFill>
                  <a:srgbClr val="374151"/>
                </a:solidFill>
                <a:effectLst/>
                <a:latin typeface="Söhne"/>
              </a:rPr>
              <a:t>경량 구조물에 많이 사용됩니다</a:t>
            </a:r>
            <a:r>
              <a:rPr lang="en-US" altLang="ko-KR" sz="1400" b="0" i="0" dirty="0">
                <a:solidFill>
                  <a:srgbClr val="374151"/>
                </a:solidFill>
                <a:effectLst/>
                <a:latin typeface="Söhne"/>
              </a:rPr>
              <a:t>.</a:t>
            </a:r>
          </a:p>
          <a:p>
            <a:pPr algn="l">
              <a:buFont typeface="+mj-lt"/>
              <a:buAutoNum type="arabicPeriod"/>
            </a:pPr>
            <a:r>
              <a:rPr lang="en-US" altLang="ko-KR" sz="1400" b="0" i="0" dirty="0">
                <a:solidFill>
                  <a:srgbClr val="374151"/>
                </a:solidFill>
                <a:effectLst/>
                <a:latin typeface="Söhne"/>
              </a:rPr>
              <a:t>T7:</a:t>
            </a:r>
          </a:p>
          <a:p>
            <a:pPr marL="742950" lvl="1" indent="-285750" algn="l">
              <a:buFont typeface="+mj-lt"/>
              <a:buAutoNum type="arabicPeriod"/>
            </a:pPr>
            <a:r>
              <a:rPr lang="en-US" altLang="ko-KR" sz="1400" b="0" i="0" dirty="0">
                <a:solidFill>
                  <a:srgbClr val="374151"/>
                </a:solidFill>
                <a:effectLst/>
                <a:latin typeface="Söhne"/>
              </a:rPr>
              <a:t>"T7"</a:t>
            </a:r>
            <a:r>
              <a:rPr lang="ko-KR" altLang="en-US" sz="1400" b="0" i="0" dirty="0">
                <a:solidFill>
                  <a:srgbClr val="374151"/>
                </a:solidFill>
                <a:effectLst/>
                <a:latin typeface="Söhne"/>
              </a:rPr>
              <a:t>은 </a:t>
            </a:r>
            <a:r>
              <a:rPr lang="en-US" altLang="ko-KR" sz="1400" b="0" i="0" dirty="0">
                <a:solidFill>
                  <a:srgbClr val="374151"/>
                </a:solidFill>
                <a:effectLst/>
                <a:latin typeface="Söhne"/>
              </a:rPr>
              <a:t>Solution Heat Treated </a:t>
            </a:r>
            <a:r>
              <a:rPr lang="ko-KR" altLang="en-US" sz="1400" b="0" i="0" dirty="0">
                <a:solidFill>
                  <a:srgbClr val="374151"/>
                </a:solidFill>
                <a:effectLst/>
                <a:latin typeface="Söhne"/>
              </a:rPr>
              <a:t>및 </a:t>
            </a:r>
            <a:r>
              <a:rPr lang="en-US" altLang="ko-KR" sz="1400" b="0" i="0" dirty="0">
                <a:solidFill>
                  <a:srgbClr val="374151"/>
                </a:solidFill>
                <a:effectLst/>
                <a:latin typeface="Söhne"/>
              </a:rPr>
              <a:t>Stabilized</a:t>
            </a:r>
            <a:r>
              <a:rPr lang="ko-KR" altLang="en-US" sz="1400" b="0" i="0" dirty="0">
                <a:solidFill>
                  <a:srgbClr val="374151"/>
                </a:solidFill>
                <a:effectLst/>
                <a:latin typeface="Söhne"/>
              </a:rPr>
              <a:t>를 의미합니다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합금이 솔루션 열처리되고</a:t>
            </a:r>
            <a:r>
              <a:rPr lang="en-US" altLang="ko-KR" sz="1400" b="0" i="0" dirty="0">
                <a:solidFill>
                  <a:srgbClr val="374151"/>
                </a:solidFill>
                <a:effectLst/>
                <a:latin typeface="Söhne"/>
              </a:rPr>
              <a:t>, </a:t>
            </a:r>
            <a:r>
              <a:rPr lang="ko-KR" altLang="en-US" sz="1400" b="0" i="0" dirty="0">
                <a:solidFill>
                  <a:srgbClr val="374151"/>
                </a:solidFill>
                <a:effectLst/>
                <a:latin typeface="Söhne"/>
              </a:rPr>
              <a:t>그 후 안정화 처리를 받습니다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안정화 처리는 합금의 크랙이나 내부 응력을 완화하는데 도움이 됩니다</a:t>
            </a:r>
            <a:r>
              <a:rPr lang="en-US" altLang="ko-KR" sz="1400" b="0" i="0" dirty="0">
                <a:solidFill>
                  <a:srgbClr val="374151"/>
                </a:solidFill>
                <a:effectLst/>
                <a:latin typeface="Söhne"/>
              </a:rPr>
              <a:t>.</a:t>
            </a:r>
          </a:p>
          <a:p>
            <a:pPr marL="742950" lvl="1" indent="-285750" algn="l">
              <a:buFont typeface="+mj-lt"/>
              <a:buAutoNum type="arabicPeriod"/>
            </a:pPr>
            <a:r>
              <a:rPr lang="ko-KR" altLang="en-US" sz="1400" b="0" i="0" dirty="0">
                <a:solidFill>
                  <a:srgbClr val="374151"/>
                </a:solidFill>
                <a:effectLst/>
                <a:latin typeface="Söhne"/>
              </a:rPr>
              <a:t>하지만 인공적인 시효 처리를 거치지 않으므로 </a:t>
            </a:r>
            <a:r>
              <a:rPr lang="en-US" altLang="ko-KR" sz="1400" b="0" i="0" dirty="0">
                <a:solidFill>
                  <a:srgbClr val="374151"/>
                </a:solidFill>
                <a:effectLst/>
                <a:latin typeface="Söhne"/>
              </a:rPr>
              <a:t>T6</a:t>
            </a:r>
            <a:r>
              <a:rPr lang="ko-KR" altLang="en-US" sz="1400" b="0" i="0" dirty="0">
                <a:solidFill>
                  <a:srgbClr val="374151"/>
                </a:solidFill>
                <a:effectLst/>
                <a:latin typeface="Söhne"/>
              </a:rPr>
              <a:t>에 비해 강도 측면에서는 보다 높은 강도를 갖기 어려울 수 있습니다</a:t>
            </a:r>
            <a:r>
              <a:rPr lang="en-US" altLang="ko-KR" sz="1400" b="0" i="0" dirty="0">
                <a:solidFill>
                  <a:srgbClr val="374151"/>
                </a:solidFill>
                <a:effectLst/>
                <a:latin typeface="Söhne"/>
              </a:rPr>
              <a:t>.</a:t>
            </a:r>
          </a:p>
          <a:p>
            <a:pPr algn="l"/>
            <a:r>
              <a:rPr lang="en-US" altLang="ko-KR" sz="1400" b="0" i="0" dirty="0">
                <a:solidFill>
                  <a:srgbClr val="374151"/>
                </a:solidFill>
                <a:effectLst/>
                <a:latin typeface="Söhne"/>
              </a:rPr>
              <a:t>T6</a:t>
            </a:r>
            <a:r>
              <a:rPr lang="ko-KR" altLang="en-US" sz="1400" b="0" i="0" dirty="0">
                <a:solidFill>
                  <a:srgbClr val="374151"/>
                </a:solidFill>
                <a:effectLst/>
                <a:latin typeface="Söhne"/>
              </a:rPr>
              <a:t>과 </a:t>
            </a:r>
            <a:r>
              <a:rPr lang="en-US" altLang="ko-KR" sz="1400" b="0" i="0" dirty="0">
                <a:solidFill>
                  <a:srgbClr val="374151"/>
                </a:solidFill>
                <a:effectLst/>
                <a:latin typeface="Söhne"/>
              </a:rPr>
              <a:t>T7 </a:t>
            </a:r>
            <a:r>
              <a:rPr lang="ko-KR" altLang="en-US" sz="1400" b="0" i="0" dirty="0">
                <a:solidFill>
                  <a:srgbClr val="374151"/>
                </a:solidFill>
                <a:effectLst/>
                <a:latin typeface="Söhne"/>
              </a:rPr>
              <a:t>중 어떤 열처리 조건이 더 강도가 좋은지는 합금의 구성 및 사용 목적에 따라 다를 수 있습니다</a:t>
            </a:r>
            <a:r>
              <a:rPr lang="en-US" altLang="ko-KR" sz="1400" b="0" i="0" dirty="0">
                <a:solidFill>
                  <a:srgbClr val="374151"/>
                </a:solidFill>
                <a:effectLst/>
                <a:latin typeface="Söhne"/>
              </a:rPr>
              <a:t>. </a:t>
            </a:r>
            <a:r>
              <a:rPr lang="ko-KR" altLang="en-US" sz="1400" b="0" i="0" dirty="0">
                <a:solidFill>
                  <a:srgbClr val="374151"/>
                </a:solidFill>
                <a:effectLst/>
                <a:latin typeface="Söhne"/>
              </a:rPr>
              <a:t>일반적으로 </a:t>
            </a:r>
            <a:r>
              <a:rPr lang="en-US" altLang="ko-KR" sz="1400" b="0" i="0" dirty="0">
                <a:solidFill>
                  <a:srgbClr val="374151"/>
                </a:solidFill>
                <a:effectLst/>
                <a:latin typeface="Söhne"/>
              </a:rPr>
              <a:t>T6 </a:t>
            </a:r>
            <a:r>
              <a:rPr lang="ko-KR" altLang="en-US" sz="1400" b="0" i="0" dirty="0">
                <a:solidFill>
                  <a:srgbClr val="374151"/>
                </a:solidFill>
                <a:effectLst/>
                <a:latin typeface="Söhne"/>
              </a:rPr>
              <a:t>열처리된 합금이 </a:t>
            </a:r>
            <a:r>
              <a:rPr lang="en-US" altLang="ko-KR" sz="1400" b="0" i="0" dirty="0">
                <a:solidFill>
                  <a:srgbClr val="374151"/>
                </a:solidFill>
                <a:effectLst/>
                <a:latin typeface="Söhne"/>
              </a:rPr>
              <a:t>T7 </a:t>
            </a:r>
            <a:r>
              <a:rPr lang="ko-KR" altLang="en-US" sz="1400" b="0" i="0" dirty="0">
                <a:solidFill>
                  <a:srgbClr val="374151"/>
                </a:solidFill>
                <a:effectLst/>
                <a:latin typeface="Söhne"/>
              </a:rPr>
              <a:t>열처리된 합금보다 더 높은 강도를 갖는 경향이 있습니다</a:t>
            </a:r>
            <a:r>
              <a:rPr lang="en-US" altLang="ko-KR" sz="1400" b="0" i="0" dirty="0">
                <a:solidFill>
                  <a:srgbClr val="374151"/>
                </a:solidFill>
                <a:effectLst/>
                <a:latin typeface="Söhne"/>
              </a:rPr>
              <a:t>. </a:t>
            </a:r>
            <a:r>
              <a:rPr lang="ko-KR" altLang="en-US" sz="1400" b="0" i="0" dirty="0">
                <a:solidFill>
                  <a:srgbClr val="374151"/>
                </a:solidFill>
                <a:effectLst/>
                <a:latin typeface="Söhne"/>
              </a:rPr>
              <a:t>하지만 합금의 성분</a:t>
            </a:r>
            <a:r>
              <a:rPr lang="en-US" altLang="ko-KR" sz="1400" b="0" i="0" dirty="0">
                <a:solidFill>
                  <a:srgbClr val="374151"/>
                </a:solidFill>
                <a:effectLst/>
                <a:latin typeface="Söhne"/>
              </a:rPr>
              <a:t>, </a:t>
            </a:r>
            <a:r>
              <a:rPr lang="ko-KR" altLang="en-US" sz="1400" b="0" i="0" dirty="0">
                <a:solidFill>
                  <a:srgbClr val="374151"/>
                </a:solidFill>
                <a:effectLst/>
                <a:latin typeface="Söhne"/>
              </a:rPr>
              <a:t>열처리 방법</a:t>
            </a:r>
            <a:r>
              <a:rPr lang="en-US" altLang="ko-KR" sz="1400" b="0" i="0" dirty="0">
                <a:solidFill>
                  <a:srgbClr val="374151"/>
                </a:solidFill>
                <a:effectLst/>
                <a:latin typeface="Söhne"/>
              </a:rPr>
              <a:t>, </a:t>
            </a:r>
            <a:r>
              <a:rPr lang="ko-KR" altLang="en-US" sz="1400" b="0" i="0" dirty="0">
                <a:solidFill>
                  <a:srgbClr val="374151"/>
                </a:solidFill>
                <a:effectLst/>
                <a:latin typeface="Söhne"/>
              </a:rPr>
              <a:t>제품의 사용 환경 등을 고려하여 적절한 열처리 상태를 선택해야 합니다</a:t>
            </a:r>
            <a:r>
              <a:rPr lang="en-US" altLang="ko-KR" sz="1400" b="0" i="0" dirty="0">
                <a:solidFill>
                  <a:srgbClr val="374151"/>
                </a:solidFill>
                <a:effectLst/>
                <a:latin typeface="Söhne"/>
              </a:rPr>
              <a:t>. </a:t>
            </a:r>
            <a:r>
              <a:rPr lang="ko-KR" altLang="en-US" sz="1400" b="0" i="0" dirty="0">
                <a:solidFill>
                  <a:srgbClr val="374151"/>
                </a:solidFill>
                <a:effectLst/>
                <a:latin typeface="Söhne"/>
              </a:rPr>
              <a:t>따라서 사용 목적과 요구되는 강도 등에 따라 적절한 열처리 상태를 결정하는 것이 중요합니다</a:t>
            </a:r>
            <a:r>
              <a:rPr lang="en-US" altLang="ko-KR" sz="1400" b="0" i="0" dirty="0">
                <a:solidFill>
                  <a:srgbClr val="374151"/>
                </a:solidFill>
                <a:effectLst/>
                <a:latin typeface="Söhne"/>
              </a:rPr>
              <a:t>.</a:t>
            </a:r>
          </a:p>
        </p:txBody>
      </p:sp>
    </p:spTree>
    <p:extLst>
      <p:ext uri="{BB962C8B-B14F-4D97-AF65-F5344CB8AC3E}">
        <p14:creationId xmlns:p14="http://schemas.microsoft.com/office/powerpoint/2010/main" val="198776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2062150-0120-2CF4-2CA0-B47349E80C92}"/>
              </a:ext>
            </a:extLst>
          </p:cNvPr>
          <p:cNvPicPr>
            <a:picLocks noChangeAspect="1"/>
          </p:cNvPicPr>
          <p:nvPr/>
        </p:nvPicPr>
        <p:blipFill>
          <a:blip r:embed="rId2"/>
          <a:stretch>
            <a:fillRect/>
          </a:stretch>
        </p:blipFill>
        <p:spPr>
          <a:xfrm>
            <a:off x="0" y="0"/>
            <a:ext cx="12192000" cy="3964517"/>
          </a:xfrm>
          <a:prstGeom prst="rect">
            <a:avLst/>
          </a:prstGeom>
        </p:spPr>
      </p:pic>
      <p:pic>
        <p:nvPicPr>
          <p:cNvPr id="4" name="그림 3">
            <a:extLst>
              <a:ext uri="{FF2B5EF4-FFF2-40B4-BE49-F238E27FC236}">
                <a16:creationId xmlns:a16="http://schemas.microsoft.com/office/drawing/2014/main" id="{B455719A-C037-5720-84F2-C005E0129D73}"/>
              </a:ext>
            </a:extLst>
          </p:cNvPr>
          <p:cNvPicPr>
            <a:picLocks noChangeAspect="1"/>
          </p:cNvPicPr>
          <p:nvPr/>
        </p:nvPicPr>
        <p:blipFill>
          <a:blip r:embed="rId3"/>
          <a:stretch>
            <a:fillRect/>
          </a:stretch>
        </p:blipFill>
        <p:spPr>
          <a:xfrm>
            <a:off x="0" y="4175839"/>
            <a:ext cx="12192000" cy="3972402"/>
          </a:xfrm>
          <a:prstGeom prst="rect">
            <a:avLst/>
          </a:prstGeom>
        </p:spPr>
      </p:pic>
    </p:spTree>
    <p:extLst>
      <p:ext uri="{BB962C8B-B14F-4D97-AF65-F5344CB8AC3E}">
        <p14:creationId xmlns:p14="http://schemas.microsoft.com/office/powerpoint/2010/main" val="291710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9619F06-8AC4-A0C2-6FB2-64671077EC15}"/>
              </a:ext>
            </a:extLst>
          </p:cNvPr>
          <p:cNvPicPr>
            <a:picLocks noChangeAspect="1"/>
          </p:cNvPicPr>
          <p:nvPr/>
        </p:nvPicPr>
        <p:blipFill>
          <a:blip r:embed="rId2"/>
          <a:stretch>
            <a:fillRect/>
          </a:stretch>
        </p:blipFill>
        <p:spPr>
          <a:xfrm>
            <a:off x="0" y="0"/>
            <a:ext cx="8253320" cy="6858000"/>
          </a:xfrm>
          <a:prstGeom prst="rect">
            <a:avLst/>
          </a:prstGeom>
        </p:spPr>
      </p:pic>
      <p:pic>
        <p:nvPicPr>
          <p:cNvPr id="7" name="그림 6">
            <a:extLst>
              <a:ext uri="{FF2B5EF4-FFF2-40B4-BE49-F238E27FC236}">
                <a16:creationId xmlns:a16="http://schemas.microsoft.com/office/drawing/2014/main" id="{B6E61EAE-2CB4-6DE0-B711-76B00C3FC1CE}"/>
              </a:ext>
            </a:extLst>
          </p:cNvPr>
          <p:cNvPicPr>
            <a:picLocks noChangeAspect="1"/>
          </p:cNvPicPr>
          <p:nvPr/>
        </p:nvPicPr>
        <p:blipFill>
          <a:blip r:embed="rId3"/>
          <a:stretch>
            <a:fillRect/>
          </a:stretch>
        </p:blipFill>
        <p:spPr>
          <a:xfrm>
            <a:off x="8522540" y="0"/>
            <a:ext cx="8253320" cy="6858000"/>
          </a:xfrm>
          <a:prstGeom prst="rect">
            <a:avLst/>
          </a:prstGeom>
        </p:spPr>
      </p:pic>
      <p:pic>
        <p:nvPicPr>
          <p:cNvPr id="9" name="그림 8">
            <a:extLst>
              <a:ext uri="{FF2B5EF4-FFF2-40B4-BE49-F238E27FC236}">
                <a16:creationId xmlns:a16="http://schemas.microsoft.com/office/drawing/2014/main" id="{17B089CC-908F-A9E0-3973-FC357A6170D8}"/>
              </a:ext>
            </a:extLst>
          </p:cNvPr>
          <p:cNvPicPr>
            <a:picLocks noChangeAspect="1"/>
          </p:cNvPicPr>
          <p:nvPr/>
        </p:nvPicPr>
        <p:blipFill>
          <a:blip r:embed="rId4"/>
          <a:stretch>
            <a:fillRect/>
          </a:stretch>
        </p:blipFill>
        <p:spPr>
          <a:xfrm>
            <a:off x="8522540" y="544010"/>
            <a:ext cx="8253320" cy="6858000"/>
          </a:xfrm>
          <a:prstGeom prst="rect">
            <a:avLst/>
          </a:prstGeom>
        </p:spPr>
      </p:pic>
    </p:spTree>
    <p:extLst>
      <p:ext uri="{BB962C8B-B14F-4D97-AF65-F5344CB8AC3E}">
        <p14:creationId xmlns:p14="http://schemas.microsoft.com/office/powerpoint/2010/main" val="411935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3227E2D-AA00-D88D-9D07-DF299D074A57}"/>
              </a:ext>
            </a:extLst>
          </p:cNvPr>
          <p:cNvPicPr>
            <a:picLocks noChangeAspect="1"/>
          </p:cNvPicPr>
          <p:nvPr/>
        </p:nvPicPr>
        <p:blipFill>
          <a:blip r:embed="rId2"/>
          <a:stretch>
            <a:fillRect/>
          </a:stretch>
        </p:blipFill>
        <p:spPr>
          <a:xfrm>
            <a:off x="0" y="-229590"/>
            <a:ext cx="12192000" cy="4025339"/>
          </a:xfrm>
          <a:prstGeom prst="rect">
            <a:avLst/>
          </a:prstGeom>
        </p:spPr>
      </p:pic>
      <p:pic>
        <p:nvPicPr>
          <p:cNvPr id="7" name="그림 6">
            <a:extLst>
              <a:ext uri="{FF2B5EF4-FFF2-40B4-BE49-F238E27FC236}">
                <a16:creationId xmlns:a16="http://schemas.microsoft.com/office/drawing/2014/main" id="{0094867B-84E3-C98E-6A8F-48A3CBC067DF}"/>
              </a:ext>
            </a:extLst>
          </p:cNvPr>
          <p:cNvPicPr>
            <a:picLocks noChangeAspect="1"/>
          </p:cNvPicPr>
          <p:nvPr/>
        </p:nvPicPr>
        <p:blipFill>
          <a:blip r:embed="rId3"/>
          <a:stretch>
            <a:fillRect/>
          </a:stretch>
        </p:blipFill>
        <p:spPr>
          <a:xfrm>
            <a:off x="0" y="3795749"/>
            <a:ext cx="12192000" cy="3995582"/>
          </a:xfrm>
          <a:prstGeom prst="rect">
            <a:avLst/>
          </a:prstGeom>
        </p:spPr>
      </p:pic>
    </p:spTree>
    <p:extLst>
      <p:ext uri="{BB962C8B-B14F-4D97-AF65-F5344CB8AC3E}">
        <p14:creationId xmlns:p14="http://schemas.microsoft.com/office/powerpoint/2010/main" val="15315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87CFF40C-ADA5-A588-72C4-02963B915337}"/>
              </a:ext>
            </a:extLst>
          </p:cNvPr>
          <p:cNvPicPr>
            <a:picLocks noChangeAspect="1"/>
          </p:cNvPicPr>
          <p:nvPr/>
        </p:nvPicPr>
        <p:blipFill>
          <a:blip r:embed="rId2"/>
          <a:stretch>
            <a:fillRect/>
          </a:stretch>
        </p:blipFill>
        <p:spPr>
          <a:xfrm>
            <a:off x="9596069" y="549272"/>
            <a:ext cx="3787468" cy="990686"/>
          </a:xfrm>
          <a:prstGeom prst="rect">
            <a:avLst/>
          </a:prstGeom>
        </p:spPr>
      </p:pic>
      <p:pic>
        <p:nvPicPr>
          <p:cNvPr id="11" name="그림 10">
            <a:extLst>
              <a:ext uri="{FF2B5EF4-FFF2-40B4-BE49-F238E27FC236}">
                <a16:creationId xmlns:a16="http://schemas.microsoft.com/office/drawing/2014/main" id="{4ADB1A52-D296-C89B-F6D4-92CAFBA7A604}"/>
              </a:ext>
            </a:extLst>
          </p:cNvPr>
          <p:cNvPicPr>
            <a:picLocks noChangeAspect="1"/>
          </p:cNvPicPr>
          <p:nvPr/>
        </p:nvPicPr>
        <p:blipFill>
          <a:blip r:embed="rId3"/>
          <a:stretch>
            <a:fillRect/>
          </a:stretch>
        </p:blipFill>
        <p:spPr>
          <a:xfrm>
            <a:off x="0" y="0"/>
            <a:ext cx="9372600" cy="4610100"/>
          </a:xfrm>
          <a:prstGeom prst="rect">
            <a:avLst/>
          </a:prstGeom>
        </p:spPr>
      </p:pic>
    </p:spTree>
    <p:extLst>
      <p:ext uri="{BB962C8B-B14F-4D97-AF65-F5344CB8AC3E}">
        <p14:creationId xmlns:p14="http://schemas.microsoft.com/office/powerpoint/2010/main" val="155004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46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그룹 18">
            <a:extLst>
              <a:ext uri="{FF2B5EF4-FFF2-40B4-BE49-F238E27FC236}">
                <a16:creationId xmlns:a16="http://schemas.microsoft.com/office/drawing/2014/main" id="{B80A288B-1476-D80F-B4AA-283CE5BD9F55}"/>
              </a:ext>
            </a:extLst>
          </p:cNvPr>
          <p:cNvGrpSpPr/>
          <p:nvPr/>
        </p:nvGrpSpPr>
        <p:grpSpPr>
          <a:xfrm>
            <a:off x="871085" y="1372873"/>
            <a:ext cx="10449830" cy="5026098"/>
            <a:chOff x="682264" y="769760"/>
            <a:chExt cx="10256162" cy="4932949"/>
          </a:xfrm>
        </p:grpSpPr>
        <p:pic>
          <p:nvPicPr>
            <p:cNvPr id="5" name="그림 4">
              <a:extLst>
                <a:ext uri="{FF2B5EF4-FFF2-40B4-BE49-F238E27FC236}">
                  <a16:creationId xmlns:a16="http://schemas.microsoft.com/office/drawing/2014/main" id="{38CEDC18-F7B3-30FE-2CA6-00D6AF1CC535}"/>
                </a:ext>
              </a:extLst>
            </p:cNvPr>
            <p:cNvPicPr>
              <a:picLocks noChangeAspect="1"/>
            </p:cNvPicPr>
            <p:nvPr/>
          </p:nvPicPr>
          <p:blipFill>
            <a:blip r:embed="rId2"/>
            <a:stretch>
              <a:fillRect/>
            </a:stretch>
          </p:blipFill>
          <p:spPr>
            <a:xfrm>
              <a:off x="682264" y="769760"/>
              <a:ext cx="10256162" cy="4932949"/>
            </a:xfrm>
            <a:prstGeom prst="rect">
              <a:avLst/>
            </a:prstGeom>
          </p:spPr>
        </p:pic>
        <p:sp>
          <p:nvSpPr>
            <p:cNvPr id="6" name="직사각형 5">
              <a:extLst>
                <a:ext uri="{FF2B5EF4-FFF2-40B4-BE49-F238E27FC236}">
                  <a16:creationId xmlns:a16="http://schemas.microsoft.com/office/drawing/2014/main" id="{598A48E8-935C-D603-D422-91F425F80DF7}"/>
                </a:ext>
              </a:extLst>
            </p:cNvPr>
            <p:cNvSpPr/>
            <p:nvPr/>
          </p:nvSpPr>
          <p:spPr>
            <a:xfrm>
              <a:off x="1025474" y="1879110"/>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DB1FA0A-C315-67A2-AAD1-7D864BA75B4A}"/>
                </a:ext>
              </a:extLst>
            </p:cNvPr>
            <p:cNvSpPr/>
            <p:nvPr/>
          </p:nvSpPr>
          <p:spPr>
            <a:xfrm>
              <a:off x="1015745" y="2478982"/>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667E9AD6-1380-B8E4-990D-B0A80EA19E58}"/>
                </a:ext>
              </a:extLst>
            </p:cNvPr>
            <p:cNvSpPr/>
            <p:nvPr/>
          </p:nvSpPr>
          <p:spPr>
            <a:xfrm>
              <a:off x="1015744" y="3078854"/>
              <a:ext cx="1474537"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FE41A4EA-3A38-7B92-B732-2E6EA84CD23D}"/>
                </a:ext>
              </a:extLst>
            </p:cNvPr>
            <p:cNvSpPr/>
            <p:nvPr/>
          </p:nvSpPr>
          <p:spPr>
            <a:xfrm>
              <a:off x="1015743" y="3678726"/>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EFCB055B-31A7-4B92-D6BC-F8EB7E8287B5}"/>
                </a:ext>
              </a:extLst>
            </p:cNvPr>
            <p:cNvSpPr/>
            <p:nvPr/>
          </p:nvSpPr>
          <p:spPr>
            <a:xfrm>
              <a:off x="1015742" y="4278598"/>
              <a:ext cx="1474537"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9526B014-83DB-7F5D-F408-8FD5DA918BD9}"/>
                </a:ext>
              </a:extLst>
            </p:cNvPr>
            <p:cNvSpPr/>
            <p:nvPr/>
          </p:nvSpPr>
          <p:spPr>
            <a:xfrm>
              <a:off x="1015741" y="4878470"/>
              <a:ext cx="1241071" cy="465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34067B83-5B61-7A84-203A-47247917631D}"/>
                </a:ext>
              </a:extLst>
            </p:cNvPr>
            <p:cNvSpPr/>
            <p:nvPr/>
          </p:nvSpPr>
          <p:spPr>
            <a:xfrm>
              <a:off x="894945" y="1751392"/>
              <a:ext cx="2413788" cy="3735007"/>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BFB4DD0B-1299-DC19-B09F-1820ABD3D364}"/>
                </a:ext>
              </a:extLst>
            </p:cNvPr>
            <p:cNvSpPr txBox="1"/>
            <p:nvPr/>
          </p:nvSpPr>
          <p:spPr>
            <a:xfrm>
              <a:off x="894945" y="1954895"/>
              <a:ext cx="2413788" cy="1510363"/>
            </a:xfrm>
            <a:prstGeom prst="rect">
              <a:avLst/>
            </a:prstGeom>
            <a:noFill/>
          </p:spPr>
          <p:txBody>
            <a:bodyPr wrap="square" rtlCol="0">
              <a:spAutoFit/>
            </a:bodyPr>
            <a:lstStyle/>
            <a:p>
              <a:pPr algn="ctr"/>
              <a:r>
                <a:rPr lang="en-US" altLang="ko-KR" sz="2000" b="1" dirty="0"/>
                <a:t>- Chemical Composition</a:t>
              </a:r>
            </a:p>
            <a:p>
              <a:pPr algn="ctr"/>
              <a:endParaRPr lang="en-US" altLang="ko-KR" b="1" dirty="0"/>
            </a:p>
            <a:p>
              <a:pPr algn="ctr"/>
              <a:r>
                <a:rPr lang="en-US" altLang="ko-KR" b="1" dirty="0">
                  <a:solidFill>
                    <a:srgbClr val="FF0000"/>
                  </a:solidFill>
                </a:rPr>
                <a:t>Cr, Cu, Fe, Mg, Mn, Si, Ti, Zn, Zr, Ni, V</a:t>
              </a:r>
              <a:endParaRPr lang="ko-KR" altLang="en-US" b="1" dirty="0">
                <a:solidFill>
                  <a:srgbClr val="FF0000"/>
                </a:solidFill>
              </a:endParaRPr>
            </a:p>
          </p:txBody>
        </p:sp>
        <p:sp>
          <p:nvSpPr>
            <p:cNvPr id="13" name="TextBox 12">
              <a:extLst>
                <a:ext uri="{FF2B5EF4-FFF2-40B4-BE49-F238E27FC236}">
                  <a16:creationId xmlns:a16="http://schemas.microsoft.com/office/drawing/2014/main" id="{6AB7B35D-1B48-C490-7CBE-8777C2897661}"/>
                </a:ext>
              </a:extLst>
            </p:cNvPr>
            <p:cNvSpPr txBox="1"/>
            <p:nvPr/>
          </p:nvSpPr>
          <p:spPr>
            <a:xfrm>
              <a:off x="818449" y="3874314"/>
              <a:ext cx="2605685" cy="936424"/>
            </a:xfrm>
            <a:prstGeom prst="rect">
              <a:avLst/>
            </a:prstGeom>
            <a:noFill/>
          </p:spPr>
          <p:txBody>
            <a:bodyPr wrap="square" rtlCol="0">
              <a:spAutoFit/>
            </a:bodyPr>
            <a:lstStyle/>
            <a:p>
              <a:pPr algn="ctr"/>
              <a:r>
                <a:rPr lang="en-US" altLang="ko-KR" sz="2000" b="1" dirty="0"/>
                <a:t>- Heat treatment</a:t>
              </a:r>
            </a:p>
            <a:p>
              <a:pPr algn="ctr"/>
              <a:endParaRPr lang="en-US" altLang="ko-KR" b="1" dirty="0"/>
            </a:p>
            <a:p>
              <a:pPr algn="ctr"/>
              <a:r>
                <a:rPr lang="en-US" altLang="ko-KR" b="1" dirty="0">
                  <a:solidFill>
                    <a:srgbClr val="FF0000"/>
                  </a:solidFill>
                </a:rPr>
                <a:t>O, T4, T5, T6, T7</a:t>
              </a:r>
              <a:endParaRPr lang="ko-KR" altLang="en-US" b="1" dirty="0">
                <a:solidFill>
                  <a:srgbClr val="FF0000"/>
                </a:solidFill>
              </a:endParaRPr>
            </a:p>
          </p:txBody>
        </p:sp>
      </p:grpSp>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1</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5" y="886651"/>
            <a:ext cx="9199326" cy="369332"/>
          </a:xfrm>
          <a:prstGeom prst="rect">
            <a:avLst/>
          </a:prstGeom>
          <a:noFill/>
        </p:spPr>
        <p:txBody>
          <a:bodyPr wrap="square" rtlCol="0">
            <a:spAutoFit/>
          </a:bodyPr>
          <a:lstStyle/>
          <a:p>
            <a:r>
              <a:rPr lang="en-US" altLang="ko-KR" b="1" dirty="0">
                <a:solidFill>
                  <a:srgbClr val="FF0000"/>
                </a:solidFill>
              </a:rPr>
              <a:t>- DNN</a:t>
            </a:r>
            <a:r>
              <a:rPr lang="ko-KR" altLang="en-US" b="1" dirty="0">
                <a:solidFill>
                  <a:srgbClr val="FF0000"/>
                </a:solidFill>
              </a:rPr>
              <a:t>을 통한 </a:t>
            </a:r>
            <a:r>
              <a:rPr lang="en-US" altLang="ko-KR" b="1" dirty="0">
                <a:solidFill>
                  <a:srgbClr val="FF0000"/>
                </a:solidFill>
              </a:rPr>
              <a:t>7000</a:t>
            </a:r>
            <a:r>
              <a:rPr lang="ko-KR" altLang="en-US" b="1" dirty="0">
                <a:solidFill>
                  <a:srgbClr val="FF0000"/>
                </a:solidFill>
              </a:rPr>
              <a:t>계 알루미늄 합금의 기계적 특성 학습</a:t>
            </a: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Fig1. DNN </a:t>
            </a:r>
            <a:r>
              <a:rPr lang="ko-KR" altLang="en-US" sz="1600" b="1" dirty="0"/>
              <a:t>학습 모식도</a:t>
            </a:r>
          </a:p>
        </p:txBody>
      </p:sp>
    </p:spTree>
    <p:extLst>
      <p:ext uri="{BB962C8B-B14F-4D97-AF65-F5344CB8AC3E}">
        <p14:creationId xmlns:p14="http://schemas.microsoft.com/office/powerpoint/2010/main" val="87196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a:extLst>
              <a:ext uri="{FF2B5EF4-FFF2-40B4-BE49-F238E27FC236}">
                <a16:creationId xmlns:a16="http://schemas.microsoft.com/office/drawing/2014/main" id="{7C9C537D-A9FE-E011-A234-86947A317AC4}"/>
              </a:ext>
            </a:extLst>
          </p:cNvPr>
          <p:cNvSpPr/>
          <p:nvPr/>
        </p:nvSpPr>
        <p:spPr>
          <a:xfrm>
            <a:off x="-25941" y="5038286"/>
            <a:ext cx="12192002" cy="172562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1</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4" y="886651"/>
            <a:ext cx="11096219" cy="369332"/>
          </a:xfrm>
          <a:prstGeom prst="rect">
            <a:avLst/>
          </a:prstGeom>
          <a:noFill/>
        </p:spPr>
        <p:txBody>
          <a:bodyPr wrap="square" rtlCol="0">
            <a:spAutoFit/>
          </a:bodyPr>
          <a:lstStyle/>
          <a:p>
            <a:r>
              <a:rPr lang="en-US" altLang="ko-KR" b="1" dirty="0">
                <a:solidFill>
                  <a:srgbClr val="FF0000"/>
                </a:solidFill>
              </a:rPr>
              <a:t>- </a:t>
            </a:r>
            <a:r>
              <a:rPr lang="ko-KR" altLang="en-US" b="1" dirty="0">
                <a:solidFill>
                  <a:srgbClr val="FF0000"/>
                </a:solidFill>
              </a:rPr>
              <a:t>유전 알고리즘 또는 </a:t>
            </a:r>
            <a:r>
              <a:rPr lang="en-US" altLang="ko-KR" b="1" dirty="0">
                <a:solidFill>
                  <a:srgbClr val="FF0000"/>
                </a:solidFill>
              </a:rPr>
              <a:t>Bayesian optimization</a:t>
            </a:r>
            <a:r>
              <a:rPr lang="ko-KR" altLang="en-US" b="1" dirty="0">
                <a:solidFill>
                  <a:srgbClr val="FF0000"/>
                </a:solidFill>
              </a:rPr>
              <a:t> 최적화 알고리즘을 통하여 </a:t>
            </a:r>
            <a:r>
              <a:rPr lang="ko-KR" altLang="en-US" b="1" dirty="0" err="1">
                <a:solidFill>
                  <a:srgbClr val="FF0000"/>
                </a:solidFill>
              </a:rPr>
              <a:t>하이퍼</a:t>
            </a:r>
            <a:r>
              <a:rPr lang="ko-KR" altLang="en-US" b="1" dirty="0">
                <a:solidFill>
                  <a:srgbClr val="FF0000"/>
                </a:solidFill>
              </a:rPr>
              <a:t> 파라미터 최적화</a:t>
            </a:r>
          </a:p>
        </p:txBody>
      </p:sp>
      <p:pic>
        <p:nvPicPr>
          <p:cNvPr id="3" name="그림 2">
            <a:extLst>
              <a:ext uri="{FF2B5EF4-FFF2-40B4-BE49-F238E27FC236}">
                <a16:creationId xmlns:a16="http://schemas.microsoft.com/office/drawing/2014/main" id="{20A00031-3A46-2928-4AFC-0D2624763E6D}"/>
              </a:ext>
            </a:extLst>
          </p:cNvPr>
          <p:cNvPicPr>
            <a:picLocks noChangeAspect="1"/>
          </p:cNvPicPr>
          <p:nvPr/>
        </p:nvPicPr>
        <p:blipFill>
          <a:blip r:embed="rId2"/>
          <a:stretch>
            <a:fillRect/>
          </a:stretch>
        </p:blipFill>
        <p:spPr>
          <a:xfrm>
            <a:off x="4096552" y="1378815"/>
            <a:ext cx="8009314" cy="2827265"/>
          </a:xfrm>
          <a:prstGeom prst="rect">
            <a:avLst/>
          </a:prstGeom>
        </p:spPr>
      </p:pic>
      <p:sp>
        <p:nvSpPr>
          <p:cNvPr id="4" name="TextBox 3">
            <a:extLst>
              <a:ext uri="{FF2B5EF4-FFF2-40B4-BE49-F238E27FC236}">
                <a16:creationId xmlns:a16="http://schemas.microsoft.com/office/drawing/2014/main" id="{07EEE192-FBFA-B822-6F77-3F017A886999}"/>
              </a:ext>
            </a:extLst>
          </p:cNvPr>
          <p:cNvSpPr txBox="1"/>
          <p:nvPr/>
        </p:nvSpPr>
        <p:spPr>
          <a:xfrm>
            <a:off x="6551370" y="4384086"/>
            <a:ext cx="3647873" cy="338554"/>
          </a:xfrm>
          <a:prstGeom prst="rect">
            <a:avLst/>
          </a:prstGeom>
          <a:noFill/>
        </p:spPr>
        <p:txBody>
          <a:bodyPr wrap="square" rtlCol="0">
            <a:spAutoFit/>
          </a:bodyPr>
          <a:lstStyle/>
          <a:p>
            <a:pPr algn="ctr"/>
            <a:r>
              <a:rPr lang="en-US" altLang="ko-KR" sz="1600" b="1" dirty="0"/>
              <a:t>Fig3. Bayesian optimization </a:t>
            </a:r>
            <a:r>
              <a:rPr lang="ko-KR" altLang="en-US" sz="1600" b="1" dirty="0"/>
              <a:t>모식도</a:t>
            </a:r>
          </a:p>
        </p:txBody>
      </p:sp>
      <p:pic>
        <p:nvPicPr>
          <p:cNvPr id="17" name="그림 16">
            <a:extLst>
              <a:ext uri="{FF2B5EF4-FFF2-40B4-BE49-F238E27FC236}">
                <a16:creationId xmlns:a16="http://schemas.microsoft.com/office/drawing/2014/main" id="{40DEEA19-81F3-10F2-B6B3-F1435D24EAB5}"/>
              </a:ext>
            </a:extLst>
          </p:cNvPr>
          <p:cNvPicPr>
            <a:picLocks noChangeAspect="1"/>
          </p:cNvPicPr>
          <p:nvPr/>
        </p:nvPicPr>
        <p:blipFill>
          <a:blip r:embed="rId3"/>
          <a:stretch>
            <a:fillRect/>
          </a:stretch>
        </p:blipFill>
        <p:spPr>
          <a:xfrm>
            <a:off x="197795" y="1427934"/>
            <a:ext cx="3857227" cy="2952179"/>
          </a:xfrm>
          <a:prstGeom prst="rect">
            <a:avLst/>
          </a:prstGeom>
        </p:spPr>
      </p:pic>
      <p:sp>
        <p:nvSpPr>
          <p:cNvPr id="21" name="TextBox 20">
            <a:extLst>
              <a:ext uri="{FF2B5EF4-FFF2-40B4-BE49-F238E27FC236}">
                <a16:creationId xmlns:a16="http://schemas.microsoft.com/office/drawing/2014/main" id="{6A5A71D9-899B-290B-CCC4-4C3ABD8AD327}"/>
              </a:ext>
            </a:extLst>
          </p:cNvPr>
          <p:cNvSpPr txBox="1"/>
          <p:nvPr/>
        </p:nvSpPr>
        <p:spPr>
          <a:xfrm>
            <a:off x="40738" y="4384086"/>
            <a:ext cx="4171340" cy="338554"/>
          </a:xfrm>
          <a:prstGeom prst="rect">
            <a:avLst/>
          </a:prstGeom>
          <a:noFill/>
        </p:spPr>
        <p:txBody>
          <a:bodyPr wrap="square" rtlCol="0">
            <a:spAutoFit/>
          </a:bodyPr>
          <a:lstStyle/>
          <a:p>
            <a:pPr algn="ctr"/>
            <a:r>
              <a:rPr lang="en-US" altLang="ko-KR" sz="1600" b="1" dirty="0"/>
              <a:t>Fig2. Result of the Genetic Algorithm(GA)</a:t>
            </a:r>
            <a:endParaRPr lang="ko-KR" altLang="en-US" sz="1600" b="1" dirty="0"/>
          </a:p>
        </p:txBody>
      </p:sp>
      <p:sp>
        <p:nvSpPr>
          <p:cNvPr id="22" name="TextBox 21">
            <a:extLst>
              <a:ext uri="{FF2B5EF4-FFF2-40B4-BE49-F238E27FC236}">
                <a16:creationId xmlns:a16="http://schemas.microsoft.com/office/drawing/2014/main" id="{B0C461EF-9A9D-25A2-186E-E3CA135CF14B}"/>
              </a:ext>
            </a:extLst>
          </p:cNvPr>
          <p:cNvSpPr txBox="1"/>
          <p:nvPr/>
        </p:nvSpPr>
        <p:spPr>
          <a:xfrm>
            <a:off x="0" y="5162434"/>
            <a:ext cx="12192002" cy="1754326"/>
          </a:xfrm>
          <a:prstGeom prst="rect">
            <a:avLst/>
          </a:prstGeom>
          <a:noFill/>
        </p:spPr>
        <p:txBody>
          <a:bodyPr wrap="square" rtlCol="0">
            <a:spAutoFit/>
          </a:bodyPr>
          <a:lstStyle/>
          <a:p>
            <a:pPr marL="285750" indent="-285750">
              <a:buFontTx/>
              <a:buChar char="-"/>
            </a:pPr>
            <a:r>
              <a:rPr lang="en-US" altLang="ko-KR" b="1" dirty="0">
                <a:solidFill>
                  <a:srgbClr val="FF0000"/>
                </a:solidFill>
              </a:rPr>
              <a:t>DNN</a:t>
            </a:r>
            <a:r>
              <a:rPr lang="ko-KR" altLang="en-US" b="1" dirty="0"/>
              <a:t>은 복잡한 모델이기 때문에 </a:t>
            </a:r>
            <a:r>
              <a:rPr lang="ko-KR" altLang="en-US" b="1" dirty="0" err="1">
                <a:solidFill>
                  <a:srgbClr val="FF0000"/>
                </a:solidFill>
              </a:rPr>
              <a:t>하이퍼</a:t>
            </a:r>
            <a:r>
              <a:rPr lang="ko-KR" altLang="en-US" b="1" dirty="0">
                <a:solidFill>
                  <a:srgbClr val="FF0000"/>
                </a:solidFill>
              </a:rPr>
              <a:t> 파라미터</a:t>
            </a:r>
            <a:r>
              <a:rPr lang="ko-KR" altLang="en-US" b="1" dirty="0"/>
              <a:t>에 따라 성능이 크게 좌우됨</a:t>
            </a:r>
            <a:endParaRPr lang="en-US" altLang="ko-KR" b="1" dirty="0"/>
          </a:p>
          <a:p>
            <a:pPr marL="285750" indent="-285750">
              <a:buFontTx/>
              <a:buChar char="-"/>
            </a:pPr>
            <a:r>
              <a:rPr lang="en-US" altLang="ko-KR" b="1" dirty="0">
                <a:solidFill>
                  <a:srgbClr val="FF0000"/>
                </a:solidFill>
              </a:rPr>
              <a:t>GA</a:t>
            </a:r>
            <a:r>
              <a:rPr lang="ko-KR" altLang="en-US" b="1" dirty="0"/>
              <a:t>는 많은 </a:t>
            </a:r>
            <a:r>
              <a:rPr lang="ko-KR" altLang="en-US" b="1" dirty="0" err="1">
                <a:solidFill>
                  <a:srgbClr val="FF0000"/>
                </a:solidFill>
              </a:rPr>
              <a:t>하이퍼파라미터</a:t>
            </a:r>
            <a:r>
              <a:rPr lang="ko-KR" altLang="en-US" b="1" dirty="0"/>
              <a:t> 조합</a:t>
            </a:r>
            <a:r>
              <a:rPr lang="en-US" altLang="ko-KR" b="1" dirty="0"/>
              <a:t>(</a:t>
            </a:r>
            <a:r>
              <a:rPr lang="ko-KR" altLang="en-US" b="1" dirty="0" err="1">
                <a:solidFill>
                  <a:srgbClr val="FF0000"/>
                </a:solidFill>
              </a:rPr>
              <a:t>학습률</a:t>
            </a:r>
            <a:r>
              <a:rPr lang="en-US" altLang="ko-KR" b="1" dirty="0">
                <a:solidFill>
                  <a:srgbClr val="FF0000"/>
                </a:solidFill>
              </a:rPr>
              <a:t>, </a:t>
            </a:r>
            <a:r>
              <a:rPr lang="ko-KR" altLang="en-US" b="1" dirty="0">
                <a:solidFill>
                  <a:srgbClr val="FF0000"/>
                </a:solidFill>
              </a:rPr>
              <a:t>배치크기</a:t>
            </a:r>
            <a:r>
              <a:rPr lang="en-US" altLang="ko-KR" b="1" dirty="0">
                <a:solidFill>
                  <a:srgbClr val="FF0000"/>
                </a:solidFill>
              </a:rPr>
              <a:t>, </a:t>
            </a:r>
            <a:r>
              <a:rPr lang="ko-KR" altLang="en-US" b="1" dirty="0" err="1">
                <a:solidFill>
                  <a:srgbClr val="FF0000"/>
                </a:solidFill>
              </a:rPr>
              <a:t>뉴런수</a:t>
            </a:r>
            <a:r>
              <a:rPr lang="en-US" altLang="ko-KR" b="1" dirty="0">
                <a:solidFill>
                  <a:srgbClr val="FF0000"/>
                </a:solidFill>
              </a:rPr>
              <a:t>, </a:t>
            </a:r>
            <a:r>
              <a:rPr lang="ko-KR" altLang="en-US" b="1" dirty="0" err="1">
                <a:solidFill>
                  <a:srgbClr val="FF0000"/>
                </a:solidFill>
              </a:rPr>
              <a:t>레이어수</a:t>
            </a:r>
            <a:r>
              <a:rPr lang="en-US" altLang="ko-KR" b="1" dirty="0"/>
              <a:t>)</a:t>
            </a:r>
            <a:r>
              <a:rPr lang="ko-KR" altLang="en-US" b="1" dirty="0"/>
              <a:t>을 자동으로 탐색하고 </a:t>
            </a:r>
            <a:r>
              <a:rPr lang="ko-KR" altLang="en-US" b="1" dirty="0">
                <a:solidFill>
                  <a:srgbClr val="FF0000"/>
                </a:solidFill>
              </a:rPr>
              <a:t>최적의 조합 색출</a:t>
            </a:r>
            <a:r>
              <a:rPr lang="ko-KR" altLang="en-US" b="1" dirty="0"/>
              <a:t> 가능</a:t>
            </a:r>
            <a:endParaRPr lang="en-US" altLang="ko-KR" b="1" dirty="0"/>
          </a:p>
          <a:p>
            <a:pPr marL="285750" indent="-285750">
              <a:buFontTx/>
              <a:buChar char="-"/>
            </a:pPr>
            <a:endParaRPr lang="en-US" altLang="ko-KR" b="1" dirty="0"/>
          </a:p>
          <a:p>
            <a:pPr marL="285750" indent="-285750">
              <a:buFontTx/>
              <a:buChar char="-"/>
            </a:pPr>
            <a:r>
              <a:rPr lang="en-US" altLang="ko-KR" b="1" dirty="0">
                <a:solidFill>
                  <a:schemeClr val="accent1"/>
                </a:solidFill>
              </a:rPr>
              <a:t>Bayesian</a:t>
            </a:r>
            <a:r>
              <a:rPr lang="ko-KR" altLang="en-US" b="1" dirty="0"/>
              <a:t>은 </a:t>
            </a:r>
            <a:r>
              <a:rPr lang="ko-KR" altLang="en-US" b="1" dirty="0">
                <a:solidFill>
                  <a:schemeClr val="accent1"/>
                </a:solidFill>
              </a:rPr>
              <a:t>확률적 탐색</a:t>
            </a:r>
            <a:r>
              <a:rPr lang="ko-KR" altLang="en-US" b="1" dirty="0"/>
              <a:t>으로 </a:t>
            </a:r>
            <a:r>
              <a:rPr lang="ko-KR" altLang="en-US" b="1" dirty="0">
                <a:solidFill>
                  <a:schemeClr val="accent1"/>
                </a:solidFill>
              </a:rPr>
              <a:t>불확실성</a:t>
            </a:r>
            <a:r>
              <a:rPr lang="ko-KR" altLang="en-US" b="1" dirty="0"/>
              <a:t>을 고려하여 </a:t>
            </a:r>
            <a:r>
              <a:rPr lang="en-US" altLang="ko-KR" b="1" dirty="0"/>
              <a:t>GA</a:t>
            </a:r>
            <a:r>
              <a:rPr lang="ko-KR" altLang="en-US" b="1" dirty="0"/>
              <a:t>보다 빠른 수렴속도</a:t>
            </a:r>
            <a:endParaRPr lang="en-US" altLang="ko-KR" b="1" dirty="0"/>
          </a:p>
          <a:p>
            <a:pPr marL="285750" indent="-285750">
              <a:buFontTx/>
              <a:buChar char="-"/>
            </a:pPr>
            <a:r>
              <a:rPr lang="ko-KR" altLang="en-US" b="1" dirty="0">
                <a:solidFill>
                  <a:schemeClr val="accent1"/>
                </a:solidFill>
              </a:rPr>
              <a:t>재료 특성 실험과 같은 문제에 많이 쓰는 것으로 보임</a:t>
            </a:r>
            <a:endParaRPr lang="en-US" altLang="ko-KR" b="1" dirty="0">
              <a:solidFill>
                <a:schemeClr val="accent1"/>
              </a:solidFill>
            </a:endParaRPr>
          </a:p>
          <a:p>
            <a:pPr marL="285750" indent="-285750">
              <a:buFontTx/>
              <a:buChar char="-"/>
            </a:pPr>
            <a:r>
              <a:rPr lang="en-US" altLang="ko-KR" b="1" dirty="0">
                <a:solidFill>
                  <a:schemeClr val="accent1"/>
                </a:solidFill>
              </a:rPr>
              <a:t>Loss</a:t>
            </a:r>
            <a:r>
              <a:rPr lang="ko-KR" altLang="en-US" b="1" dirty="0">
                <a:solidFill>
                  <a:schemeClr val="accent1"/>
                </a:solidFill>
              </a:rPr>
              <a:t> </a:t>
            </a:r>
            <a:r>
              <a:rPr lang="en-US" altLang="ko-KR" b="1" dirty="0">
                <a:solidFill>
                  <a:schemeClr val="accent1"/>
                </a:solidFill>
              </a:rPr>
              <a:t>function(3</a:t>
            </a:r>
            <a:r>
              <a:rPr lang="ko-KR" altLang="en-US" b="1" dirty="0">
                <a:solidFill>
                  <a:schemeClr val="accent1"/>
                </a:solidFill>
              </a:rPr>
              <a:t>개</a:t>
            </a:r>
            <a:r>
              <a:rPr lang="en-US" altLang="ko-KR" b="1" dirty="0">
                <a:solidFill>
                  <a:schemeClr val="accent1"/>
                </a:solidFill>
              </a:rPr>
              <a:t>), VGG</a:t>
            </a:r>
            <a:endParaRPr lang="ko-KR" altLang="en-US" b="1" dirty="0">
              <a:solidFill>
                <a:schemeClr val="accent1"/>
              </a:solidFill>
            </a:endParaRPr>
          </a:p>
        </p:txBody>
      </p:sp>
    </p:spTree>
    <p:extLst>
      <p:ext uri="{BB962C8B-B14F-4D97-AF65-F5344CB8AC3E}">
        <p14:creationId xmlns:p14="http://schemas.microsoft.com/office/powerpoint/2010/main" val="126718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2</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4" y="886651"/>
            <a:ext cx="10142909" cy="369332"/>
          </a:xfrm>
          <a:prstGeom prst="rect">
            <a:avLst/>
          </a:prstGeom>
          <a:noFill/>
        </p:spPr>
        <p:txBody>
          <a:bodyPr wrap="square" rtlCol="0">
            <a:spAutoFit/>
          </a:bodyPr>
          <a:lstStyle/>
          <a:p>
            <a:r>
              <a:rPr lang="en-US" altLang="ko-KR" b="1" dirty="0">
                <a:solidFill>
                  <a:srgbClr val="FF0000"/>
                </a:solidFill>
              </a:rPr>
              <a:t>- </a:t>
            </a:r>
            <a:r>
              <a:rPr lang="ko-KR" altLang="en-US" b="1" dirty="0">
                <a:solidFill>
                  <a:srgbClr val="FF0000"/>
                </a:solidFill>
              </a:rPr>
              <a:t>특정 조성에 따른 </a:t>
            </a:r>
            <a:r>
              <a:rPr lang="en-US" altLang="ko-KR" b="1" dirty="0">
                <a:solidFill>
                  <a:srgbClr val="FF0000"/>
                </a:solidFill>
              </a:rPr>
              <a:t>7000</a:t>
            </a:r>
            <a:r>
              <a:rPr lang="ko-KR" altLang="en-US" b="1" dirty="0">
                <a:solidFill>
                  <a:srgbClr val="FF0000"/>
                </a:solidFill>
              </a:rPr>
              <a:t>계 알루미늄 합금의 미세구조 예측 생성 모델 개발 </a:t>
            </a:r>
            <a:r>
              <a:rPr lang="en-US" altLang="ko-KR" b="1" dirty="0">
                <a:solidFill>
                  <a:srgbClr val="FF0000"/>
                </a:solidFill>
              </a:rPr>
              <a:t>(VAE or GAN)</a:t>
            </a:r>
            <a:endParaRPr lang="ko-KR" altLang="en-US" b="1" dirty="0">
              <a:solidFill>
                <a:srgbClr val="FF0000"/>
              </a:solidFill>
            </a:endParaRP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Fig1. DNN </a:t>
            </a:r>
            <a:r>
              <a:rPr lang="ko-KR" altLang="en-US" sz="1600" b="1" dirty="0"/>
              <a:t>학습 모식도</a:t>
            </a:r>
          </a:p>
        </p:txBody>
      </p:sp>
      <p:pic>
        <p:nvPicPr>
          <p:cNvPr id="3" name="그림 2">
            <a:extLst>
              <a:ext uri="{FF2B5EF4-FFF2-40B4-BE49-F238E27FC236}">
                <a16:creationId xmlns:a16="http://schemas.microsoft.com/office/drawing/2014/main" id="{ACF180D9-F111-9AAB-0709-F26000960902}"/>
              </a:ext>
            </a:extLst>
          </p:cNvPr>
          <p:cNvPicPr>
            <a:picLocks noChangeAspect="1"/>
          </p:cNvPicPr>
          <p:nvPr/>
        </p:nvPicPr>
        <p:blipFill>
          <a:blip r:embed="rId2"/>
          <a:stretch>
            <a:fillRect/>
          </a:stretch>
        </p:blipFill>
        <p:spPr>
          <a:xfrm>
            <a:off x="228489" y="1533377"/>
            <a:ext cx="8855840" cy="3791245"/>
          </a:xfrm>
          <a:prstGeom prst="rect">
            <a:avLst/>
          </a:prstGeom>
        </p:spPr>
      </p:pic>
    </p:spTree>
    <p:extLst>
      <p:ext uri="{BB962C8B-B14F-4D97-AF65-F5344CB8AC3E}">
        <p14:creationId xmlns:p14="http://schemas.microsoft.com/office/powerpoint/2010/main" val="211575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2</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0EC409-6C6C-2906-459E-AE49AD5B983A}"/>
              </a:ext>
            </a:extLst>
          </p:cNvPr>
          <p:cNvSpPr txBox="1"/>
          <p:nvPr/>
        </p:nvSpPr>
        <p:spPr>
          <a:xfrm>
            <a:off x="440784" y="886651"/>
            <a:ext cx="10142909" cy="369332"/>
          </a:xfrm>
          <a:prstGeom prst="rect">
            <a:avLst/>
          </a:prstGeom>
          <a:noFill/>
        </p:spPr>
        <p:txBody>
          <a:bodyPr wrap="square" rtlCol="0">
            <a:spAutoFit/>
          </a:bodyPr>
          <a:lstStyle/>
          <a:p>
            <a:pPr marL="285750" indent="-285750">
              <a:buFontTx/>
              <a:buChar char="-"/>
            </a:pPr>
            <a:r>
              <a:rPr lang="ko-KR" altLang="en-US" b="1" dirty="0">
                <a:solidFill>
                  <a:srgbClr val="FF0000"/>
                </a:solidFill>
              </a:rPr>
              <a:t>미세구조 이미지를 대입하면 </a:t>
            </a:r>
            <a:r>
              <a:rPr lang="en-US" altLang="ko-KR" b="1" dirty="0">
                <a:solidFill>
                  <a:srgbClr val="FF0000"/>
                </a:solidFill>
              </a:rPr>
              <a:t>7000</a:t>
            </a:r>
            <a:r>
              <a:rPr lang="ko-KR" altLang="en-US" b="1" dirty="0">
                <a:solidFill>
                  <a:srgbClr val="FF0000"/>
                </a:solidFill>
              </a:rPr>
              <a:t>계 어떤 알루미늄인지 분류 </a:t>
            </a:r>
            <a:r>
              <a:rPr lang="en-US" altLang="ko-KR" b="1" dirty="0">
                <a:solidFill>
                  <a:srgbClr val="FF0000"/>
                </a:solidFill>
              </a:rPr>
              <a:t>(YOLOv5)</a:t>
            </a:r>
          </a:p>
        </p:txBody>
      </p:sp>
      <p:sp>
        <p:nvSpPr>
          <p:cNvPr id="21" name="TextBox 20">
            <a:extLst>
              <a:ext uri="{FF2B5EF4-FFF2-40B4-BE49-F238E27FC236}">
                <a16:creationId xmlns:a16="http://schemas.microsoft.com/office/drawing/2014/main" id="{6F11AC1D-280A-0B6E-FF6E-73B8543149ED}"/>
              </a:ext>
            </a:extLst>
          </p:cNvPr>
          <p:cNvSpPr txBox="1"/>
          <p:nvPr/>
        </p:nvSpPr>
        <p:spPr>
          <a:xfrm>
            <a:off x="4656409" y="6398971"/>
            <a:ext cx="2827302" cy="338554"/>
          </a:xfrm>
          <a:prstGeom prst="rect">
            <a:avLst/>
          </a:prstGeom>
          <a:noFill/>
        </p:spPr>
        <p:txBody>
          <a:bodyPr wrap="square" rtlCol="0">
            <a:spAutoFit/>
          </a:bodyPr>
          <a:lstStyle/>
          <a:p>
            <a:pPr algn="ctr"/>
            <a:r>
              <a:rPr lang="en-US" altLang="ko-KR" sz="1600" b="1" dirty="0"/>
              <a:t>Fig5.YOLO </a:t>
            </a:r>
            <a:r>
              <a:rPr lang="ko-KR" altLang="en-US" sz="1600" b="1" dirty="0"/>
              <a:t>학습 예시</a:t>
            </a:r>
          </a:p>
        </p:txBody>
      </p:sp>
      <p:pic>
        <p:nvPicPr>
          <p:cNvPr id="4" name="그림 3" descr="스크린샷, 그레이, 디자인이(가) 표시된 사진&#10;&#10;자동 생성된 설명">
            <a:extLst>
              <a:ext uri="{FF2B5EF4-FFF2-40B4-BE49-F238E27FC236}">
                <a16:creationId xmlns:a16="http://schemas.microsoft.com/office/drawing/2014/main" id="{0D57EF03-CC53-80E6-D01B-8F01A5CE9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883" y="4066349"/>
            <a:ext cx="1905000" cy="1905000"/>
          </a:xfrm>
          <a:prstGeom prst="rect">
            <a:avLst/>
          </a:prstGeom>
        </p:spPr>
      </p:pic>
      <p:pic>
        <p:nvPicPr>
          <p:cNvPr id="6" name="그림 5" descr="스크린샷이(가) 표시된 사진&#10;&#10;자동 생성된 설명">
            <a:extLst>
              <a:ext uri="{FF2B5EF4-FFF2-40B4-BE49-F238E27FC236}">
                <a16:creationId xmlns:a16="http://schemas.microsoft.com/office/drawing/2014/main" id="{88155394-B147-6C6D-0A10-EDE1E6D73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0691" y="4066349"/>
            <a:ext cx="1905000" cy="1905000"/>
          </a:xfrm>
          <a:prstGeom prst="rect">
            <a:avLst/>
          </a:prstGeom>
        </p:spPr>
      </p:pic>
      <p:pic>
        <p:nvPicPr>
          <p:cNvPr id="8" name="그림 7" descr="텍스트, 스크린샷, 폰트, 그래픽 디자인이(가) 표시된 사진&#10;&#10;자동 생성된 설명">
            <a:extLst>
              <a:ext uri="{FF2B5EF4-FFF2-40B4-BE49-F238E27FC236}">
                <a16:creationId xmlns:a16="http://schemas.microsoft.com/office/drawing/2014/main" id="{8A1BAE74-836E-707E-0B7B-4DCFAAD7E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883" y="2037887"/>
            <a:ext cx="1905000" cy="1905000"/>
          </a:xfrm>
          <a:prstGeom prst="rect">
            <a:avLst/>
          </a:prstGeom>
        </p:spPr>
      </p:pic>
      <p:pic>
        <p:nvPicPr>
          <p:cNvPr id="10" name="그림 9" descr="텍스트, 스크린샷, 폰트, 그래픽 디자인이(가) 표시된 사진&#10;&#10;자동 생성된 설명">
            <a:extLst>
              <a:ext uri="{FF2B5EF4-FFF2-40B4-BE49-F238E27FC236}">
                <a16:creationId xmlns:a16="http://schemas.microsoft.com/office/drawing/2014/main" id="{B4386A2E-CFC8-196E-2B0E-7556A2002A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0691" y="2037887"/>
            <a:ext cx="1905000" cy="1905000"/>
          </a:xfrm>
          <a:prstGeom prst="rect">
            <a:avLst/>
          </a:prstGeom>
        </p:spPr>
      </p:pic>
      <p:pic>
        <p:nvPicPr>
          <p:cNvPr id="12" name="그림 11" descr="흑백, 블랙, 흑백 사진, 모노크롬이(가) 표시된 사진&#10;&#10;자동 생성된 설명">
            <a:extLst>
              <a:ext uri="{FF2B5EF4-FFF2-40B4-BE49-F238E27FC236}">
                <a16:creationId xmlns:a16="http://schemas.microsoft.com/office/drawing/2014/main" id="{8401FFEA-907D-F42C-9425-17EEDC5823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658" y="1933351"/>
            <a:ext cx="1905000" cy="1905000"/>
          </a:xfrm>
          <a:prstGeom prst="rect">
            <a:avLst/>
          </a:prstGeom>
        </p:spPr>
      </p:pic>
      <p:pic>
        <p:nvPicPr>
          <p:cNvPr id="14" name="그림 13" descr="블랙, 그레이, 모노크롬, 흑백 사진이(가) 표시된 사진&#10;&#10;자동 생성된 설명">
            <a:extLst>
              <a:ext uri="{FF2B5EF4-FFF2-40B4-BE49-F238E27FC236}">
                <a16:creationId xmlns:a16="http://schemas.microsoft.com/office/drawing/2014/main" id="{D25D3F60-9455-6973-9CAD-D5C02B22E8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179" y="1933351"/>
            <a:ext cx="1905000" cy="1905000"/>
          </a:xfrm>
          <a:prstGeom prst="rect">
            <a:avLst/>
          </a:prstGeom>
        </p:spPr>
      </p:pic>
      <p:sp>
        <p:nvSpPr>
          <p:cNvPr id="23" name="TextBox 22">
            <a:extLst>
              <a:ext uri="{FF2B5EF4-FFF2-40B4-BE49-F238E27FC236}">
                <a16:creationId xmlns:a16="http://schemas.microsoft.com/office/drawing/2014/main" id="{2C5F46ED-B1D5-2E03-824C-D1040C76C47A}"/>
              </a:ext>
            </a:extLst>
          </p:cNvPr>
          <p:cNvSpPr txBox="1"/>
          <p:nvPr/>
        </p:nvSpPr>
        <p:spPr>
          <a:xfrm>
            <a:off x="1093825" y="3770238"/>
            <a:ext cx="1180492" cy="338554"/>
          </a:xfrm>
          <a:prstGeom prst="rect">
            <a:avLst/>
          </a:prstGeom>
          <a:noFill/>
        </p:spPr>
        <p:txBody>
          <a:bodyPr wrap="square" rtlCol="0">
            <a:spAutoFit/>
          </a:bodyPr>
          <a:lstStyle/>
          <a:p>
            <a:pPr algn="ctr"/>
            <a:r>
              <a:rPr lang="en-US" altLang="ko-KR" sz="1600" b="1" dirty="0"/>
              <a:t>Scratches</a:t>
            </a:r>
            <a:endParaRPr lang="ko-KR" altLang="en-US" sz="1600" b="1" dirty="0"/>
          </a:p>
        </p:txBody>
      </p:sp>
      <p:sp>
        <p:nvSpPr>
          <p:cNvPr id="24" name="TextBox 23">
            <a:extLst>
              <a:ext uri="{FF2B5EF4-FFF2-40B4-BE49-F238E27FC236}">
                <a16:creationId xmlns:a16="http://schemas.microsoft.com/office/drawing/2014/main" id="{6A1CBC49-A111-81D9-877F-5135EF9727D3}"/>
              </a:ext>
            </a:extLst>
          </p:cNvPr>
          <p:cNvSpPr txBox="1"/>
          <p:nvPr/>
        </p:nvSpPr>
        <p:spPr>
          <a:xfrm>
            <a:off x="3159433" y="3801808"/>
            <a:ext cx="1180492" cy="338554"/>
          </a:xfrm>
          <a:prstGeom prst="rect">
            <a:avLst/>
          </a:prstGeom>
          <a:noFill/>
        </p:spPr>
        <p:txBody>
          <a:bodyPr wrap="square" rtlCol="0">
            <a:spAutoFit/>
          </a:bodyPr>
          <a:lstStyle/>
          <a:p>
            <a:pPr algn="ctr"/>
            <a:r>
              <a:rPr lang="en-US" altLang="ko-KR" sz="1600" b="1"/>
              <a:t>Inclusion</a:t>
            </a:r>
            <a:endParaRPr lang="ko-KR" altLang="en-US" sz="1600" b="1" dirty="0"/>
          </a:p>
        </p:txBody>
      </p:sp>
      <p:grpSp>
        <p:nvGrpSpPr>
          <p:cNvPr id="28" name="그룹 27">
            <a:extLst>
              <a:ext uri="{FF2B5EF4-FFF2-40B4-BE49-F238E27FC236}">
                <a16:creationId xmlns:a16="http://schemas.microsoft.com/office/drawing/2014/main" id="{7120D366-A145-0B5B-9FD5-F61AF56A9D82}"/>
              </a:ext>
            </a:extLst>
          </p:cNvPr>
          <p:cNvGrpSpPr/>
          <p:nvPr/>
        </p:nvGrpSpPr>
        <p:grpSpPr>
          <a:xfrm>
            <a:off x="2778356" y="4173495"/>
            <a:ext cx="1905000" cy="2243554"/>
            <a:chOff x="461151" y="4066349"/>
            <a:chExt cx="1905000" cy="2243554"/>
          </a:xfrm>
        </p:grpSpPr>
        <p:pic>
          <p:nvPicPr>
            <p:cNvPr id="17" name="그림 16" descr="그레이, 흑백 사진, 모노크롬, 흑백이(가) 표시된 사진&#10;&#10;자동 생성된 설명">
              <a:extLst>
                <a:ext uri="{FF2B5EF4-FFF2-40B4-BE49-F238E27FC236}">
                  <a16:creationId xmlns:a16="http://schemas.microsoft.com/office/drawing/2014/main" id="{31B94EEC-2000-1FA0-1DD8-AC695D49D0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51" y="4066349"/>
              <a:ext cx="1905000" cy="1905000"/>
            </a:xfrm>
            <a:prstGeom prst="rect">
              <a:avLst/>
            </a:prstGeom>
          </p:spPr>
        </p:pic>
        <p:sp>
          <p:nvSpPr>
            <p:cNvPr id="25" name="TextBox 24">
              <a:extLst>
                <a:ext uri="{FF2B5EF4-FFF2-40B4-BE49-F238E27FC236}">
                  <a16:creationId xmlns:a16="http://schemas.microsoft.com/office/drawing/2014/main" id="{58675BCD-0BC0-4955-114C-915DC6F80D7E}"/>
                </a:ext>
              </a:extLst>
            </p:cNvPr>
            <p:cNvSpPr txBox="1"/>
            <p:nvPr/>
          </p:nvSpPr>
          <p:spPr>
            <a:xfrm>
              <a:off x="823405" y="5971349"/>
              <a:ext cx="1180492" cy="338554"/>
            </a:xfrm>
            <a:prstGeom prst="rect">
              <a:avLst/>
            </a:prstGeom>
            <a:noFill/>
          </p:spPr>
          <p:txBody>
            <a:bodyPr wrap="square" rtlCol="0">
              <a:spAutoFit/>
            </a:bodyPr>
            <a:lstStyle/>
            <a:p>
              <a:pPr algn="ctr"/>
              <a:r>
                <a:rPr lang="en-US" altLang="ko-KR" sz="1600" b="1"/>
                <a:t>Rolled</a:t>
              </a:r>
              <a:endParaRPr lang="ko-KR" altLang="en-US" sz="1600" b="1" dirty="0"/>
            </a:p>
          </p:txBody>
        </p:sp>
      </p:grpSp>
      <p:grpSp>
        <p:nvGrpSpPr>
          <p:cNvPr id="27" name="그룹 26">
            <a:extLst>
              <a:ext uri="{FF2B5EF4-FFF2-40B4-BE49-F238E27FC236}">
                <a16:creationId xmlns:a16="http://schemas.microsoft.com/office/drawing/2014/main" id="{68ED60B0-BEDF-9A50-5333-1EE9D5E98B61}"/>
              </a:ext>
            </a:extLst>
          </p:cNvPr>
          <p:cNvGrpSpPr/>
          <p:nvPr/>
        </p:nvGrpSpPr>
        <p:grpSpPr>
          <a:xfrm>
            <a:off x="730658" y="4173495"/>
            <a:ext cx="1905000" cy="2243554"/>
            <a:chOff x="2507305" y="4066349"/>
            <a:chExt cx="1905000" cy="2243554"/>
          </a:xfrm>
        </p:grpSpPr>
        <p:pic>
          <p:nvPicPr>
            <p:cNvPr id="22" name="그림 21" descr="눈, 흑백이(가) 표시된 사진&#10;&#10;자동 생성된 설명">
              <a:extLst>
                <a:ext uri="{FF2B5EF4-FFF2-40B4-BE49-F238E27FC236}">
                  <a16:creationId xmlns:a16="http://schemas.microsoft.com/office/drawing/2014/main" id="{4BB294C8-42BA-C91E-ECA3-5C3EA524B0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7305" y="4066349"/>
              <a:ext cx="1905000" cy="1905000"/>
            </a:xfrm>
            <a:prstGeom prst="rect">
              <a:avLst/>
            </a:prstGeom>
          </p:spPr>
        </p:pic>
        <p:sp>
          <p:nvSpPr>
            <p:cNvPr id="26" name="TextBox 25">
              <a:extLst>
                <a:ext uri="{FF2B5EF4-FFF2-40B4-BE49-F238E27FC236}">
                  <a16:creationId xmlns:a16="http://schemas.microsoft.com/office/drawing/2014/main" id="{19BD9E2E-0798-48A8-CB8F-49DB34DFE29E}"/>
                </a:ext>
              </a:extLst>
            </p:cNvPr>
            <p:cNvSpPr txBox="1"/>
            <p:nvPr/>
          </p:nvSpPr>
          <p:spPr>
            <a:xfrm>
              <a:off x="2887242" y="5971349"/>
              <a:ext cx="1180492" cy="338554"/>
            </a:xfrm>
            <a:prstGeom prst="rect">
              <a:avLst/>
            </a:prstGeom>
            <a:noFill/>
          </p:spPr>
          <p:txBody>
            <a:bodyPr wrap="square" rtlCol="0">
              <a:spAutoFit/>
            </a:bodyPr>
            <a:lstStyle/>
            <a:p>
              <a:pPr algn="ctr"/>
              <a:r>
                <a:rPr lang="en-US" altLang="ko-KR" sz="1600" b="1" dirty="0"/>
                <a:t>Pitted</a:t>
              </a:r>
              <a:endParaRPr lang="ko-KR" altLang="en-US" sz="1600" b="1" dirty="0"/>
            </a:p>
          </p:txBody>
        </p:sp>
      </p:grpSp>
      <p:sp>
        <p:nvSpPr>
          <p:cNvPr id="29" name="TextBox 28">
            <a:extLst>
              <a:ext uri="{FF2B5EF4-FFF2-40B4-BE49-F238E27FC236}">
                <a16:creationId xmlns:a16="http://schemas.microsoft.com/office/drawing/2014/main" id="{EC529AEE-E217-B27F-F3B3-84C089A29443}"/>
              </a:ext>
            </a:extLst>
          </p:cNvPr>
          <p:cNvSpPr txBox="1"/>
          <p:nvPr/>
        </p:nvSpPr>
        <p:spPr>
          <a:xfrm>
            <a:off x="1364705" y="1372873"/>
            <a:ext cx="2827302" cy="461665"/>
          </a:xfrm>
          <a:prstGeom prst="rect">
            <a:avLst/>
          </a:prstGeom>
          <a:solidFill>
            <a:srgbClr val="FFFF00"/>
          </a:solidFill>
        </p:spPr>
        <p:txBody>
          <a:bodyPr wrap="square" rtlCol="0">
            <a:spAutoFit/>
          </a:bodyPr>
          <a:lstStyle/>
          <a:p>
            <a:pPr algn="ctr"/>
            <a:r>
              <a:rPr lang="en-US" altLang="ko-KR" sz="2400" b="1" dirty="0"/>
              <a:t>Input data</a:t>
            </a:r>
            <a:endParaRPr lang="ko-KR" altLang="en-US" sz="2400" b="1" dirty="0"/>
          </a:p>
        </p:txBody>
      </p:sp>
      <p:sp>
        <p:nvSpPr>
          <p:cNvPr id="30" name="이등변 삼각형 29">
            <a:extLst>
              <a:ext uri="{FF2B5EF4-FFF2-40B4-BE49-F238E27FC236}">
                <a16:creationId xmlns:a16="http://schemas.microsoft.com/office/drawing/2014/main" id="{FBBFCC58-5B3C-E35A-62D2-46D90E86FA52}"/>
              </a:ext>
            </a:extLst>
          </p:cNvPr>
          <p:cNvSpPr/>
          <p:nvPr/>
        </p:nvSpPr>
        <p:spPr>
          <a:xfrm rot="5400000">
            <a:off x="5189069" y="3411647"/>
            <a:ext cx="1974715" cy="74416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A96DBE59-44CB-EBE6-17FA-50B97ED36A68}"/>
              </a:ext>
            </a:extLst>
          </p:cNvPr>
          <p:cNvSpPr txBox="1"/>
          <p:nvPr/>
        </p:nvSpPr>
        <p:spPr>
          <a:xfrm>
            <a:off x="8252398" y="1354794"/>
            <a:ext cx="2827302" cy="461665"/>
          </a:xfrm>
          <a:prstGeom prst="rect">
            <a:avLst/>
          </a:prstGeom>
          <a:solidFill>
            <a:schemeClr val="accent2">
              <a:lumMod val="40000"/>
              <a:lumOff val="60000"/>
            </a:schemeClr>
          </a:solidFill>
        </p:spPr>
        <p:txBody>
          <a:bodyPr wrap="square" rtlCol="0">
            <a:spAutoFit/>
          </a:bodyPr>
          <a:lstStyle/>
          <a:p>
            <a:pPr algn="ctr"/>
            <a:r>
              <a:rPr lang="en-US" altLang="ko-KR" sz="2400" b="1" dirty="0"/>
              <a:t>Output data</a:t>
            </a:r>
            <a:endParaRPr lang="ko-KR" altLang="en-US" sz="2400" b="1" dirty="0"/>
          </a:p>
        </p:txBody>
      </p:sp>
      <p:sp>
        <p:nvSpPr>
          <p:cNvPr id="33" name="TextBox 32">
            <a:extLst>
              <a:ext uri="{FF2B5EF4-FFF2-40B4-BE49-F238E27FC236}">
                <a16:creationId xmlns:a16="http://schemas.microsoft.com/office/drawing/2014/main" id="{F727CC3B-1B86-B9DC-CC70-C1D76A770A9D}"/>
              </a:ext>
            </a:extLst>
          </p:cNvPr>
          <p:cNvSpPr txBox="1"/>
          <p:nvPr/>
        </p:nvSpPr>
        <p:spPr>
          <a:xfrm>
            <a:off x="5330758" y="1372872"/>
            <a:ext cx="1478604" cy="461665"/>
          </a:xfrm>
          <a:prstGeom prst="rect">
            <a:avLst/>
          </a:prstGeom>
          <a:solidFill>
            <a:schemeClr val="accent1">
              <a:lumMod val="20000"/>
              <a:lumOff val="80000"/>
            </a:schemeClr>
          </a:solidFill>
        </p:spPr>
        <p:txBody>
          <a:bodyPr wrap="square" rtlCol="0">
            <a:spAutoFit/>
          </a:bodyPr>
          <a:lstStyle/>
          <a:p>
            <a:pPr algn="ctr"/>
            <a:r>
              <a:rPr lang="en-US" altLang="ko-KR" sz="2400" b="1" dirty="0"/>
              <a:t>VGG</a:t>
            </a:r>
            <a:endParaRPr lang="ko-KR" altLang="en-US" sz="2400" b="1" dirty="0"/>
          </a:p>
        </p:txBody>
      </p:sp>
    </p:spTree>
    <p:extLst>
      <p:ext uri="{BB962C8B-B14F-4D97-AF65-F5344CB8AC3E}">
        <p14:creationId xmlns:p14="http://schemas.microsoft.com/office/powerpoint/2010/main" val="2565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511AB6B8-1551-AC58-6764-B0C38B055486}"/>
              </a:ext>
            </a:extLst>
          </p:cNvPr>
          <p:cNvPicPr>
            <a:picLocks noChangeAspect="1"/>
          </p:cNvPicPr>
          <p:nvPr/>
        </p:nvPicPr>
        <p:blipFill>
          <a:blip r:embed="rId2"/>
          <a:stretch>
            <a:fillRect/>
          </a:stretch>
        </p:blipFill>
        <p:spPr>
          <a:xfrm>
            <a:off x="0" y="1255983"/>
            <a:ext cx="10583693" cy="4715366"/>
          </a:xfrm>
          <a:prstGeom prst="rect">
            <a:avLst/>
          </a:prstGeom>
        </p:spPr>
      </p:pic>
      <p:sp>
        <p:nvSpPr>
          <p:cNvPr id="16" name="TextBox 15">
            <a:extLst>
              <a:ext uri="{FF2B5EF4-FFF2-40B4-BE49-F238E27FC236}">
                <a16:creationId xmlns:a16="http://schemas.microsoft.com/office/drawing/2014/main" id="{A2A39D04-55AE-EF53-6270-E53659346C51}"/>
              </a:ext>
            </a:extLst>
          </p:cNvPr>
          <p:cNvSpPr txBox="1"/>
          <p:nvPr/>
        </p:nvSpPr>
        <p:spPr>
          <a:xfrm>
            <a:off x="341833" y="100428"/>
            <a:ext cx="2413788" cy="646331"/>
          </a:xfrm>
          <a:prstGeom prst="rect">
            <a:avLst/>
          </a:prstGeom>
          <a:noFill/>
        </p:spPr>
        <p:txBody>
          <a:bodyPr wrap="square" rtlCol="0">
            <a:spAutoFit/>
          </a:bodyPr>
          <a:lstStyle/>
          <a:p>
            <a:r>
              <a:rPr lang="en-US" altLang="ko-KR" sz="3600" b="1" dirty="0"/>
              <a:t>3</a:t>
            </a:r>
            <a:r>
              <a:rPr lang="ko-KR" altLang="en-US" sz="3600" b="1" dirty="0"/>
              <a:t>차 목표</a:t>
            </a:r>
            <a:endParaRPr lang="ko-KR" altLang="en-US" sz="3600" b="1" dirty="0">
              <a:solidFill>
                <a:srgbClr val="FF0000"/>
              </a:solidFill>
            </a:endParaRPr>
          </a:p>
        </p:txBody>
      </p:sp>
      <p:cxnSp>
        <p:nvCxnSpPr>
          <p:cNvPr id="18" name="직선 연결선 17">
            <a:extLst>
              <a:ext uri="{FF2B5EF4-FFF2-40B4-BE49-F238E27FC236}">
                <a16:creationId xmlns:a16="http://schemas.microsoft.com/office/drawing/2014/main" id="{4A5A950B-EE6D-682B-4CAC-81492C749033}"/>
              </a:ext>
            </a:extLst>
          </p:cNvPr>
          <p:cNvCxnSpPr/>
          <p:nvPr/>
        </p:nvCxnSpPr>
        <p:spPr>
          <a:xfrm>
            <a:off x="68094" y="769760"/>
            <a:ext cx="12003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F11AC1D-280A-0B6E-FF6E-73B8543149ED}"/>
              </a:ext>
            </a:extLst>
          </p:cNvPr>
          <p:cNvSpPr txBox="1"/>
          <p:nvPr/>
        </p:nvSpPr>
        <p:spPr>
          <a:xfrm>
            <a:off x="3375499" y="6088240"/>
            <a:ext cx="5389122" cy="338554"/>
          </a:xfrm>
          <a:prstGeom prst="rect">
            <a:avLst/>
          </a:prstGeom>
          <a:noFill/>
        </p:spPr>
        <p:txBody>
          <a:bodyPr wrap="square" rtlCol="0">
            <a:spAutoFit/>
          </a:bodyPr>
          <a:lstStyle/>
          <a:p>
            <a:pPr algn="ctr"/>
            <a:r>
              <a:rPr lang="en-US" altLang="ko-KR" sz="1600" b="1" dirty="0"/>
              <a:t>Fig6. </a:t>
            </a:r>
            <a:r>
              <a:rPr lang="ko-KR" altLang="en-US" sz="1600" b="1" dirty="0"/>
              <a:t>기계적 특성 예측을 위한 웹 서비스 예시</a:t>
            </a:r>
            <a:r>
              <a:rPr lang="en-US" altLang="ko-KR" sz="1600" b="1" dirty="0"/>
              <a:t> </a:t>
            </a:r>
            <a:endParaRPr lang="ko-KR" altLang="en-US" sz="1600" b="1" dirty="0"/>
          </a:p>
        </p:txBody>
      </p:sp>
      <p:sp>
        <p:nvSpPr>
          <p:cNvPr id="5" name="TextBox 4">
            <a:extLst>
              <a:ext uri="{FF2B5EF4-FFF2-40B4-BE49-F238E27FC236}">
                <a16:creationId xmlns:a16="http://schemas.microsoft.com/office/drawing/2014/main" id="{7B608CC3-8D4B-5394-0F51-542FA3A0F103}"/>
              </a:ext>
            </a:extLst>
          </p:cNvPr>
          <p:cNvSpPr txBox="1"/>
          <p:nvPr/>
        </p:nvSpPr>
        <p:spPr>
          <a:xfrm>
            <a:off x="440784" y="886651"/>
            <a:ext cx="10142909" cy="369332"/>
          </a:xfrm>
          <a:prstGeom prst="rect">
            <a:avLst/>
          </a:prstGeom>
          <a:noFill/>
        </p:spPr>
        <p:txBody>
          <a:bodyPr wrap="square" rtlCol="0">
            <a:spAutoFit/>
          </a:bodyPr>
          <a:lstStyle/>
          <a:p>
            <a:pPr marL="285750" indent="-285750">
              <a:buFontTx/>
              <a:buChar char="-"/>
            </a:pPr>
            <a:r>
              <a:rPr lang="ko-KR" altLang="en-US" b="1" dirty="0">
                <a:solidFill>
                  <a:srgbClr val="FF0000"/>
                </a:solidFill>
              </a:rPr>
              <a:t>알루미늄 합금 기계적 특성 예측을 위한 최적화된 웹 서비스 개발 </a:t>
            </a:r>
            <a:r>
              <a:rPr lang="en-US" altLang="ko-KR" b="1" dirty="0">
                <a:solidFill>
                  <a:srgbClr val="FF0000"/>
                </a:solidFill>
              </a:rPr>
              <a:t>(Flask?)</a:t>
            </a:r>
          </a:p>
        </p:txBody>
      </p:sp>
      <p:sp>
        <p:nvSpPr>
          <p:cNvPr id="7" name="TextBox 6">
            <a:extLst>
              <a:ext uri="{FF2B5EF4-FFF2-40B4-BE49-F238E27FC236}">
                <a16:creationId xmlns:a16="http://schemas.microsoft.com/office/drawing/2014/main" id="{69CF340B-9FA9-AFD2-7C68-6E66E3526505}"/>
              </a:ext>
            </a:extLst>
          </p:cNvPr>
          <p:cNvSpPr txBox="1"/>
          <p:nvPr/>
        </p:nvSpPr>
        <p:spPr>
          <a:xfrm>
            <a:off x="5787957" y="3105917"/>
            <a:ext cx="5953328" cy="2923877"/>
          </a:xfrm>
          <a:prstGeom prst="rect">
            <a:avLst/>
          </a:prstGeom>
          <a:noFill/>
          <a:ln w="28575">
            <a:solidFill>
              <a:schemeClr val="tx1"/>
            </a:solidFill>
          </a:ln>
        </p:spPr>
        <p:txBody>
          <a:bodyPr wrap="square" rtlCol="0">
            <a:spAutoFit/>
          </a:bodyPr>
          <a:lstStyle/>
          <a:p>
            <a:r>
              <a:rPr lang="ko-KR" altLang="en-US" sz="2400" b="1" dirty="0">
                <a:solidFill>
                  <a:srgbClr val="FF0000"/>
                </a:solidFill>
              </a:rPr>
              <a:t>구현 목표</a:t>
            </a:r>
            <a:endParaRPr lang="en-US" altLang="ko-KR" sz="2400" b="1" dirty="0">
              <a:solidFill>
                <a:srgbClr val="FF0000"/>
              </a:solidFill>
            </a:endParaRPr>
          </a:p>
          <a:p>
            <a:endParaRPr lang="en-US" altLang="ko-KR" sz="1050" b="1" dirty="0">
              <a:solidFill>
                <a:srgbClr val="FF0000"/>
              </a:solidFill>
            </a:endParaRPr>
          </a:p>
          <a:p>
            <a:pPr marL="342900" indent="-342900">
              <a:buAutoNum type="arabicPeriod"/>
            </a:pPr>
            <a:r>
              <a:rPr lang="ko-KR" altLang="en-US" b="1" dirty="0">
                <a:solidFill>
                  <a:srgbClr val="FF0000"/>
                </a:solidFill>
              </a:rPr>
              <a:t>요구되는 인장강도</a:t>
            </a:r>
            <a:r>
              <a:rPr lang="en-US" altLang="ko-KR" b="1" dirty="0">
                <a:solidFill>
                  <a:srgbClr val="FF0000"/>
                </a:solidFill>
              </a:rPr>
              <a:t>, </a:t>
            </a:r>
            <a:r>
              <a:rPr lang="ko-KR" altLang="en-US" b="1" dirty="0">
                <a:solidFill>
                  <a:srgbClr val="FF0000"/>
                </a:solidFill>
              </a:rPr>
              <a:t>연신율을 넣으면 추천 조성 리스트 출력</a:t>
            </a:r>
            <a:endParaRPr lang="en-US" altLang="ko-KR" b="1" dirty="0">
              <a:solidFill>
                <a:srgbClr val="FF0000"/>
              </a:solidFill>
            </a:endParaRPr>
          </a:p>
          <a:p>
            <a:pPr marL="342900" indent="-342900">
              <a:buAutoNum type="arabicPeriod"/>
            </a:pPr>
            <a:endParaRPr lang="en-US" altLang="ko-KR" b="1" dirty="0">
              <a:solidFill>
                <a:srgbClr val="FF0000"/>
              </a:solidFill>
            </a:endParaRPr>
          </a:p>
          <a:p>
            <a:pPr marL="342900" indent="-342900">
              <a:buAutoNum type="arabicPeriod"/>
            </a:pPr>
            <a:r>
              <a:rPr lang="ko-KR" altLang="en-US" b="1" dirty="0">
                <a:solidFill>
                  <a:srgbClr val="FF0000"/>
                </a:solidFill>
              </a:rPr>
              <a:t>조성 리스트 클릭하면 조성</a:t>
            </a:r>
            <a:r>
              <a:rPr lang="en-US" altLang="ko-KR" b="1" dirty="0">
                <a:solidFill>
                  <a:srgbClr val="FF0000"/>
                </a:solidFill>
              </a:rPr>
              <a:t>, </a:t>
            </a:r>
            <a:r>
              <a:rPr lang="ko-KR" altLang="en-US" b="1" dirty="0">
                <a:solidFill>
                  <a:srgbClr val="FF0000"/>
                </a:solidFill>
              </a:rPr>
              <a:t>기계적 특성</a:t>
            </a:r>
            <a:r>
              <a:rPr lang="en-US" altLang="ko-KR" b="1" dirty="0">
                <a:solidFill>
                  <a:srgbClr val="FF0000"/>
                </a:solidFill>
              </a:rPr>
              <a:t>, Class </a:t>
            </a:r>
            <a:r>
              <a:rPr lang="ko-KR" altLang="en-US" b="1" dirty="0">
                <a:solidFill>
                  <a:srgbClr val="FF0000"/>
                </a:solidFill>
              </a:rPr>
              <a:t>이름</a:t>
            </a:r>
            <a:r>
              <a:rPr lang="en-US" altLang="ko-KR" b="1" dirty="0">
                <a:solidFill>
                  <a:srgbClr val="FF0000"/>
                </a:solidFill>
              </a:rPr>
              <a:t>(ex. Al7075, Al7175 </a:t>
            </a:r>
            <a:r>
              <a:rPr lang="ko-KR" altLang="en-US" b="1" dirty="0">
                <a:solidFill>
                  <a:srgbClr val="FF0000"/>
                </a:solidFill>
              </a:rPr>
              <a:t>등</a:t>
            </a:r>
            <a:r>
              <a:rPr lang="en-US" altLang="ko-KR" b="1" dirty="0">
                <a:solidFill>
                  <a:srgbClr val="FF0000"/>
                </a:solidFill>
              </a:rPr>
              <a:t>), </a:t>
            </a:r>
            <a:r>
              <a:rPr lang="ko-KR" altLang="en-US" b="1" dirty="0">
                <a:solidFill>
                  <a:srgbClr val="FF0000"/>
                </a:solidFill>
              </a:rPr>
              <a:t>미세구조 정보</a:t>
            </a:r>
            <a:endParaRPr lang="en-US" altLang="ko-KR" b="1" dirty="0">
              <a:solidFill>
                <a:srgbClr val="FF0000"/>
              </a:solidFill>
            </a:endParaRPr>
          </a:p>
          <a:p>
            <a:pPr marL="342900" indent="-342900">
              <a:buAutoNum type="arabicPeriod"/>
            </a:pPr>
            <a:endParaRPr lang="en-US" altLang="ko-KR" b="1" dirty="0">
              <a:solidFill>
                <a:srgbClr val="FF0000"/>
              </a:solidFill>
            </a:endParaRPr>
          </a:p>
          <a:p>
            <a:pPr marL="342900" indent="-342900">
              <a:buAutoNum type="arabicPeriod"/>
            </a:pPr>
            <a:r>
              <a:rPr lang="ko-KR" altLang="en-US" b="1" dirty="0">
                <a:solidFill>
                  <a:srgbClr val="FF0000"/>
                </a:solidFill>
              </a:rPr>
              <a:t>미세구조를 넣으면 알루미늄 </a:t>
            </a:r>
            <a:r>
              <a:rPr lang="en-US" altLang="ko-KR" b="1" dirty="0">
                <a:solidFill>
                  <a:srgbClr val="FF0000"/>
                </a:solidFill>
              </a:rPr>
              <a:t>Class </a:t>
            </a:r>
            <a:r>
              <a:rPr lang="ko-KR" altLang="en-US" b="1" dirty="0">
                <a:solidFill>
                  <a:srgbClr val="FF0000"/>
                </a:solidFill>
              </a:rPr>
              <a:t>이름 확률 높은 순서부터 </a:t>
            </a:r>
            <a:r>
              <a:rPr lang="en-US" altLang="ko-KR" b="1" dirty="0">
                <a:solidFill>
                  <a:srgbClr val="FF0000"/>
                </a:solidFill>
              </a:rPr>
              <a:t>3</a:t>
            </a:r>
            <a:r>
              <a:rPr lang="ko-KR" altLang="en-US" b="1" dirty="0">
                <a:solidFill>
                  <a:srgbClr val="FF0000"/>
                </a:solidFill>
              </a:rPr>
              <a:t>개</a:t>
            </a:r>
            <a:endParaRPr lang="en-US" altLang="ko-KR" b="1" dirty="0">
              <a:solidFill>
                <a:srgbClr val="FF0000"/>
              </a:solidFill>
            </a:endParaRPr>
          </a:p>
        </p:txBody>
      </p:sp>
    </p:spTree>
    <p:extLst>
      <p:ext uri="{BB962C8B-B14F-4D97-AF65-F5344CB8AC3E}">
        <p14:creationId xmlns:p14="http://schemas.microsoft.com/office/powerpoint/2010/main" val="291375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E3194C-1E57-9FB2-AAC7-56206019A223}"/>
              </a:ext>
            </a:extLst>
          </p:cNvPr>
          <p:cNvSpPr txBox="1"/>
          <p:nvPr/>
        </p:nvSpPr>
        <p:spPr>
          <a:xfrm>
            <a:off x="693094" y="701270"/>
            <a:ext cx="7886701" cy="1754326"/>
          </a:xfrm>
          <a:prstGeom prst="rect">
            <a:avLst/>
          </a:prstGeom>
          <a:noFill/>
        </p:spPr>
        <p:txBody>
          <a:bodyPr wrap="square">
            <a:spAutoFit/>
          </a:bodyPr>
          <a:lstStyle/>
          <a:p>
            <a:r>
              <a:rPr lang="ko-KR" altLang="en-US" dirty="0" err="1"/>
              <a:t>Annealing</a:t>
            </a:r>
            <a:r>
              <a:rPr lang="ko-KR" altLang="en-US" dirty="0"/>
              <a:t> - </a:t>
            </a:r>
            <a:r>
              <a:rPr lang="ko-KR" altLang="en-US" dirty="0" err="1"/>
              <a:t>O</a:t>
            </a:r>
            <a:r>
              <a:rPr lang="ko-KR" altLang="en-US" dirty="0"/>
              <a:t>, </a:t>
            </a:r>
            <a:r>
              <a:rPr lang="ko-KR" altLang="en-US" dirty="0" err="1"/>
              <a:t>F</a:t>
            </a:r>
            <a:endParaRPr lang="ko-KR" altLang="en-US" dirty="0"/>
          </a:p>
          <a:p>
            <a:r>
              <a:rPr lang="ko-KR" altLang="en-US" dirty="0" err="1"/>
              <a:t>Hot</a:t>
            </a:r>
            <a:r>
              <a:rPr lang="ko-KR" altLang="en-US" dirty="0"/>
              <a:t> </a:t>
            </a:r>
            <a:r>
              <a:rPr lang="ko-KR" altLang="en-US" dirty="0" err="1"/>
              <a:t>Work</a:t>
            </a:r>
            <a:r>
              <a:rPr lang="ko-KR" altLang="en-US" dirty="0"/>
              <a:t> - T1, H111, H112</a:t>
            </a:r>
          </a:p>
          <a:p>
            <a:r>
              <a:rPr lang="ko-KR" altLang="en-US" dirty="0" err="1"/>
              <a:t>Cold</a:t>
            </a:r>
            <a:r>
              <a:rPr lang="ko-KR" altLang="en-US" dirty="0"/>
              <a:t> </a:t>
            </a:r>
            <a:r>
              <a:rPr lang="ko-KR" altLang="en-US" dirty="0" err="1"/>
              <a:t>Work</a:t>
            </a:r>
            <a:r>
              <a:rPr lang="ko-KR" altLang="en-US" dirty="0"/>
              <a:t> - H12, H14, H16, H18, H32, H34, H116, H321</a:t>
            </a:r>
          </a:p>
          <a:p>
            <a:r>
              <a:rPr lang="ko-KR" altLang="en-US" dirty="0" err="1"/>
              <a:t>Heat</a:t>
            </a:r>
            <a:r>
              <a:rPr lang="ko-KR" altLang="en-US" dirty="0"/>
              <a:t> </a:t>
            </a:r>
            <a:r>
              <a:rPr lang="ko-KR" altLang="en-US" dirty="0" err="1"/>
              <a:t>Treatment</a:t>
            </a:r>
            <a:r>
              <a:rPr lang="ko-KR" altLang="en-US" dirty="0"/>
              <a:t> - T3, T4, T5, T6, T8</a:t>
            </a:r>
          </a:p>
          <a:p>
            <a:r>
              <a:rPr lang="ko-KR" altLang="en-US" dirty="0" err="1"/>
              <a:t>Over</a:t>
            </a:r>
            <a:r>
              <a:rPr lang="ko-KR" altLang="en-US" dirty="0"/>
              <a:t> </a:t>
            </a:r>
            <a:r>
              <a:rPr lang="ko-KR" altLang="en-US" dirty="0" err="1"/>
              <a:t>Aging</a:t>
            </a:r>
            <a:r>
              <a:rPr lang="ko-KR" altLang="en-US" dirty="0"/>
              <a:t> </a:t>
            </a:r>
            <a:r>
              <a:rPr lang="ko-KR" altLang="en-US" dirty="0" err="1"/>
              <a:t>Treatment</a:t>
            </a:r>
            <a:r>
              <a:rPr lang="ko-KR" altLang="en-US" dirty="0"/>
              <a:t> - T73, T74, T76, T79</a:t>
            </a:r>
          </a:p>
          <a:p>
            <a:r>
              <a:rPr lang="ko-KR" altLang="en-US" dirty="0" err="1"/>
              <a:t>Stress</a:t>
            </a:r>
            <a:r>
              <a:rPr lang="ko-KR" altLang="en-US" dirty="0"/>
              <a:t> </a:t>
            </a:r>
            <a:r>
              <a:rPr lang="ko-KR" altLang="en-US" dirty="0" err="1"/>
              <a:t>Relieved</a:t>
            </a:r>
            <a:r>
              <a:rPr lang="ko-KR" altLang="en-US" dirty="0"/>
              <a:t> - T351, T451, T651, T7351, T7451, T7651, T7951, T851</a:t>
            </a:r>
          </a:p>
        </p:txBody>
      </p:sp>
      <p:sp>
        <p:nvSpPr>
          <p:cNvPr id="7" name="TextBox 6">
            <a:extLst>
              <a:ext uri="{FF2B5EF4-FFF2-40B4-BE49-F238E27FC236}">
                <a16:creationId xmlns:a16="http://schemas.microsoft.com/office/drawing/2014/main" id="{78836793-889C-F4C4-CC48-911C2A3BE55A}"/>
              </a:ext>
            </a:extLst>
          </p:cNvPr>
          <p:cNvSpPr txBox="1"/>
          <p:nvPr/>
        </p:nvSpPr>
        <p:spPr>
          <a:xfrm>
            <a:off x="-149158" y="2656611"/>
            <a:ext cx="12490315" cy="3970318"/>
          </a:xfrm>
          <a:prstGeom prst="rect">
            <a:avLst/>
          </a:prstGeom>
          <a:noFill/>
        </p:spPr>
        <p:txBody>
          <a:bodyPr wrap="square">
            <a:spAutoFit/>
          </a:bodyPr>
          <a:lstStyle/>
          <a:p>
            <a:pPr algn="l"/>
            <a:r>
              <a:rPr lang="en-US" altLang="ko-KR" b="0" i="0" dirty="0">
                <a:solidFill>
                  <a:srgbClr val="374151"/>
                </a:solidFill>
                <a:effectLst/>
                <a:latin typeface="Söhne"/>
              </a:rPr>
              <a:t>T1 -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냉각되어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냉각 후에 냉간 가공이 없는 부품에 적합합니다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T2 -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냉각되어 냉간 가공됩니다</a:t>
            </a:r>
            <a:r>
              <a:rPr lang="en-US" altLang="ko-KR" b="0" i="0" dirty="0">
                <a:solidFill>
                  <a:srgbClr val="374151"/>
                </a:solidFill>
                <a:effectLst/>
                <a:latin typeface="Söhne"/>
              </a:rPr>
              <a:t>. </a:t>
            </a:r>
            <a:r>
              <a:rPr lang="ko-KR" altLang="en-US" b="0" i="0" dirty="0">
                <a:solidFill>
                  <a:srgbClr val="374151"/>
                </a:solidFill>
                <a:effectLst/>
                <a:latin typeface="Söhne"/>
              </a:rPr>
              <a:t>그리고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냉간 평평하게 만들거나 또는 </a:t>
            </a:r>
            <a:r>
              <a:rPr lang="ko-KR" altLang="en-US" b="0" i="0" dirty="0" err="1">
                <a:solidFill>
                  <a:srgbClr val="374151"/>
                </a:solidFill>
                <a:effectLst/>
                <a:latin typeface="Söhne"/>
              </a:rPr>
              <a:t>냉간으로</a:t>
            </a:r>
            <a:r>
              <a:rPr lang="ko-KR" altLang="en-US" b="0" i="0" dirty="0">
                <a:solidFill>
                  <a:srgbClr val="374151"/>
                </a:solidFill>
                <a:effectLst/>
                <a:latin typeface="Söhne"/>
              </a:rPr>
              <a:t> 펴는 부품을 포함할 수 있습니다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T3 - </a:t>
            </a:r>
            <a:r>
              <a:rPr lang="ko-KR" altLang="en-US" b="0" i="0" dirty="0">
                <a:solidFill>
                  <a:srgbClr val="374151"/>
                </a:solidFill>
                <a:effectLst/>
                <a:latin typeface="Söhne"/>
              </a:rPr>
              <a:t>열처리로 용액 처리되어 냉간 가공되어 강도를 향상시킨 후</a:t>
            </a:r>
            <a:r>
              <a:rPr lang="en-US" altLang="ko-KR" b="0" i="0" dirty="0">
                <a:solidFill>
                  <a:srgbClr val="374151"/>
                </a:solidFill>
                <a:effectLst/>
                <a:latin typeface="Söhne"/>
              </a:rPr>
              <a:t>, </a:t>
            </a:r>
            <a:r>
              <a:rPr lang="ko-KR" altLang="en-US" b="0" i="0" dirty="0">
                <a:solidFill>
                  <a:srgbClr val="374151"/>
                </a:solidFill>
                <a:effectLst/>
                <a:latin typeface="Söhne"/>
              </a:rPr>
              <a:t>냉각하여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T4 - </a:t>
            </a:r>
            <a:r>
              <a:rPr lang="ko-KR" altLang="en-US" b="0" i="0" dirty="0">
                <a:solidFill>
                  <a:srgbClr val="374151"/>
                </a:solidFill>
                <a:effectLst/>
                <a:latin typeface="Söhne"/>
              </a:rPr>
              <a:t>열처리로 용액 처리되어 크게 안정화된 상태로 자연적으로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열처리 후에 냉간 가공되지 않습니다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T5 -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냉각됩니다</a:t>
            </a:r>
            <a:r>
              <a:rPr lang="en-US" altLang="ko-KR" b="0" i="0" dirty="0">
                <a:solidFill>
                  <a:srgbClr val="374151"/>
                </a:solidFill>
                <a:effectLst/>
                <a:latin typeface="Söhne"/>
              </a:rPr>
              <a:t>. </a:t>
            </a:r>
            <a:r>
              <a:rPr lang="ko-KR" altLang="en-US" b="0" i="0" dirty="0">
                <a:solidFill>
                  <a:srgbClr val="374151"/>
                </a:solidFill>
                <a:effectLst/>
                <a:latin typeface="Söhne"/>
              </a:rPr>
              <a:t>그리고 인공적으로 </a:t>
            </a:r>
            <a:r>
              <a:rPr lang="ko-KR" altLang="en-US" b="0" i="0" dirty="0" err="1">
                <a:solidFill>
                  <a:srgbClr val="374151"/>
                </a:solidFill>
                <a:effectLst/>
                <a:latin typeface="Söhne"/>
              </a:rPr>
              <a:t>연령되며</a:t>
            </a:r>
            <a:r>
              <a:rPr lang="en-US" altLang="ko-KR" b="0" i="0" dirty="0">
                <a:solidFill>
                  <a:srgbClr val="374151"/>
                </a:solidFill>
                <a:effectLst/>
                <a:latin typeface="Söhne"/>
              </a:rPr>
              <a:t>, </a:t>
            </a:r>
            <a:r>
              <a:rPr lang="ko-KR" altLang="en-US" b="0" i="0" dirty="0">
                <a:solidFill>
                  <a:srgbClr val="374151"/>
                </a:solidFill>
                <a:effectLst/>
                <a:latin typeface="Söhne"/>
              </a:rPr>
              <a:t>열처리 후에 냉간 가공되지 않습니다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T6 -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a:solidFill>
                  <a:srgbClr val="374151"/>
                </a:solidFill>
                <a:effectLst/>
                <a:latin typeface="Söhne"/>
              </a:rPr>
              <a:t>그 후 인공적으로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열처리 후에 냉간 가공되지 않습니다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T7 -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err="1">
                <a:solidFill>
                  <a:srgbClr val="374151"/>
                </a:solidFill>
                <a:effectLst/>
                <a:latin typeface="Söhne"/>
              </a:rPr>
              <a:t>오버에이징되어</a:t>
            </a:r>
            <a:r>
              <a:rPr lang="ko-KR" altLang="en-US" b="0" i="0" dirty="0">
                <a:solidFill>
                  <a:srgbClr val="374151"/>
                </a:solidFill>
                <a:effectLst/>
                <a:latin typeface="Söhne"/>
              </a:rPr>
              <a:t> 안정화됩니다</a:t>
            </a:r>
            <a:r>
              <a:rPr lang="en-US" altLang="ko-KR" b="0" i="0" dirty="0">
                <a:solidFill>
                  <a:srgbClr val="374151"/>
                </a:solidFill>
                <a:effectLst/>
                <a:latin typeface="Söhne"/>
              </a:rPr>
              <a:t>. </a:t>
            </a:r>
            <a:r>
              <a:rPr lang="ko-KR" altLang="en-US" b="0" i="0" dirty="0">
                <a:solidFill>
                  <a:srgbClr val="374151"/>
                </a:solidFill>
                <a:effectLst/>
                <a:latin typeface="Söhne"/>
              </a:rPr>
              <a:t>용액 열처리 후에 인공적으로 </a:t>
            </a:r>
            <a:r>
              <a:rPr lang="ko-KR" altLang="en-US" b="0" i="0" dirty="0" err="1">
                <a:solidFill>
                  <a:srgbClr val="374151"/>
                </a:solidFill>
                <a:effectLst/>
                <a:latin typeface="Söhne"/>
              </a:rPr>
              <a:t>연령되는</a:t>
            </a:r>
            <a:r>
              <a:rPr lang="ko-KR" altLang="en-US" b="0" i="0" dirty="0">
                <a:solidFill>
                  <a:srgbClr val="374151"/>
                </a:solidFill>
                <a:effectLst/>
                <a:latin typeface="Söhne"/>
              </a:rPr>
              <a:t> 가공 제품에 적용됩니다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T8 -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a:solidFill>
                  <a:srgbClr val="374151"/>
                </a:solidFill>
                <a:effectLst/>
                <a:latin typeface="Söhne"/>
              </a:rPr>
              <a:t>냉간 가공되며</a:t>
            </a:r>
            <a:r>
              <a:rPr lang="en-US" altLang="ko-KR" b="0" i="0" dirty="0">
                <a:solidFill>
                  <a:srgbClr val="374151"/>
                </a:solidFill>
                <a:effectLst/>
                <a:latin typeface="Söhne"/>
              </a:rPr>
              <a:t>, </a:t>
            </a:r>
            <a:r>
              <a:rPr lang="ko-KR" altLang="en-US" b="0" i="0" dirty="0">
                <a:solidFill>
                  <a:srgbClr val="374151"/>
                </a:solidFill>
                <a:effectLst/>
                <a:latin typeface="Söhne"/>
              </a:rPr>
              <a:t>인공적으로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 </a:t>
            </a:r>
            <a:r>
              <a:rPr lang="ko-KR" altLang="en-US" b="0" i="0" dirty="0">
                <a:solidFill>
                  <a:srgbClr val="374151"/>
                </a:solidFill>
                <a:effectLst/>
                <a:latin typeface="Söhne"/>
              </a:rPr>
              <a:t>강도 향상</a:t>
            </a:r>
            <a:r>
              <a:rPr lang="en-US" altLang="ko-KR" b="0" i="0" dirty="0">
                <a:solidFill>
                  <a:srgbClr val="374151"/>
                </a:solidFill>
                <a:effectLst/>
                <a:latin typeface="Söhne"/>
              </a:rPr>
              <a:t>, </a:t>
            </a:r>
            <a:r>
              <a:rPr lang="ko-KR" altLang="en-US" b="0" i="0" dirty="0">
                <a:solidFill>
                  <a:srgbClr val="374151"/>
                </a:solidFill>
                <a:effectLst/>
                <a:latin typeface="Söhne"/>
              </a:rPr>
              <a:t>평평하게 만들기 또는 펴기 위해 냉간 가공되는 제품에 적용됩니다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T9 - </a:t>
            </a:r>
            <a:r>
              <a:rPr lang="ko-KR" altLang="en-US" b="0" i="0" dirty="0">
                <a:solidFill>
                  <a:srgbClr val="374151"/>
                </a:solidFill>
                <a:effectLst/>
                <a:latin typeface="Söhne"/>
              </a:rPr>
              <a:t>열처리로 용액 처리되고</a:t>
            </a:r>
            <a:r>
              <a:rPr lang="en-US" altLang="ko-KR" b="0" i="0" dirty="0">
                <a:solidFill>
                  <a:srgbClr val="374151"/>
                </a:solidFill>
                <a:effectLst/>
                <a:latin typeface="Söhne"/>
              </a:rPr>
              <a:t>, </a:t>
            </a:r>
            <a:r>
              <a:rPr lang="ko-KR" altLang="en-US" b="0" i="0" dirty="0">
                <a:solidFill>
                  <a:srgbClr val="374151"/>
                </a:solidFill>
                <a:effectLst/>
                <a:latin typeface="Söhne"/>
              </a:rPr>
              <a:t>인공적으로 </a:t>
            </a:r>
            <a:r>
              <a:rPr lang="ko-KR" altLang="en-US" b="0" i="0" dirty="0" err="1">
                <a:solidFill>
                  <a:srgbClr val="374151"/>
                </a:solidFill>
                <a:effectLst/>
                <a:latin typeface="Söhne"/>
              </a:rPr>
              <a:t>연령되며</a:t>
            </a:r>
            <a:r>
              <a:rPr lang="en-US" altLang="ko-KR" b="0" i="0" dirty="0">
                <a:solidFill>
                  <a:srgbClr val="374151"/>
                </a:solidFill>
                <a:effectLst/>
                <a:latin typeface="Söhne"/>
              </a:rPr>
              <a:t>, </a:t>
            </a:r>
            <a:r>
              <a:rPr lang="ko-KR" altLang="en-US" b="0" i="0" dirty="0">
                <a:solidFill>
                  <a:srgbClr val="374151"/>
                </a:solidFill>
                <a:effectLst/>
                <a:latin typeface="Söhne"/>
              </a:rPr>
              <a:t>냉간 가공됩니다</a:t>
            </a:r>
            <a:r>
              <a:rPr lang="en-US" altLang="ko-KR" b="0" i="0" dirty="0">
                <a:solidFill>
                  <a:srgbClr val="374151"/>
                </a:solidFill>
                <a:effectLst/>
                <a:latin typeface="Söhne"/>
              </a:rPr>
              <a:t>. </a:t>
            </a:r>
            <a:r>
              <a:rPr lang="ko-KR" altLang="en-US" b="0" i="0" dirty="0">
                <a:solidFill>
                  <a:srgbClr val="374151"/>
                </a:solidFill>
                <a:effectLst/>
                <a:latin typeface="Söhne"/>
              </a:rPr>
              <a:t>강도 향상을 위해 냉간 가공되는 제품에 적용됩니다</a:t>
            </a:r>
            <a:r>
              <a:rPr lang="en-US" altLang="ko-KR" b="0" i="0" dirty="0">
                <a:solidFill>
                  <a:srgbClr val="374151"/>
                </a:solidFill>
                <a:effectLst/>
                <a:latin typeface="Söhne"/>
              </a:rPr>
              <a:t>.</a:t>
            </a:r>
          </a:p>
          <a:p>
            <a:pPr algn="l"/>
            <a:r>
              <a:rPr lang="en-US" altLang="ko-KR" b="0" i="0" dirty="0">
                <a:solidFill>
                  <a:srgbClr val="374151"/>
                </a:solidFill>
                <a:effectLst/>
                <a:latin typeface="Söhne"/>
              </a:rPr>
              <a:t>T10 - </a:t>
            </a:r>
            <a:r>
              <a:rPr lang="ko-KR" altLang="en-US" b="0" i="0" dirty="0">
                <a:solidFill>
                  <a:srgbClr val="374151"/>
                </a:solidFill>
                <a:effectLst/>
                <a:latin typeface="Söhne"/>
              </a:rPr>
              <a:t>고온 성형 공정 후</a:t>
            </a:r>
            <a:r>
              <a:rPr lang="en-US" altLang="ko-KR" b="0" i="0" dirty="0">
                <a:solidFill>
                  <a:srgbClr val="374151"/>
                </a:solidFill>
                <a:effectLst/>
                <a:latin typeface="Söhne"/>
              </a:rPr>
              <a:t>, </a:t>
            </a:r>
            <a:r>
              <a:rPr lang="ko-KR" altLang="en-US" b="0" i="0" dirty="0">
                <a:solidFill>
                  <a:srgbClr val="374151"/>
                </a:solidFill>
                <a:effectLst/>
                <a:latin typeface="Söhne"/>
              </a:rPr>
              <a:t>알루미늄 압출물은 냉각되고</a:t>
            </a:r>
            <a:r>
              <a:rPr lang="en-US" altLang="ko-KR" b="0" i="0" dirty="0">
                <a:solidFill>
                  <a:srgbClr val="374151"/>
                </a:solidFill>
                <a:effectLst/>
                <a:latin typeface="Söhne"/>
              </a:rPr>
              <a:t>, </a:t>
            </a:r>
            <a:r>
              <a:rPr lang="ko-KR" altLang="en-US" b="0" i="0" dirty="0">
                <a:solidFill>
                  <a:srgbClr val="374151"/>
                </a:solidFill>
                <a:effectLst/>
                <a:latin typeface="Söhne"/>
              </a:rPr>
              <a:t>냉간 가공된 후 인공적으로 </a:t>
            </a:r>
            <a:r>
              <a:rPr lang="ko-KR" altLang="en-US" b="0" i="0" dirty="0" err="1">
                <a:solidFill>
                  <a:srgbClr val="374151"/>
                </a:solidFill>
                <a:effectLst/>
                <a:latin typeface="Söhne"/>
              </a:rPr>
              <a:t>연령됩니다</a:t>
            </a:r>
            <a:r>
              <a:rPr lang="en-US" altLang="ko-KR" b="0" i="0" dirty="0">
                <a:solidFill>
                  <a:srgbClr val="374151"/>
                </a:solidFill>
                <a:effectLst/>
                <a:latin typeface="Söhne"/>
              </a:rPr>
              <a:t>.</a:t>
            </a:r>
          </a:p>
        </p:txBody>
      </p:sp>
    </p:spTree>
    <p:extLst>
      <p:ext uri="{BB962C8B-B14F-4D97-AF65-F5344CB8AC3E}">
        <p14:creationId xmlns:p14="http://schemas.microsoft.com/office/powerpoint/2010/main" val="393385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375253C-DA0C-B3E3-14A2-52E178A40394}"/>
              </a:ext>
            </a:extLst>
          </p:cNvPr>
          <p:cNvSpPr txBox="1"/>
          <p:nvPr/>
        </p:nvSpPr>
        <p:spPr>
          <a:xfrm>
            <a:off x="177529" y="120400"/>
            <a:ext cx="6094378" cy="7017306"/>
          </a:xfrm>
          <a:prstGeom prst="rect">
            <a:avLst/>
          </a:prstGeom>
          <a:noFill/>
        </p:spPr>
        <p:txBody>
          <a:bodyPr wrap="square">
            <a:spAutoFit/>
          </a:bodyPr>
          <a:lstStyle/>
          <a:p>
            <a:r>
              <a:rPr lang="ko-KR" altLang="en-US" dirty="0"/>
              <a:t>The </a:t>
            </a:r>
            <a:r>
              <a:rPr lang="ko-KR" altLang="en-US" dirty="0" err="1"/>
              <a:t>temper</a:t>
            </a:r>
            <a:r>
              <a:rPr lang="ko-KR" altLang="en-US" dirty="0"/>
              <a:t> </a:t>
            </a:r>
            <a:r>
              <a:rPr lang="ko-KR" altLang="en-US" dirty="0" err="1"/>
              <a:t>designation</a:t>
            </a:r>
            <a:r>
              <a:rPr lang="ko-KR" altLang="en-US" dirty="0"/>
              <a:t> </a:t>
            </a:r>
            <a:r>
              <a:rPr lang="ko-KR" altLang="en-US" dirty="0" err="1"/>
              <a:t>appears</a:t>
            </a:r>
            <a:r>
              <a:rPr lang="ko-KR" altLang="en-US" dirty="0"/>
              <a:t> </a:t>
            </a:r>
            <a:r>
              <a:rPr lang="ko-KR" altLang="en-US" dirty="0" err="1"/>
              <a:t>as</a:t>
            </a:r>
            <a:r>
              <a:rPr lang="ko-KR" altLang="en-US" dirty="0"/>
              <a:t> </a:t>
            </a:r>
            <a:r>
              <a:rPr lang="ko-KR" altLang="en-US" dirty="0" err="1"/>
              <a:t>a</a:t>
            </a:r>
            <a:r>
              <a:rPr lang="ko-KR" altLang="en-US" dirty="0"/>
              <a:t> </a:t>
            </a:r>
            <a:r>
              <a:rPr lang="ko-KR" altLang="en-US" dirty="0" err="1"/>
              <a:t>hyphenated</a:t>
            </a:r>
            <a:r>
              <a:rPr lang="ko-KR" altLang="en-US" dirty="0"/>
              <a:t> </a:t>
            </a:r>
            <a:r>
              <a:rPr lang="ko-KR" altLang="en-US" dirty="0" err="1"/>
              <a:t>suffix</a:t>
            </a:r>
            <a:r>
              <a:rPr lang="ko-KR" altLang="en-US" dirty="0"/>
              <a:t> </a:t>
            </a:r>
            <a:r>
              <a:rPr lang="ko-KR" altLang="en-US" dirty="0" err="1"/>
              <a:t>to</a:t>
            </a:r>
            <a:r>
              <a:rPr lang="ko-KR" altLang="en-US" dirty="0"/>
              <a:t> </a:t>
            </a:r>
            <a:r>
              <a:rPr lang="ko-KR" altLang="en-US" dirty="0" err="1"/>
              <a:t>the</a:t>
            </a:r>
            <a:r>
              <a:rPr lang="ko-KR" altLang="en-US" dirty="0"/>
              <a:t> </a:t>
            </a:r>
            <a:r>
              <a:rPr lang="ko-KR" altLang="en-US" dirty="0" err="1"/>
              <a:t>basic</a:t>
            </a:r>
            <a:r>
              <a:rPr lang="ko-KR" altLang="en-US" dirty="0"/>
              <a:t> </a:t>
            </a:r>
            <a:r>
              <a:rPr lang="ko-KR" altLang="en-US" dirty="0" err="1"/>
              <a:t>alloy</a:t>
            </a:r>
            <a:r>
              <a:rPr lang="ko-KR" altLang="en-US" dirty="0"/>
              <a:t> </a:t>
            </a:r>
            <a:r>
              <a:rPr lang="ko-KR" altLang="en-US" dirty="0" err="1"/>
              <a:t>number</a:t>
            </a:r>
            <a:r>
              <a:rPr lang="ko-KR" altLang="en-US" dirty="0"/>
              <a:t>. </a:t>
            </a:r>
            <a:r>
              <a:rPr lang="ko-KR" altLang="en-US" dirty="0" err="1"/>
              <a:t>An</a:t>
            </a:r>
            <a:r>
              <a:rPr lang="ko-KR" altLang="en-US" dirty="0"/>
              <a:t> </a:t>
            </a:r>
            <a:r>
              <a:rPr lang="ko-KR" altLang="en-US" dirty="0" err="1"/>
              <a:t>example</a:t>
            </a:r>
            <a:r>
              <a:rPr lang="ko-KR" altLang="en-US" dirty="0"/>
              <a:t> </a:t>
            </a:r>
            <a:r>
              <a:rPr lang="ko-KR" altLang="en-US" dirty="0" err="1"/>
              <a:t>would</a:t>
            </a:r>
            <a:r>
              <a:rPr lang="ko-KR" altLang="en-US" dirty="0"/>
              <a:t> </a:t>
            </a:r>
            <a:r>
              <a:rPr lang="ko-KR" altLang="en-US" dirty="0" err="1"/>
              <a:t>be</a:t>
            </a:r>
            <a:r>
              <a:rPr lang="ko-KR" altLang="en-US" dirty="0"/>
              <a:t> 7075-T73 </a:t>
            </a:r>
            <a:r>
              <a:rPr lang="ko-KR" altLang="en-US" dirty="0" err="1"/>
              <a:t>where</a:t>
            </a:r>
            <a:r>
              <a:rPr lang="ko-KR" altLang="en-US" dirty="0"/>
              <a:t> -T73 </a:t>
            </a:r>
            <a:r>
              <a:rPr lang="ko-KR" altLang="en-US" dirty="0" err="1"/>
              <a:t>is</a:t>
            </a:r>
            <a:r>
              <a:rPr lang="ko-KR" altLang="en-US" dirty="0"/>
              <a:t> </a:t>
            </a:r>
            <a:r>
              <a:rPr lang="ko-KR" altLang="en-US" dirty="0" err="1"/>
              <a:t>the</a:t>
            </a:r>
            <a:r>
              <a:rPr lang="ko-KR" altLang="en-US" dirty="0"/>
              <a:t> </a:t>
            </a:r>
            <a:r>
              <a:rPr lang="ko-KR" altLang="en-US" dirty="0" err="1"/>
              <a:t>temper</a:t>
            </a:r>
            <a:r>
              <a:rPr lang="ko-KR" altLang="en-US" dirty="0"/>
              <a:t> </a:t>
            </a:r>
            <a:r>
              <a:rPr lang="ko-KR" altLang="en-US" dirty="0" err="1"/>
              <a:t>designation</a:t>
            </a:r>
            <a:r>
              <a:rPr lang="ko-KR" altLang="en-US" dirty="0"/>
              <a:t>. </a:t>
            </a:r>
            <a:r>
              <a:rPr lang="ko-KR" altLang="en-US" dirty="0" err="1"/>
              <a:t>Four</a:t>
            </a:r>
            <a:r>
              <a:rPr lang="ko-KR" altLang="en-US" dirty="0"/>
              <a:t> </a:t>
            </a:r>
            <a:r>
              <a:rPr lang="ko-KR" altLang="en-US" dirty="0" err="1"/>
              <a:t>basic</a:t>
            </a:r>
            <a:r>
              <a:rPr lang="ko-KR" altLang="en-US" dirty="0"/>
              <a:t> </a:t>
            </a:r>
            <a:r>
              <a:rPr lang="ko-KR" altLang="en-US" dirty="0" err="1"/>
              <a:t>temper</a:t>
            </a:r>
            <a:r>
              <a:rPr lang="ko-KR" altLang="en-US" dirty="0"/>
              <a:t> </a:t>
            </a:r>
            <a:r>
              <a:rPr lang="ko-KR" altLang="en-US" dirty="0" err="1"/>
              <a:t>designations</a:t>
            </a:r>
            <a:r>
              <a:rPr lang="ko-KR" altLang="en-US" dirty="0"/>
              <a:t> </a:t>
            </a:r>
            <a:r>
              <a:rPr lang="ko-KR" altLang="en-US" dirty="0" err="1"/>
              <a:t>are</a:t>
            </a:r>
            <a:r>
              <a:rPr lang="ko-KR" altLang="en-US" dirty="0"/>
              <a:t> </a:t>
            </a:r>
            <a:r>
              <a:rPr lang="ko-KR" altLang="en-US" dirty="0" err="1"/>
              <a:t>used</a:t>
            </a:r>
            <a:r>
              <a:rPr lang="ko-KR" altLang="en-US" dirty="0"/>
              <a:t> </a:t>
            </a:r>
            <a:r>
              <a:rPr lang="ko-KR" altLang="en-US" dirty="0" err="1"/>
              <a:t>for</a:t>
            </a:r>
            <a:r>
              <a:rPr lang="ko-KR" altLang="en-US" dirty="0"/>
              <a:t> </a:t>
            </a:r>
            <a:r>
              <a:rPr lang="ko-KR" altLang="en-US" dirty="0" err="1"/>
              <a:t>aluminum</a:t>
            </a:r>
            <a:r>
              <a:rPr lang="ko-KR" altLang="en-US" dirty="0"/>
              <a:t> </a:t>
            </a:r>
            <a:r>
              <a:rPr lang="ko-KR" altLang="en-US" dirty="0" err="1"/>
              <a:t>alloys</a:t>
            </a:r>
            <a:r>
              <a:rPr lang="ko-KR" altLang="en-US" dirty="0"/>
              <a:t>. </a:t>
            </a:r>
            <a:r>
              <a:rPr lang="ko-KR" altLang="en-US" dirty="0" err="1"/>
              <a:t>They</a:t>
            </a:r>
            <a:r>
              <a:rPr lang="ko-KR" altLang="en-US" dirty="0"/>
              <a:t> </a:t>
            </a:r>
            <a:r>
              <a:rPr lang="ko-KR" altLang="en-US" dirty="0" err="1"/>
              <a:t>are</a:t>
            </a:r>
            <a:r>
              <a:rPr lang="ko-KR" altLang="en-US" dirty="0"/>
              <a:t> </a:t>
            </a:r>
            <a:endParaRPr lang="en-US" altLang="ko-KR" dirty="0"/>
          </a:p>
          <a:p>
            <a:endParaRPr lang="en-US" altLang="ko-KR" dirty="0"/>
          </a:p>
          <a:p>
            <a:r>
              <a:rPr lang="ko-KR" altLang="en-US" dirty="0"/>
              <a:t>-</a:t>
            </a:r>
            <a:r>
              <a:rPr lang="ko-KR" altLang="en-US" dirty="0" err="1"/>
              <a:t>F</a:t>
            </a:r>
            <a:r>
              <a:rPr lang="ko-KR" altLang="en-US" dirty="0"/>
              <a:t>: </a:t>
            </a:r>
            <a:r>
              <a:rPr lang="ko-KR" altLang="en-US" dirty="0" err="1"/>
              <a:t>as</a:t>
            </a:r>
            <a:r>
              <a:rPr lang="ko-KR" altLang="en-US" dirty="0"/>
              <a:t> </a:t>
            </a:r>
            <a:r>
              <a:rPr lang="ko-KR" altLang="en-US" dirty="0" err="1"/>
              <a:t>fabricated</a:t>
            </a:r>
            <a:r>
              <a:rPr lang="ko-KR" altLang="en-US" dirty="0"/>
              <a:t>;&amp;</a:t>
            </a:r>
            <a:r>
              <a:rPr lang="ko-KR" altLang="en-US" dirty="0" err="1"/>
              <a:t>nbsp</a:t>
            </a:r>
            <a:r>
              <a:rPr lang="ko-KR" altLang="en-US" dirty="0"/>
              <a:t>; </a:t>
            </a:r>
            <a:endParaRPr lang="en-US" altLang="ko-KR" dirty="0"/>
          </a:p>
          <a:p>
            <a:r>
              <a:rPr lang="ko-KR" altLang="en-US" dirty="0"/>
              <a:t>-</a:t>
            </a:r>
            <a:r>
              <a:rPr lang="en-US" altLang="ko-KR" dirty="0"/>
              <a:t>O</a:t>
            </a:r>
            <a:r>
              <a:rPr lang="ko-KR" altLang="en-US" dirty="0"/>
              <a:t>: </a:t>
            </a:r>
            <a:r>
              <a:rPr lang="ko-KR" altLang="en-US" dirty="0" err="1"/>
              <a:t>annealed</a:t>
            </a:r>
            <a:r>
              <a:rPr lang="ko-KR" altLang="en-US" dirty="0"/>
              <a:t>; </a:t>
            </a:r>
            <a:endParaRPr lang="en-US" altLang="ko-KR" dirty="0"/>
          </a:p>
          <a:p>
            <a:r>
              <a:rPr lang="ko-KR" altLang="en-US" dirty="0"/>
              <a:t>-</a:t>
            </a:r>
            <a:r>
              <a:rPr lang="ko-KR" altLang="en-US" dirty="0" err="1"/>
              <a:t>H</a:t>
            </a:r>
            <a:r>
              <a:rPr lang="ko-KR" altLang="en-US" dirty="0"/>
              <a:t>: </a:t>
            </a:r>
            <a:r>
              <a:rPr lang="ko-KR" altLang="en-US" dirty="0" err="1"/>
              <a:t>strain</a:t>
            </a:r>
            <a:r>
              <a:rPr lang="ko-KR" altLang="en-US" dirty="0"/>
              <a:t> </a:t>
            </a:r>
            <a:r>
              <a:rPr lang="ko-KR" altLang="en-US" dirty="0" err="1"/>
              <a:t>hardened</a:t>
            </a:r>
            <a:r>
              <a:rPr lang="ko-KR" altLang="en-US" dirty="0"/>
              <a:t> and </a:t>
            </a:r>
            <a:endParaRPr lang="en-US" altLang="ko-KR" dirty="0"/>
          </a:p>
          <a:p>
            <a:r>
              <a:rPr lang="ko-KR" altLang="en-US" dirty="0"/>
              <a:t>-</a:t>
            </a:r>
            <a:r>
              <a:rPr lang="ko-KR" altLang="en-US" dirty="0" err="1"/>
              <a:t>T</a:t>
            </a:r>
            <a:r>
              <a:rPr lang="ko-KR" altLang="en-US" dirty="0"/>
              <a:t>: </a:t>
            </a:r>
            <a:r>
              <a:rPr lang="ko-KR" altLang="en-US" dirty="0" err="1"/>
              <a:t>thermally</a:t>
            </a:r>
            <a:r>
              <a:rPr lang="ko-KR" altLang="en-US" dirty="0"/>
              <a:t> </a:t>
            </a:r>
            <a:r>
              <a:rPr lang="ko-KR" altLang="en-US" dirty="0" err="1"/>
              <a:t>treated</a:t>
            </a:r>
            <a:r>
              <a:rPr lang="ko-KR" altLang="en-US" dirty="0"/>
              <a:t>. </a:t>
            </a:r>
            <a:endParaRPr lang="en-US" altLang="ko-KR" dirty="0"/>
          </a:p>
          <a:p>
            <a:r>
              <a:rPr lang="ko-KR" altLang="en-US" dirty="0"/>
              <a:t>-</a:t>
            </a:r>
            <a:r>
              <a:rPr lang="ko-KR" altLang="en-US" dirty="0" err="1"/>
              <a:t>W</a:t>
            </a:r>
            <a:r>
              <a:rPr lang="ko-KR" altLang="en-US" dirty="0"/>
              <a:t>, </a:t>
            </a:r>
            <a:r>
              <a:rPr lang="ko-KR" altLang="en-US" dirty="0" err="1"/>
              <a:t>is</a:t>
            </a:r>
            <a:r>
              <a:rPr lang="ko-KR" altLang="en-US" dirty="0"/>
              <a:t> </a:t>
            </a:r>
            <a:r>
              <a:rPr lang="ko-KR" altLang="en-US" dirty="0" err="1"/>
              <a:t>used</a:t>
            </a:r>
            <a:r>
              <a:rPr lang="ko-KR" altLang="en-US" dirty="0"/>
              <a:t> </a:t>
            </a:r>
            <a:r>
              <a:rPr lang="ko-KR" altLang="en-US" dirty="0" err="1"/>
              <a:t>to</a:t>
            </a:r>
            <a:r>
              <a:rPr lang="ko-KR" altLang="en-US" dirty="0"/>
              <a:t> </a:t>
            </a:r>
            <a:r>
              <a:rPr lang="ko-KR" altLang="en-US" dirty="0" err="1"/>
              <a:t>describe</a:t>
            </a:r>
            <a:r>
              <a:rPr lang="ko-KR" altLang="en-US" dirty="0"/>
              <a:t> </a:t>
            </a:r>
            <a:r>
              <a:rPr lang="ko-KR" altLang="en-US" dirty="0" err="1"/>
              <a:t>an</a:t>
            </a:r>
            <a:r>
              <a:rPr lang="ko-KR" altLang="en-US" dirty="0"/>
              <a:t> </a:t>
            </a:r>
            <a:r>
              <a:rPr lang="ko-KR" altLang="en-US" dirty="0" err="1"/>
              <a:t>asquenched</a:t>
            </a:r>
            <a:r>
              <a:rPr lang="ko-KR" altLang="en-US" dirty="0"/>
              <a:t> </a:t>
            </a:r>
            <a:r>
              <a:rPr lang="ko-KR" altLang="en-US" dirty="0" err="1"/>
              <a:t>condition</a:t>
            </a:r>
            <a:r>
              <a:rPr lang="ko-KR" altLang="en-US" dirty="0"/>
              <a:t> </a:t>
            </a:r>
            <a:r>
              <a:rPr lang="ko-KR" altLang="en-US" dirty="0" err="1"/>
              <a:t>between</a:t>
            </a:r>
            <a:r>
              <a:rPr lang="ko-KR" altLang="en-US" dirty="0"/>
              <a:t> </a:t>
            </a:r>
            <a:r>
              <a:rPr lang="ko-KR" altLang="en-US" dirty="0" err="1"/>
              <a:t>solution</a:t>
            </a:r>
            <a:r>
              <a:rPr lang="ko-KR" altLang="en-US" dirty="0"/>
              <a:t> </a:t>
            </a:r>
            <a:r>
              <a:rPr lang="ko-KR" altLang="en-US" dirty="0" err="1"/>
              <a:t>heat</a:t>
            </a:r>
            <a:r>
              <a:rPr lang="ko-KR" altLang="en-US" dirty="0"/>
              <a:t> </a:t>
            </a:r>
            <a:r>
              <a:rPr lang="ko-KR" altLang="en-US" dirty="0" err="1"/>
              <a:t>treatment</a:t>
            </a:r>
            <a:r>
              <a:rPr lang="ko-KR" altLang="en-US" dirty="0"/>
              <a:t> and </a:t>
            </a:r>
            <a:r>
              <a:rPr lang="ko-KR" altLang="en-US" dirty="0" err="1"/>
              <a:t>artificial</a:t>
            </a:r>
            <a:r>
              <a:rPr lang="ko-KR" altLang="en-US" dirty="0"/>
              <a:t> </a:t>
            </a:r>
            <a:r>
              <a:rPr lang="ko-KR" altLang="en-US" dirty="0" err="1"/>
              <a:t>or</a:t>
            </a:r>
            <a:r>
              <a:rPr lang="ko-KR" altLang="en-US" dirty="0"/>
              <a:t> </a:t>
            </a:r>
            <a:r>
              <a:rPr lang="ko-KR" altLang="en-US" dirty="0" err="1"/>
              <a:t>room</a:t>
            </a:r>
            <a:r>
              <a:rPr lang="ko-KR" altLang="en-US" dirty="0"/>
              <a:t> </a:t>
            </a:r>
            <a:r>
              <a:rPr lang="ko-KR" altLang="en-US" dirty="0" err="1"/>
              <a:t>temperature</a:t>
            </a:r>
            <a:r>
              <a:rPr lang="ko-KR" altLang="en-US" dirty="0"/>
              <a:t> </a:t>
            </a:r>
            <a:r>
              <a:rPr lang="ko-KR" altLang="en-US" dirty="0" err="1"/>
              <a:t>aging</a:t>
            </a:r>
            <a:r>
              <a:rPr lang="ko-KR" altLang="en-US" dirty="0"/>
              <a:t>. </a:t>
            </a:r>
            <a:endParaRPr lang="en-US" altLang="ko-KR" dirty="0"/>
          </a:p>
          <a:p>
            <a:endParaRPr lang="en-US" altLang="ko-KR" dirty="0"/>
          </a:p>
          <a:p>
            <a:r>
              <a:rPr lang="ko-KR" altLang="en-US" dirty="0" err="1"/>
              <a:t>Following</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list</a:t>
            </a:r>
            <a:r>
              <a:rPr lang="ko-KR" altLang="en-US" dirty="0"/>
              <a:t> of </a:t>
            </a:r>
            <a:r>
              <a:rPr lang="ko-KR" altLang="en-US" dirty="0" err="1"/>
              <a:t>tempers</a:t>
            </a:r>
            <a:r>
              <a:rPr lang="ko-KR" altLang="en-US" dirty="0"/>
              <a:t> </a:t>
            </a:r>
            <a:r>
              <a:rPr lang="ko-KR" altLang="en-US" dirty="0" err="1"/>
              <a:t>which</a:t>
            </a:r>
            <a:r>
              <a:rPr lang="ko-KR" altLang="en-US" dirty="0"/>
              <a:t> </a:t>
            </a:r>
            <a:r>
              <a:rPr lang="ko-KR" altLang="en-US" dirty="0" err="1"/>
              <a:t>define</a:t>
            </a:r>
            <a:r>
              <a:rPr lang="ko-KR" altLang="en-US" dirty="0"/>
              <a:t> </a:t>
            </a:r>
            <a:r>
              <a:rPr lang="ko-KR" altLang="en-US" dirty="0" err="1"/>
              <a:t>aluminum</a:t>
            </a:r>
            <a:r>
              <a:rPr lang="ko-KR" altLang="en-US" dirty="0"/>
              <a:t> </a:t>
            </a:r>
            <a:r>
              <a:rPr lang="ko-KR" altLang="en-US" dirty="0" err="1"/>
              <a:t>alloys</a:t>
            </a:r>
            <a:r>
              <a:rPr lang="ko-KR" altLang="en-US" dirty="0"/>
              <a:t>.</a:t>
            </a:r>
            <a:endParaRPr lang="en-US" altLang="ko-KR" dirty="0"/>
          </a:p>
          <a:p>
            <a:endParaRPr lang="en-US" altLang="ko-KR" dirty="0"/>
          </a:p>
          <a:p>
            <a:r>
              <a:rPr lang="ko-KR" altLang="en-US" dirty="0"/>
              <a:t>-H1</a:t>
            </a:r>
            <a:r>
              <a:rPr lang="en-US" altLang="ko-KR" dirty="0"/>
              <a:t>11</a:t>
            </a:r>
            <a:r>
              <a:rPr lang="ko-KR" altLang="en-US" dirty="0"/>
              <a:t>: </a:t>
            </a:r>
            <a:r>
              <a:rPr lang="ko-KR" altLang="en-US" dirty="0" err="1"/>
              <a:t>Applies</a:t>
            </a:r>
            <a:r>
              <a:rPr lang="ko-KR" altLang="en-US" dirty="0"/>
              <a:t> </a:t>
            </a:r>
            <a:r>
              <a:rPr lang="ko-KR" altLang="en-US" dirty="0" err="1"/>
              <a:t>to</a:t>
            </a:r>
            <a:r>
              <a:rPr lang="ko-KR" altLang="en-US" dirty="0"/>
              <a:t> </a:t>
            </a:r>
            <a:r>
              <a:rPr lang="ko-KR" altLang="en-US" dirty="0" err="1"/>
              <a:t>products</a:t>
            </a:r>
            <a:r>
              <a:rPr lang="ko-KR" altLang="en-US" dirty="0"/>
              <a:t> </a:t>
            </a:r>
            <a:r>
              <a:rPr lang="ko-KR" altLang="en-US" dirty="0" err="1"/>
              <a:t>which</a:t>
            </a:r>
            <a:r>
              <a:rPr lang="ko-KR" altLang="en-US" dirty="0"/>
              <a:t> </a:t>
            </a:r>
            <a:r>
              <a:rPr lang="ko-KR" altLang="en-US" dirty="0" err="1"/>
              <a:t>are</a:t>
            </a:r>
            <a:r>
              <a:rPr lang="ko-KR" altLang="en-US" dirty="0"/>
              <a:t> </a:t>
            </a:r>
            <a:r>
              <a:rPr lang="ko-KR" altLang="en-US" dirty="0" err="1"/>
              <a:t>strain-hardened</a:t>
            </a:r>
            <a:r>
              <a:rPr lang="ko-KR" altLang="en-US" dirty="0"/>
              <a:t> </a:t>
            </a:r>
            <a:r>
              <a:rPr lang="ko-KR" altLang="en-US" dirty="0" err="1"/>
              <a:t>less</a:t>
            </a:r>
            <a:r>
              <a:rPr lang="ko-KR" altLang="en-US" dirty="0"/>
              <a:t> </a:t>
            </a:r>
            <a:r>
              <a:rPr lang="ko-KR" altLang="en-US" dirty="0" err="1"/>
              <a:t>than</a:t>
            </a:r>
            <a:r>
              <a:rPr lang="ko-KR" altLang="en-US" dirty="0"/>
              <a:t> </a:t>
            </a:r>
            <a:r>
              <a:rPr lang="ko-KR" altLang="en-US" dirty="0" err="1"/>
              <a:t>the</a:t>
            </a:r>
            <a:r>
              <a:rPr lang="ko-KR" altLang="en-US" dirty="0"/>
              <a:t> </a:t>
            </a:r>
            <a:r>
              <a:rPr lang="ko-KR" altLang="en-US" dirty="0" err="1"/>
              <a:t>amount</a:t>
            </a:r>
            <a:r>
              <a:rPr lang="ko-KR" altLang="en-US" dirty="0"/>
              <a:t> </a:t>
            </a:r>
            <a:r>
              <a:rPr lang="ko-KR" altLang="en-US" dirty="0" err="1"/>
              <a:t>required</a:t>
            </a:r>
            <a:r>
              <a:rPr lang="ko-KR" altLang="en-US" dirty="0"/>
              <a:t> </a:t>
            </a:r>
            <a:r>
              <a:rPr lang="ko-KR" altLang="en-US" dirty="0" err="1"/>
              <a:t>for</a:t>
            </a:r>
            <a:r>
              <a:rPr lang="ko-KR" altLang="en-US" dirty="0"/>
              <a:t> </a:t>
            </a:r>
            <a:r>
              <a:rPr lang="ko-KR" altLang="en-US" dirty="0" err="1"/>
              <a:t>a</a:t>
            </a:r>
            <a:r>
              <a:rPr lang="ko-KR" altLang="en-US" dirty="0"/>
              <a:t> </a:t>
            </a:r>
            <a:r>
              <a:rPr lang="ko-KR" altLang="en-US" dirty="0" err="1"/>
              <a:t>controlled</a:t>
            </a:r>
            <a:r>
              <a:rPr lang="ko-KR" altLang="en-US" dirty="0"/>
              <a:t> </a:t>
            </a:r>
            <a:r>
              <a:rPr lang="ko-KR" altLang="en-US" dirty="0" err="1"/>
              <a:t>H</a:t>
            </a:r>
            <a:r>
              <a:rPr lang="en-US" altLang="ko-KR" dirty="0"/>
              <a:t>11</a:t>
            </a:r>
            <a:r>
              <a:rPr lang="ko-KR" altLang="en-US" dirty="0"/>
              <a:t> </a:t>
            </a:r>
            <a:r>
              <a:rPr lang="ko-KR" altLang="en-US" dirty="0" err="1"/>
              <a:t>temper</a:t>
            </a:r>
            <a:r>
              <a:rPr lang="ko-KR" altLang="en-US" dirty="0"/>
              <a:t>.</a:t>
            </a:r>
            <a:endParaRPr lang="en-US" altLang="ko-KR" dirty="0"/>
          </a:p>
          <a:p>
            <a:endParaRPr lang="en-US" altLang="ko-KR" dirty="0"/>
          </a:p>
          <a:p>
            <a:r>
              <a:rPr lang="ko-KR" altLang="en-US" dirty="0"/>
              <a:t>-H112: </a:t>
            </a:r>
            <a:r>
              <a:rPr lang="ko-KR" altLang="en-US" dirty="0" err="1"/>
              <a:t>Applies</a:t>
            </a:r>
            <a:r>
              <a:rPr lang="ko-KR" altLang="en-US" dirty="0"/>
              <a:t> </a:t>
            </a:r>
            <a:r>
              <a:rPr lang="ko-KR" altLang="en-US" dirty="0" err="1"/>
              <a:t>to</a:t>
            </a:r>
            <a:r>
              <a:rPr lang="ko-KR" altLang="en-US" dirty="0"/>
              <a:t> </a:t>
            </a:r>
            <a:r>
              <a:rPr lang="ko-KR" altLang="en-US" dirty="0" err="1"/>
              <a:t>products</a:t>
            </a:r>
            <a:r>
              <a:rPr lang="ko-KR" altLang="en-US" dirty="0"/>
              <a:t> </a:t>
            </a:r>
            <a:r>
              <a:rPr lang="ko-KR" altLang="en-US" dirty="0" err="1"/>
              <a:t>which</a:t>
            </a:r>
            <a:r>
              <a:rPr lang="ko-KR" altLang="en-US" dirty="0"/>
              <a:t> </a:t>
            </a:r>
            <a:r>
              <a:rPr lang="ko-KR" altLang="en-US" dirty="0" err="1"/>
              <a:t>acquire</a:t>
            </a:r>
            <a:r>
              <a:rPr lang="ko-KR" altLang="en-US" dirty="0"/>
              <a:t> </a:t>
            </a:r>
            <a:r>
              <a:rPr lang="ko-KR" altLang="en-US" dirty="0" err="1"/>
              <a:t>some</a:t>
            </a:r>
            <a:r>
              <a:rPr lang="ko-KR" altLang="en-US" dirty="0"/>
              <a:t> </a:t>
            </a:r>
            <a:r>
              <a:rPr lang="ko-KR" altLang="en-US" dirty="0" err="1"/>
              <a:t>temper</a:t>
            </a:r>
            <a:r>
              <a:rPr lang="ko-KR" altLang="en-US" dirty="0"/>
              <a:t> </a:t>
            </a:r>
            <a:r>
              <a:rPr lang="ko-KR" altLang="en-US" dirty="0" err="1"/>
              <a:t>from</a:t>
            </a:r>
            <a:r>
              <a:rPr lang="ko-KR" altLang="en-US" dirty="0"/>
              <a:t> </a:t>
            </a:r>
            <a:r>
              <a:rPr lang="ko-KR" altLang="en-US" dirty="0" err="1"/>
              <a:t>shaping</a:t>
            </a:r>
            <a:r>
              <a:rPr lang="ko-KR" altLang="en-US" dirty="0"/>
              <a:t> </a:t>
            </a:r>
            <a:r>
              <a:rPr lang="ko-KR" altLang="en-US" dirty="0" err="1"/>
              <a:t>processes</a:t>
            </a:r>
            <a:r>
              <a:rPr lang="ko-KR" altLang="en-US" dirty="0"/>
              <a:t> </a:t>
            </a:r>
            <a:r>
              <a:rPr lang="ko-KR" altLang="en-US" dirty="0" err="1"/>
              <a:t>not</a:t>
            </a:r>
            <a:r>
              <a:rPr lang="ko-KR" altLang="en-US" dirty="0"/>
              <a:t> </a:t>
            </a:r>
            <a:r>
              <a:rPr lang="ko-KR" altLang="en-US" dirty="0" err="1"/>
              <a:t>having</a:t>
            </a:r>
            <a:r>
              <a:rPr lang="ko-KR" altLang="en-US" dirty="0"/>
              <a:t> </a:t>
            </a:r>
            <a:r>
              <a:rPr lang="ko-KR" altLang="en-US" dirty="0" err="1"/>
              <a:t>special</a:t>
            </a:r>
            <a:r>
              <a:rPr lang="ko-KR" altLang="en-US" dirty="0"/>
              <a:t> </a:t>
            </a:r>
            <a:r>
              <a:rPr lang="ko-KR" altLang="en-US" dirty="0" err="1"/>
              <a:t>control</a:t>
            </a:r>
            <a:r>
              <a:rPr lang="ko-KR" altLang="en-US" dirty="0"/>
              <a:t> </a:t>
            </a:r>
            <a:r>
              <a:rPr lang="ko-KR" altLang="en-US" dirty="0" err="1"/>
              <a:t>over</a:t>
            </a:r>
            <a:r>
              <a:rPr lang="ko-KR" altLang="en-US" dirty="0"/>
              <a:t> </a:t>
            </a:r>
            <a:r>
              <a:rPr lang="ko-KR" altLang="en-US" dirty="0" err="1"/>
              <a:t>the</a:t>
            </a:r>
            <a:r>
              <a:rPr lang="ko-KR" altLang="en-US" dirty="0"/>
              <a:t> </a:t>
            </a:r>
            <a:r>
              <a:rPr lang="ko-KR" altLang="en-US" dirty="0" err="1"/>
              <a:t>amount</a:t>
            </a:r>
            <a:r>
              <a:rPr lang="ko-KR" altLang="en-US" dirty="0"/>
              <a:t> of </a:t>
            </a:r>
            <a:r>
              <a:rPr lang="ko-KR" altLang="en-US" dirty="0" err="1"/>
              <a:t>strain-hardening</a:t>
            </a:r>
            <a:r>
              <a:rPr lang="ko-KR" altLang="en-US" dirty="0"/>
              <a:t> </a:t>
            </a:r>
            <a:r>
              <a:rPr lang="ko-KR" altLang="en-US" dirty="0" err="1"/>
              <a:t>or</a:t>
            </a:r>
            <a:r>
              <a:rPr lang="ko-KR" altLang="en-US" dirty="0"/>
              <a:t> </a:t>
            </a:r>
            <a:r>
              <a:rPr lang="ko-KR" altLang="en-US" dirty="0" err="1"/>
              <a:t>thermal</a:t>
            </a:r>
            <a:r>
              <a:rPr lang="ko-KR" altLang="en-US" dirty="0"/>
              <a:t> </a:t>
            </a:r>
            <a:r>
              <a:rPr lang="ko-KR" altLang="en-US" dirty="0" err="1"/>
              <a:t>treatment</a:t>
            </a:r>
            <a:r>
              <a:rPr lang="ko-KR" altLang="en-US" dirty="0"/>
              <a:t>, </a:t>
            </a:r>
            <a:r>
              <a:rPr lang="ko-KR" altLang="en-US" dirty="0" err="1"/>
              <a:t>but</a:t>
            </a:r>
            <a:r>
              <a:rPr lang="ko-KR" altLang="en-US" dirty="0"/>
              <a:t> </a:t>
            </a:r>
            <a:r>
              <a:rPr lang="ko-KR" altLang="en-US" dirty="0" err="1"/>
              <a:t>for</a:t>
            </a:r>
            <a:r>
              <a:rPr lang="ko-KR" altLang="en-US" dirty="0"/>
              <a:t> </a:t>
            </a:r>
            <a:r>
              <a:rPr lang="ko-KR" altLang="en-US" dirty="0" err="1"/>
              <a:t>which</a:t>
            </a:r>
            <a:r>
              <a:rPr lang="ko-KR" altLang="en-US" dirty="0"/>
              <a:t> </a:t>
            </a:r>
            <a:r>
              <a:rPr lang="ko-KR" altLang="en-US" dirty="0" err="1"/>
              <a:t>there</a:t>
            </a:r>
            <a:r>
              <a:rPr lang="ko-KR" altLang="en-US" dirty="0"/>
              <a:t> </a:t>
            </a:r>
            <a:r>
              <a:rPr lang="ko-KR" altLang="en-US" dirty="0" err="1"/>
              <a:t>are</a:t>
            </a:r>
            <a:r>
              <a:rPr lang="ko-KR" altLang="en-US" dirty="0"/>
              <a:t> </a:t>
            </a:r>
            <a:r>
              <a:rPr lang="ko-KR" altLang="en-US" dirty="0" err="1"/>
              <a:t>mechanical</a:t>
            </a:r>
            <a:r>
              <a:rPr lang="ko-KR" altLang="en-US" dirty="0"/>
              <a:t> </a:t>
            </a:r>
            <a:r>
              <a:rPr lang="ko-KR" altLang="en-US" dirty="0" err="1"/>
              <a:t>property</a:t>
            </a:r>
            <a:r>
              <a:rPr lang="ko-KR" altLang="en-US" dirty="0"/>
              <a:t> </a:t>
            </a:r>
            <a:r>
              <a:rPr lang="ko-KR" altLang="en-US" dirty="0" err="1"/>
              <a:t>limits</a:t>
            </a:r>
            <a:r>
              <a:rPr lang="ko-KR" altLang="en-US" dirty="0"/>
              <a:t>.</a:t>
            </a:r>
          </a:p>
        </p:txBody>
      </p:sp>
      <p:sp>
        <p:nvSpPr>
          <p:cNvPr id="11" name="TextBox 10">
            <a:extLst>
              <a:ext uri="{FF2B5EF4-FFF2-40B4-BE49-F238E27FC236}">
                <a16:creationId xmlns:a16="http://schemas.microsoft.com/office/drawing/2014/main" id="{9027BA41-A505-DE36-713F-266D8F352EC1}"/>
              </a:ext>
            </a:extLst>
          </p:cNvPr>
          <p:cNvSpPr txBox="1"/>
          <p:nvPr/>
        </p:nvSpPr>
        <p:spPr>
          <a:xfrm>
            <a:off x="6271907" y="120400"/>
            <a:ext cx="6094378" cy="4247317"/>
          </a:xfrm>
          <a:prstGeom prst="rect">
            <a:avLst/>
          </a:prstGeom>
          <a:noFill/>
        </p:spPr>
        <p:txBody>
          <a:bodyPr wrap="square">
            <a:spAutoFit/>
          </a:bodyPr>
          <a:lstStyle/>
          <a:p>
            <a:r>
              <a:rPr lang="ko-KR" altLang="en-US" dirty="0"/>
              <a:t>The </a:t>
            </a:r>
            <a:r>
              <a:rPr lang="ko-KR" altLang="en-US" dirty="0" err="1"/>
              <a:t>following</a:t>
            </a:r>
            <a:r>
              <a:rPr lang="ko-KR" altLang="en-US" dirty="0"/>
              <a:t> </a:t>
            </a:r>
            <a:r>
              <a:rPr lang="ko-KR" altLang="en-US" dirty="0" err="1"/>
              <a:t>H</a:t>
            </a:r>
            <a:r>
              <a:rPr lang="ko-KR" altLang="en-US" dirty="0"/>
              <a:t> </a:t>
            </a:r>
            <a:r>
              <a:rPr lang="ko-KR" altLang="en-US" dirty="0" err="1"/>
              <a:t>temper</a:t>
            </a:r>
            <a:r>
              <a:rPr lang="ko-KR" altLang="en-US" dirty="0"/>
              <a:t> </a:t>
            </a:r>
            <a:r>
              <a:rPr lang="ko-KR" altLang="en-US" dirty="0" err="1"/>
              <a:t>designations</a:t>
            </a:r>
            <a:r>
              <a:rPr lang="ko-KR" altLang="en-US" dirty="0"/>
              <a:t> </a:t>
            </a:r>
            <a:r>
              <a:rPr lang="ko-KR" altLang="en-US" dirty="0" err="1"/>
              <a:t>have</a:t>
            </a:r>
            <a:r>
              <a:rPr lang="ko-KR" altLang="en-US" dirty="0"/>
              <a:t> </a:t>
            </a:r>
            <a:r>
              <a:rPr lang="ko-KR" altLang="en-US" dirty="0" err="1"/>
              <a:t>been</a:t>
            </a:r>
            <a:r>
              <a:rPr lang="ko-KR" altLang="en-US" dirty="0"/>
              <a:t> </a:t>
            </a:r>
            <a:r>
              <a:rPr lang="ko-KR" altLang="en-US" dirty="0" err="1"/>
              <a:t>assigned</a:t>
            </a:r>
            <a:r>
              <a:rPr lang="ko-KR" altLang="en-US" dirty="0"/>
              <a:t> </a:t>
            </a:r>
            <a:r>
              <a:rPr lang="ko-KR" altLang="en-US" dirty="0" err="1"/>
              <a:t>for</a:t>
            </a:r>
            <a:r>
              <a:rPr lang="ko-KR" altLang="en-US" dirty="0"/>
              <a:t> </a:t>
            </a:r>
            <a:r>
              <a:rPr lang="ko-KR" altLang="en-US" dirty="0" err="1"/>
              <a:t>wrought</a:t>
            </a:r>
            <a:r>
              <a:rPr lang="ko-KR" altLang="en-US" dirty="0"/>
              <a:t> </a:t>
            </a:r>
            <a:r>
              <a:rPr lang="ko-KR" altLang="en-US" dirty="0" err="1"/>
              <a:t>products</a:t>
            </a:r>
            <a:r>
              <a:rPr lang="ko-KR" altLang="en-US" dirty="0"/>
              <a:t> </a:t>
            </a:r>
            <a:r>
              <a:rPr lang="ko-KR" altLang="en-US" dirty="0" err="1"/>
              <a:t>in</a:t>
            </a:r>
            <a:r>
              <a:rPr lang="ko-KR" altLang="en-US" dirty="0"/>
              <a:t> </a:t>
            </a:r>
            <a:r>
              <a:rPr lang="ko-KR" altLang="en-US" dirty="0" err="1"/>
              <a:t>alloys</a:t>
            </a:r>
            <a:r>
              <a:rPr lang="ko-KR" altLang="en-US" dirty="0"/>
              <a:t> </a:t>
            </a:r>
            <a:r>
              <a:rPr lang="ko-KR" altLang="en-US" dirty="0" err="1"/>
              <a:t>containing</a:t>
            </a:r>
            <a:r>
              <a:rPr lang="ko-KR" altLang="en-US" dirty="0"/>
              <a:t> </a:t>
            </a:r>
            <a:r>
              <a:rPr lang="ko-KR" altLang="en-US" dirty="0" err="1"/>
              <a:t>over</a:t>
            </a:r>
            <a:r>
              <a:rPr lang="ko-KR" altLang="en-US" dirty="0"/>
              <a:t> </a:t>
            </a:r>
            <a:r>
              <a:rPr lang="ko-KR" altLang="en-US" dirty="0" err="1"/>
              <a:t>a</a:t>
            </a:r>
            <a:r>
              <a:rPr lang="ko-KR" altLang="en-US" dirty="0"/>
              <a:t> </a:t>
            </a:r>
            <a:r>
              <a:rPr lang="ko-KR" altLang="en-US" dirty="0" err="1"/>
              <a:t>nominal</a:t>
            </a:r>
            <a:r>
              <a:rPr lang="ko-KR" altLang="en-US" dirty="0"/>
              <a:t> 4 </a:t>
            </a:r>
            <a:r>
              <a:rPr lang="ko-KR" altLang="en-US" dirty="0" err="1"/>
              <a:t>percent</a:t>
            </a:r>
            <a:r>
              <a:rPr lang="ko-KR" altLang="en-US" dirty="0"/>
              <a:t> </a:t>
            </a:r>
            <a:r>
              <a:rPr lang="ko-KR" altLang="en-US" dirty="0" err="1"/>
              <a:t>magnesium</a:t>
            </a:r>
            <a:r>
              <a:rPr lang="ko-KR" altLang="en-US" dirty="0"/>
              <a:t>.</a:t>
            </a:r>
            <a:endParaRPr lang="en-US" altLang="ko-KR" dirty="0"/>
          </a:p>
          <a:p>
            <a:endParaRPr lang="en-US" altLang="ko-KR" dirty="0"/>
          </a:p>
          <a:p>
            <a:r>
              <a:rPr lang="en-US" altLang="ko-KR" dirty="0"/>
              <a:t>-H311: Applies to products which are strain-hardened less than the amount for a controlled H31 temper.</a:t>
            </a:r>
          </a:p>
          <a:p>
            <a:endParaRPr lang="en-US" altLang="ko-KR" dirty="0"/>
          </a:p>
          <a:p>
            <a:r>
              <a:rPr lang="en-US" altLang="ko-KR" dirty="0"/>
              <a:t>-H321: Applies to products which are strain-hardened less than the amount for a controlled H32 temper.</a:t>
            </a:r>
          </a:p>
          <a:p>
            <a:endParaRPr lang="en-US" altLang="ko-KR" dirty="0"/>
          </a:p>
          <a:p>
            <a:r>
              <a:rPr lang="en-US" altLang="ko-KR" dirty="0"/>
              <a:t>-H323: Applies to products which are specially fabricated to have acceptable resistance to stress corrosion cracking.</a:t>
            </a:r>
          </a:p>
          <a:p>
            <a:endParaRPr lang="en-US" altLang="ko-KR" dirty="0"/>
          </a:p>
          <a:p>
            <a:endParaRPr lang="ko-KR" altLang="en-US" dirty="0"/>
          </a:p>
        </p:txBody>
      </p:sp>
    </p:spTree>
    <p:extLst>
      <p:ext uri="{BB962C8B-B14F-4D97-AF65-F5344CB8AC3E}">
        <p14:creationId xmlns:p14="http://schemas.microsoft.com/office/powerpoint/2010/main" val="231622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98CD0-1B59-B5F6-81B7-6110B6B4E672}"/>
              </a:ext>
            </a:extLst>
          </p:cNvPr>
          <p:cNvSpPr txBox="1"/>
          <p:nvPr/>
        </p:nvSpPr>
        <p:spPr>
          <a:xfrm>
            <a:off x="109436" y="131962"/>
            <a:ext cx="6094378" cy="6463308"/>
          </a:xfrm>
          <a:prstGeom prst="rect">
            <a:avLst/>
          </a:prstGeom>
          <a:noFill/>
        </p:spPr>
        <p:txBody>
          <a:bodyPr wrap="square">
            <a:spAutoFit/>
          </a:bodyPr>
          <a:lstStyle/>
          <a:p>
            <a:r>
              <a:rPr lang="ko-KR" altLang="en-US" dirty="0"/>
              <a:t>Products </a:t>
            </a:r>
            <a:r>
              <a:rPr lang="ko-KR" altLang="en-US" dirty="0" err="1"/>
              <a:t>which</a:t>
            </a:r>
            <a:r>
              <a:rPr lang="ko-KR" altLang="en-US" dirty="0"/>
              <a:t> </a:t>
            </a:r>
            <a:r>
              <a:rPr lang="ko-KR" altLang="en-US" dirty="0" err="1"/>
              <a:t>are</a:t>
            </a:r>
            <a:r>
              <a:rPr lang="ko-KR" altLang="en-US" dirty="0"/>
              <a:t> </a:t>
            </a:r>
            <a:r>
              <a:rPr lang="ko-KR" altLang="en-US" dirty="0" err="1"/>
              <a:t>thermally</a:t>
            </a:r>
            <a:r>
              <a:rPr lang="ko-KR" altLang="en-US" dirty="0"/>
              <a:t> </a:t>
            </a:r>
            <a:r>
              <a:rPr lang="ko-KR" altLang="en-US" dirty="0" err="1"/>
              <a:t>treated</a:t>
            </a:r>
            <a:r>
              <a:rPr lang="ko-KR" altLang="en-US" dirty="0"/>
              <a:t> </a:t>
            </a:r>
            <a:r>
              <a:rPr lang="ko-KR" altLang="en-US" dirty="0" err="1"/>
              <a:t>with</a:t>
            </a:r>
            <a:r>
              <a:rPr lang="ko-KR" altLang="en-US" dirty="0"/>
              <a:t> </a:t>
            </a:r>
            <a:r>
              <a:rPr lang="ko-KR" altLang="en-US" dirty="0" err="1"/>
              <a:t>or</a:t>
            </a:r>
            <a:r>
              <a:rPr lang="ko-KR" altLang="en-US" dirty="0"/>
              <a:t> </a:t>
            </a:r>
            <a:r>
              <a:rPr lang="ko-KR" altLang="en-US" dirty="0" err="1"/>
              <a:t>without</a:t>
            </a:r>
            <a:r>
              <a:rPr lang="ko-KR" altLang="en-US" dirty="0"/>
              <a:t> </a:t>
            </a:r>
            <a:r>
              <a:rPr lang="ko-KR" altLang="en-US" dirty="0" err="1"/>
              <a:t>supplementary</a:t>
            </a:r>
            <a:r>
              <a:rPr lang="ko-KR" altLang="en-US" dirty="0"/>
              <a:t> </a:t>
            </a:r>
            <a:r>
              <a:rPr lang="ko-KR" altLang="en-US" dirty="0" err="1"/>
              <a:t>strain-hardening</a:t>
            </a:r>
            <a:r>
              <a:rPr lang="ko-KR" altLang="en-US" dirty="0"/>
              <a:t> </a:t>
            </a:r>
            <a:r>
              <a:rPr lang="ko-KR" altLang="en-US" dirty="0" err="1"/>
              <a:t>are</a:t>
            </a:r>
            <a:r>
              <a:rPr lang="ko-KR" altLang="en-US" dirty="0"/>
              <a:t> </a:t>
            </a:r>
            <a:r>
              <a:rPr lang="ko-KR" altLang="en-US" dirty="0" err="1"/>
              <a:t>designated</a:t>
            </a:r>
            <a:r>
              <a:rPr lang="ko-KR" altLang="en-US" dirty="0"/>
              <a:t> </a:t>
            </a:r>
            <a:r>
              <a:rPr lang="ko-KR" altLang="en-US" dirty="0" err="1"/>
              <a:t>with</a:t>
            </a:r>
            <a:r>
              <a:rPr lang="ko-KR" altLang="en-US" dirty="0"/>
              <a:t> </a:t>
            </a:r>
            <a:r>
              <a:rPr lang="ko-KR" altLang="en-US" dirty="0" err="1"/>
              <a:t>a</a:t>
            </a:r>
            <a:r>
              <a:rPr lang="ko-KR" altLang="en-US" dirty="0"/>
              <a:t> -</a:t>
            </a:r>
            <a:r>
              <a:rPr lang="ko-KR" altLang="en-US" dirty="0" err="1"/>
              <a:t>T</a:t>
            </a:r>
            <a:r>
              <a:rPr lang="ko-KR" altLang="en-US" dirty="0"/>
              <a:t> </a:t>
            </a:r>
            <a:r>
              <a:rPr lang="ko-KR" altLang="en-US" dirty="0" err="1"/>
              <a:t>temper</a:t>
            </a:r>
            <a:r>
              <a:rPr lang="ko-KR" altLang="en-US" dirty="0"/>
              <a:t>. The </a:t>
            </a:r>
            <a:r>
              <a:rPr lang="ko-KR" altLang="en-US" dirty="0" err="1"/>
              <a:t>T</a:t>
            </a:r>
            <a:r>
              <a:rPr lang="ko-KR" altLang="en-US" dirty="0"/>
              <a:t> </a:t>
            </a:r>
            <a:r>
              <a:rPr lang="ko-KR" altLang="en-US" dirty="0" err="1"/>
              <a:t>is</a:t>
            </a:r>
            <a:r>
              <a:rPr lang="ko-KR" altLang="en-US" dirty="0"/>
              <a:t> </a:t>
            </a:r>
            <a:r>
              <a:rPr lang="ko-KR" altLang="en-US" dirty="0" err="1"/>
              <a:t>followed</a:t>
            </a:r>
            <a:r>
              <a:rPr lang="ko-KR" altLang="en-US" dirty="0"/>
              <a:t> </a:t>
            </a:r>
            <a:r>
              <a:rPr lang="ko-KR" altLang="en-US" dirty="0" err="1"/>
              <a:t>by</a:t>
            </a:r>
            <a:r>
              <a:rPr lang="ko-KR" altLang="en-US" dirty="0"/>
              <a:t> </a:t>
            </a:r>
            <a:r>
              <a:rPr lang="ko-KR" altLang="en-US" dirty="0" err="1"/>
              <a:t>a</a:t>
            </a:r>
            <a:r>
              <a:rPr lang="ko-KR" altLang="en-US" dirty="0"/>
              <a:t> </a:t>
            </a:r>
            <a:r>
              <a:rPr lang="ko-KR" altLang="en-US" dirty="0" err="1"/>
              <a:t>digit</a:t>
            </a:r>
            <a:r>
              <a:rPr lang="ko-KR" altLang="en-US" dirty="0"/>
              <a:t> </a:t>
            </a:r>
            <a:r>
              <a:rPr lang="ko-KR" altLang="en-US" dirty="0" err="1"/>
              <a:t>or</a:t>
            </a:r>
            <a:r>
              <a:rPr lang="ko-KR" altLang="en-US" dirty="0"/>
              <a:t> </a:t>
            </a:r>
            <a:r>
              <a:rPr lang="ko-KR" altLang="en-US" dirty="0" err="1"/>
              <a:t>digits</a:t>
            </a:r>
            <a:r>
              <a:rPr lang="ko-KR" altLang="en-US" dirty="0"/>
              <a:t> </a:t>
            </a:r>
            <a:r>
              <a:rPr lang="ko-KR" altLang="en-US" dirty="0" err="1"/>
              <a:t>which</a:t>
            </a:r>
            <a:r>
              <a:rPr lang="ko-KR" altLang="en-US" dirty="0"/>
              <a:t> </a:t>
            </a:r>
            <a:r>
              <a:rPr lang="ko-KR" altLang="en-US" dirty="0" err="1"/>
              <a:t>designate</a:t>
            </a:r>
            <a:r>
              <a:rPr lang="ko-KR" altLang="en-US" dirty="0"/>
              <a:t> </a:t>
            </a:r>
            <a:r>
              <a:rPr lang="ko-KR" altLang="en-US" dirty="0" err="1"/>
              <a:t>the</a:t>
            </a:r>
            <a:r>
              <a:rPr lang="ko-KR" altLang="en-US" dirty="0"/>
              <a:t> </a:t>
            </a:r>
            <a:r>
              <a:rPr lang="ko-KR" altLang="en-US" dirty="0" err="1"/>
              <a:t>specific</a:t>
            </a:r>
            <a:r>
              <a:rPr lang="ko-KR" altLang="en-US" dirty="0"/>
              <a:t> </a:t>
            </a:r>
            <a:r>
              <a:rPr lang="ko-KR" altLang="en-US" dirty="0" err="1"/>
              <a:t>thermal</a:t>
            </a:r>
            <a:r>
              <a:rPr lang="ko-KR" altLang="en-US" dirty="0"/>
              <a:t> </a:t>
            </a:r>
            <a:r>
              <a:rPr lang="ko-KR" altLang="en-US" dirty="0" err="1"/>
              <a:t>treatment</a:t>
            </a:r>
            <a:r>
              <a:rPr lang="ko-KR" altLang="en-US" dirty="0"/>
              <a:t>. </a:t>
            </a:r>
            <a:r>
              <a:rPr lang="ko-KR" altLang="en-US" dirty="0" err="1"/>
              <a:t>Temper</a:t>
            </a:r>
            <a:r>
              <a:rPr lang="ko-KR" altLang="en-US" dirty="0"/>
              <a:t> </a:t>
            </a:r>
            <a:r>
              <a:rPr lang="ko-KR" altLang="en-US" dirty="0" err="1"/>
              <a:t>designations</a:t>
            </a:r>
            <a:r>
              <a:rPr lang="ko-KR" altLang="en-US" dirty="0"/>
              <a:t> </a:t>
            </a:r>
            <a:r>
              <a:rPr lang="ko-KR" altLang="en-US" dirty="0" err="1"/>
              <a:t>for</a:t>
            </a:r>
            <a:r>
              <a:rPr lang="ko-KR" altLang="en-US" dirty="0"/>
              <a:t> </a:t>
            </a:r>
            <a:r>
              <a:rPr lang="ko-KR" altLang="en-US" dirty="0" err="1"/>
              <a:t>aluminum</a:t>
            </a:r>
            <a:r>
              <a:rPr lang="ko-KR" altLang="en-US" dirty="0"/>
              <a:t> </a:t>
            </a:r>
            <a:r>
              <a:rPr lang="ko-KR" altLang="en-US" dirty="0" err="1"/>
              <a:t>alloys</a:t>
            </a:r>
            <a:r>
              <a:rPr lang="ko-KR" altLang="en-US" dirty="0"/>
              <a:t> </a:t>
            </a:r>
            <a:r>
              <a:rPr lang="ko-KR" altLang="en-US" dirty="0" err="1"/>
              <a:t>are</a:t>
            </a:r>
            <a:r>
              <a:rPr lang="ko-KR" altLang="en-US" dirty="0"/>
              <a:t> </a:t>
            </a:r>
            <a:r>
              <a:rPr lang="ko-KR" altLang="en-US" dirty="0" err="1"/>
              <a:t>as</a:t>
            </a:r>
            <a:r>
              <a:rPr lang="ko-KR" altLang="en-US" dirty="0"/>
              <a:t> </a:t>
            </a:r>
            <a:r>
              <a:rPr lang="ko-KR" altLang="en-US" dirty="0" err="1"/>
              <a:t>follows</a:t>
            </a:r>
            <a:r>
              <a:rPr lang="ko-KR" altLang="en-US" dirty="0"/>
              <a:t>:</a:t>
            </a:r>
            <a:endParaRPr lang="en-US" altLang="ko-KR" dirty="0"/>
          </a:p>
          <a:p>
            <a:endParaRPr lang="en-US" altLang="ko-KR" dirty="0"/>
          </a:p>
          <a:p>
            <a:r>
              <a:rPr lang="en-US" altLang="ko-KR" dirty="0"/>
              <a:t>-T1: Cooled from an elevated temperature shaping process and naturally aged to a substantially stable condition.</a:t>
            </a:r>
          </a:p>
          <a:p>
            <a:endParaRPr lang="en-US" altLang="ko-KR" dirty="0"/>
          </a:p>
          <a:p>
            <a:r>
              <a:rPr lang="en-US" altLang="ko-KR" dirty="0"/>
              <a:t>-T2: Annealed (cast products only).</a:t>
            </a:r>
          </a:p>
          <a:p>
            <a:endParaRPr lang="en-US" altLang="ko-KR" dirty="0"/>
          </a:p>
          <a:p>
            <a:r>
              <a:rPr lang="en-US" altLang="ko-KR" dirty="0"/>
              <a:t>-T3: Solution heat treated and then cold worked. Applies to products which are cold worked to improve strength or in which the effect of cold work in flattening or straightening is recognized in mechanical property limits.</a:t>
            </a:r>
          </a:p>
          <a:p>
            <a:endParaRPr lang="en-US" altLang="ko-KR" dirty="0"/>
          </a:p>
          <a:p>
            <a:r>
              <a:rPr lang="en-US" altLang="ko-KR" dirty="0"/>
              <a:t>-T31: Solution heat treated and then cold worked by flattening or stretching. Applies to 2219 and 2024 sheet and plate per MIL-A-8920. Also applies to rivets driven cold immediately after solution heat treatment or cold storage. 2024 rivets are an example.</a:t>
            </a:r>
            <a:endParaRPr lang="ko-KR" altLang="en-US" dirty="0"/>
          </a:p>
        </p:txBody>
      </p:sp>
      <p:sp>
        <p:nvSpPr>
          <p:cNvPr id="5" name="TextBox 4">
            <a:extLst>
              <a:ext uri="{FF2B5EF4-FFF2-40B4-BE49-F238E27FC236}">
                <a16:creationId xmlns:a16="http://schemas.microsoft.com/office/drawing/2014/main" id="{ED27AFC9-7A82-DD5B-274E-2985811E687F}"/>
              </a:ext>
            </a:extLst>
          </p:cNvPr>
          <p:cNvSpPr txBox="1"/>
          <p:nvPr/>
        </p:nvSpPr>
        <p:spPr>
          <a:xfrm>
            <a:off x="6203814" y="0"/>
            <a:ext cx="6094378" cy="6740307"/>
          </a:xfrm>
          <a:prstGeom prst="rect">
            <a:avLst/>
          </a:prstGeom>
          <a:noFill/>
        </p:spPr>
        <p:txBody>
          <a:bodyPr wrap="square">
            <a:spAutoFit/>
          </a:bodyPr>
          <a:lstStyle/>
          <a:p>
            <a:r>
              <a:rPr lang="ko-KR" altLang="en-US" dirty="0"/>
              <a:t>-T351: </a:t>
            </a:r>
            <a:r>
              <a:rPr lang="ko-KR" altLang="en-US" dirty="0" err="1"/>
              <a:t>Solution</a:t>
            </a:r>
            <a:r>
              <a:rPr lang="ko-KR" altLang="en-US" dirty="0"/>
              <a:t> </a:t>
            </a:r>
            <a:r>
              <a:rPr lang="ko-KR" altLang="en-US" dirty="0" err="1"/>
              <a:t>heat</a:t>
            </a:r>
            <a:r>
              <a:rPr lang="ko-KR" altLang="en-US" dirty="0"/>
              <a:t> </a:t>
            </a:r>
            <a:r>
              <a:rPr lang="ko-KR" altLang="en-US" dirty="0" err="1"/>
              <a:t>treatment</a:t>
            </a:r>
            <a:r>
              <a:rPr lang="ko-KR" altLang="en-US" dirty="0"/>
              <a:t> and </a:t>
            </a:r>
            <a:r>
              <a:rPr lang="ko-KR" altLang="en-US" dirty="0" err="1"/>
              <a:t>stress</a:t>
            </a:r>
            <a:r>
              <a:rPr lang="ko-KR" altLang="en-US" dirty="0"/>
              <a:t> </a:t>
            </a:r>
            <a:r>
              <a:rPr lang="ko-KR" altLang="en-US" dirty="0" err="1"/>
              <a:t>relieved</a:t>
            </a:r>
            <a:r>
              <a:rPr lang="ko-KR" altLang="en-US" dirty="0"/>
              <a:t> </a:t>
            </a:r>
            <a:r>
              <a:rPr lang="ko-KR" altLang="en-US" dirty="0" err="1"/>
              <a:t>by</a:t>
            </a:r>
            <a:r>
              <a:rPr lang="ko-KR" altLang="en-US" dirty="0"/>
              <a:t> </a:t>
            </a:r>
            <a:r>
              <a:rPr lang="ko-KR" altLang="en-US" dirty="0" err="1"/>
              <a:t>stretching</a:t>
            </a:r>
            <a:r>
              <a:rPr lang="ko-KR" altLang="en-US" dirty="0"/>
              <a:t>. </a:t>
            </a:r>
            <a:r>
              <a:rPr lang="ko-KR" altLang="en-US" dirty="0" err="1"/>
              <a:t>This</a:t>
            </a:r>
            <a:r>
              <a:rPr lang="ko-KR" altLang="en-US" dirty="0"/>
              <a:t> </a:t>
            </a:r>
            <a:r>
              <a:rPr lang="ko-KR" altLang="en-US" dirty="0" err="1"/>
              <a:t>is</a:t>
            </a:r>
            <a:r>
              <a:rPr lang="ko-KR" altLang="en-US" dirty="0"/>
              <a:t> </a:t>
            </a:r>
            <a:r>
              <a:rPr lang="ko-KR" altLang="en-US" dirty="0" err="1"/>
              <a:t>equivalent</a:t>
            </a:r>
            <a:r>
              <a:rPr lang="ko-KR" altLang="en-US" dirty="0"/>
              <a:t> </a:t>
            </a:r>
            <a:r>
              <a:rPr lang="ko-KR" altLang="en-US" dirty="0" err="1"/>
              <a:t>to</a:t>
            </a:r>
            <a:r>
              <a:rPr lang="ko-KR" altLang="en-US" dirty="0"/>
              <a:t> -T4 </a:t>
            </a:r>
            <a:r>
              <a:rPr lang="ko-KR" altLang="en-US" dirty="0" err="1"/>
              <a:t>condition</a:t>
            </a:r>
            <a:r>
              <a:rPr lang="ko-KR" altLang="en-US" dirty="0"/>
              <a:t>. </a:t>
            </a:r>
            <a:r>
              <a:rPr lang="ko-KR" altLang="en-US" dirty="0" err="1"/>
              <a:t>It</a:t>
            </a:r>
            <a:r>
              <a:rPr lang="ko-KR" altLang="en-US" dirty="0"/>
              <a:t> </a:t>
            </a:r>
            <a:r>
              <a:rPr lang="ko-KR" altLang="en-US" dirty="0" err="1"/>
              <a:t>applies</a:t>
            </a:r>
            <a:r>
              <a:rPr lang="ko-KR" altLang="en-US" dirty="0"/>
              <a:t> </a:t>
            </a:r>
            <a:r>
              <a:rPr lang="ko-KR" altLang="en-US" dirty="0" err="1"/>
              <a:t>to</a:t>
            </a:r>
            <a:r>
              <a:rPr lang="ko-KR" altLang="en-US" dirty="0"/>
              <a:t> 2024 </a:t>
            </a:r>
            <a:r>
              <a:rPr lang="ko-KR" altLang="en-US" dirty="0" err="1"/>
              <a:t>plate</a:t>
            </a:r>
            <a:r>
              <a:rPr lang="ko-KR" altLang="en-US" dirty="0"/>
              <a:t> and </a:t>
            </a:r>
            <a:r>
              <a:rPr lang="ko-KR" altLang="en-US" dirty="0" err="1"/>
              <a:t>rolled</a:t>
            </a:r>
            <a:r>
              <a:rPr lang="ko-KR" altLang="en-US" dirty="0"/>
              <a:t> </a:t>
            </a:r>
            <a:r>
              <a:rPr lang="ko-KR" altLang="en-US" dirty="0" err="1"/>
              <a:t>bar</a:t>
            </a:r>
            <a:r>
              <a:rPr lang="ko-KR" altLang="en-US" dirty="0"/>
              <a:t> and 2219 </a:t>
            </a:r>
            <a:r>
              <a:rPr lang="ko-KR" altLang="en-US" dirty="0" err="1"/>
              <a:t>plate</a:t>
            </a:r>
            <a:r>
              <a:rPr lang="ko-KR" altLang="en-US" dirty="0"/>
              <a:t> </a:t>
            </a:r>
            <a:r>
              <a:rPr lang="ko-KR" altLang="en-US" dirty="0" err="1"/>
              <a:t>per</a:t>
            </a:r>
            <a:r>
              <a:rPr lang="ko-KR" altLang="en-US" dirty="0"/>
              <a:t> MIL-A-8920.</a:t>
            </a:r>
            <a:endParaRPr lang="en-US" altLang="ko-KR" dirty="0"/>
          </a:p>
          <a:p>
            <a:endParaRPr lang="en-US" altLang="ko-KR" dirty="0"/>
          </a:p>
          <a:p>
            <a:r>
              <a:rPr lang="en-US" altLang="ko-KR" dirty="0"/>
              <a:t>-T3511: Solution heat treated and stress relieved by stretching with minor stretching allowed. This is equivalent to -T4 condition and applies to 2024 extrusions.</a:t>
            </a:r>
          </a:p>
          <a:p>
            <a:endParaRPr lang="en-US" altLang="ko-KR" dirty="0"/>
          </a:p>
          <a:p>
            <a:r>
              <a:rPr lang="en-US" altLang="ko-KR" dirty="0"/>
              <a:t>-T36: Solution heat treated and then cold worked by a reduction of 6 percent. Applies to 2024 sheet and plate.</a:t>
            </a:r>
          </a:p>
          <a:p>
            <a:endParaRPr lang="en-US" altLang="ko-KR" dirty="0"/>
          </a:p>
          <a:p>
            <a:r>
              <a:rPr lang="en-US" altLang="ko-KR" dirty="0"/>
              <a:t>-T37: Solution heat treated and then cold worked by a reduction of 8 percent. Applies to 2219 sheet and plate.</a:t>
            </a:r>
          </a:p>
          <a:p>
            <a:endParaRPr lang="en-US" altLang="ko-KR" dirty="0"/>
          </a:p>
          <a:p>
            <a:r>
              <a:rPr lang="en-US" altLang="ko-KR" dirty="0"/>
              <a:t>-T4: Solution heat treated and naturally aged to a substantially stable condition. Applies to products which are not cold worked after solution heat treatment, or in which the effect of cold work in flattening or straightening may not be recognized in mechanical property limits.</a:t>
            </a:r>
          </a:p>
          <a:p>
            <a:endParaRPr lang="en-US" altLang="ko-KR" dirty="0"/>
          </a:p>
          <a:p>
            <a:endParaRPr lang="ko-KR" altLang="en-US" dirty="0"/>
          </a:p>
        </p:txBody>
      </p:sp>
      <p:graphicFrame>
        <p:nvGraphicFramePr>
          <p:cNvPr id="6" name="표 6">
            <a:extLst>
              <a:ext uri="{FF2B5EF4-FFF2-40B4-BE49-F238E27FC236}">
                <a16:creationId xmlns:a16="http://schemas.microsoft.com/office/drawing/2014/main" id="{3AE7622D-7C76-1D07-7620-D75772A11ED9}"/>
              </a:ext>
            </a:extLst>
          </p:cNvPr>
          <p:cNvGraphicFramePr>
            <a:graphicFrameLocks noGrp="1"/>
          </p:cNvGraphicFramePr>
          <p:nvPr>
            <p:extLst>
              <p:ext uri="{D42A27DB-BD31-4B8C-83A1-F6EECF244321}">
                <p14:modId xmlns:p14="http://schemas.microsoft.com/office/powerpoint/2010/main" val="1601443325"/>
              </p:ext>
            </p:extLst>
          </p:nvPr>
        </p:nvGraphicFramePr>
        <p:xfrm>
          <a:off x="4287843" y="-1884621"/>
          <a:ext cx="8128000" cy="148336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1255525336"/>
                    </a:ext>
                  </a:extLst>
                </a:gridCol>
                <a:gridCol w="1625600">
                  <a:extLst>
                    <a:ext uri="{9D8B030D-6E8A-4147-A177-3AD203B41FA5}">
                      <a16:colId xmlns:a16="http://schemas.microsoft.com/office/drawing/2014/main" val="3731116083"/>
                    </a:ext>
                  </a:extLst>
                </a:gridCol>
                <a:gridCol w="1625600">
                  <a:extLst>
                    <a:ext uri="{9D8B030D-6E8A-4147-A177-3AD203B41FA5}">
                      <a16:colId xmlns:a16="http://schemas.microsoft.com/office/drawing/2014/main" val="1716160760"/>
                    </a:ext>
                  </a:extLst>
                </a:gridCol>
                <a:gridCol w="1625600">
                  <a:extLst>
                    <a:ext uri="{9D8B030D-6E8A-4147-A177-3AD203B41FA5}">
                      <a16:colId xmlns:a16="http://schemas.microsoft.com/office/drawing/2014/main" val="2585113927"/>
                    </a:ext>
                  </a:extLst>
                </a:gridCol>
                <a:gridCol w="1625600">
                  <a:extLst>
                    <a:ext uri="{9D8B030D-6E8A-4147-A177-3AD203B41FA5}">
                      <a16:colId xmlns:a16="http://schemas.microsoft.com/office/drawing/2014/main" val="2794926438"/>
                    </a:ext>
                  </a:extLst>
                </a:gridCol>
              </a:tblGrid>
              <a:tr h="370840">
                <a:tc>
                  <a:txBody>
                    <a:bodyPr/>
                    <a:lstStyle/>
                    <a:p>
                      <a:pPr latinLnBrk="1"/>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r>
                        <a:rPr lang="en-US" altLang="ko-KR" dirty="0"/>
                        <a:t>Solution</a:t>
                      </a:r>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r>
                        <a:rPr lang="en-US" altLang="ko-KR" dirty="0"/>
                        <a:t>Cold worked</a:t>
                      </a:r>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endParaRPr lang="ko-KR" altLang="en-US" dirty="0"/>
                    </a:p>
                  </a:txBody>
                  <a:tcPr>
                    <a:lnB w="12700" cap="flat" cmpd="sng" algn="ctr">
                      <a:solidFill>
                        <a:schemeClr val="tx1"/>
                      </a:solidFill>
                      <a:prstDash val="solid"/>
                      <a:round/>
                      <a:headEnd type="none" w="med" len="med"/>
                      <a:tailEnd type="none" w="med" len="med"/>
                    </a:lnB>
                  </a:tcPr>
                </a:tc>
                <a:tc>
                  <a:txBody>
                    <a:bodyPr/>
                    <a:lstStyle/>
                    <a:p>
                      <a:pPr latinLnBrk="1"/>
                      <a:endParaRPr lang="ko-KR"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37139"/>
                  </a:ext>
                </a:extLst>
              </a:tr>
              <a:tr h="370840">
                <a:tc>
                  <a:txBody>
                    <a:bodyPr/>
                    <a:lstStyle/>
                    <a:p>
                      <a:pPr latinLnBrk="1"/>
                      <a:r>
                        <a:rPr lang="en-US" altLang="ko-KR" dirty="0"/>
                        <a:t>T1</a:t>
                      </a:r>
                      <a:endParaRPr lang="ko-KR" altLang="en-US" dirty="0"/>
                    </a:p>
                  </a:txBody>
                  <a:tcPr>
                    <a:lnT w="12700" cap="flat" cmpd="sng" algn="ctr">
                      <a:solidFill>
                        <a:schemeClr val="tx1"/>
                      </a:solidFill>
                      <a:prstDash val="solid"/>
                      <a:round/>
                      <a:headEnd type="none" w="med" len="med"/>
                      <a:tailEnd type="none" w="med" len="med"/>
                    </a:lnT>
                  </a:tcPr>
                </a:tc>
                <a:tc>
                  <a:txBody>
                    <a:bodyPr/>
                    <a:lstStyle/>
                    <a:p>
                      <a:pPr latinLnBrk="1"/>
                      <a:endParaRPr lang="ko-KR" altLang="en-US" dirty="0"/>
                    </a:p>
                  </a:txBody>
                  <a:tcPr>
                    <a:lnT w="12700" cap="flat" cmpd="sng" algn="ctr">
                      <a:solidFill>
                        <a:schemeClr val="tx1"/>
                      </a:solidFill>
                      <a:prstDash val="solid"/>
                      <a:round/>
                      <a:headEnd type="none" w="med" len="med"/>
                      <a:tailEnd type="none" w="med" len="med"/>
                    </a:lnT>
                  </a:tcPr>
                </a:tc>
                <a:tc>
                  <a:txBody>
                    <a:bodyPr/>
                    <a:lstStyle/>
                    <a:p>
                      <a:pPr latinLnBrk="1"/>
                      <a:endParaRPr lang="ko-KR" altLang="en-US" dirty="0"/>
                    </a:p>
                  </a:txBody>
                  <a:tcPr>
                    <a:lnT w="12700" cap="flat" cmpd="sng" algn="ctr">
                      <a:solidFill>
                        <a:schemeClr val="tx1"/>
                      </a:solidFill>
                      <a:prstDash val="solid"/>
                      <a:round/>
                      <a:headEnd type="none" w="med" len="med"/>
                      <a:tailEnd type="none" w="med" len="med"/>
                    </a:lnT>
                  </a:tcPr>
                </a:tc>
                <a:tc>
                  <a:txBody>
                    <a:bodyPr/>
                    <a:lstStyle/>
                    <a:p>
                      <a:pPr latinLnBrk="1"/>
                      <a:endParaRPr lang="ko-KR" altLang="en-US"/>
                    </a:p>
                  </a:txBody>
                  <a:tcPr>
                    <a:lnT w="12700" cap="flat" cmpd="sng" algn="ctr">
                      <a:solidFill>
                        <a:schemeClr val="tx1"/>
                      </a:solidFill>
                      <a:prstDash val="solid"/>
                      <a:round/>
                      <a:headEnd type="none" w="med" len="med"/>
                      <a:tailEnd type="none" w="med" len="med"/>
                    </a:lnT>
                  </a:tcPr>
                </a:tc>
                <a:tc>
                  <a:txBody>
                    <a:bodyPr/>
                    <a:lstStyle/>
                    <a:p>
                      <a:pPr latinLnBrk="1"/>
                      <a:endParaRPr lang="ko-KR"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10909131"/>
                  </a:ext>
                </a:extLst>
              </a:tr>
              <a:tr h="370840">
                <a:tc>
                  <a:txBody>
                    <a:bodyPr/>
                    <a:lstStyle/>
                    <a:p>
                      <a:pPr latinLnBrk="1"/>
                      <a:r>
                        <a:rPr lang="en-US" altLang="ko-KR" dirty="0"/>
                        <a:t>T2</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800220793"/>
                  </a:ext>
                </a:extLst>
              </a:tr>
              <a:tr h="370840">
                <a:tc>
                  <a:txBody>
                    <a:bodyPr/>
                    <a:lstStyle/>
                    <a:p>
                      <a:pPr latinLnBrk="1"/>
                      <a:r>
                        <a:rPr lang="en-US" altLang="ko-KR" dirty="0"/>
                        <a:t>T3</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95795456"/>
                  </a:ext>
                </a:extLst>
              </a:tr>
            </a:tbl>
          </a:graphicData>
        </a:graphic>
      </p:graphicFrame>
    </p:spTree>
    <p:extLst>
      <p:ext uri="{BB962C8B-B14F-4D97-AF65-F5344CB8AC3E}">
        <p14:creationId xmlns:p14="http://schemas.microsoft.com/office/powerpoint/2010/main" val="18561278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9515</TotalTime>
  <Words>2463</Words>
  <Application>Microsoft Office PowerPoint</Application>
  <PresentationFormat>와이드스크린</PresentationFormat>
  <Paragraphs>169</Paragraphs>
  <Slides>17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Söhne</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JIN MYEONG KWAK</dc:creator>
  <cp:lastModifiedBy>JIN MYEONG KWAK</cp:lastModifiedBy>
  <cp:revision>4</cp:revision>
  <dcterms:created xsi:type="dcterms:W3CDTF">2023-08-02T02:23:08Z</dcterms:created>
  <dcterms:modified xsi:type="dcterms:W3CDTF">2023-08-16T06:41:17Z</dcterms:modified>
</cp:coreProperties>
</file>