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8" r:id="rId3"/>
    <p:sldId id="270" r:id="rId4"/>
    <p:sldId id="266" r:id="rId5"/>
    <p:sldId id="267" r:id="rId6"/>
    <p:sldId id="268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949ADC5-C4B9-45EC-A28E-C116ECAF5D4C}">
          <p14:sldIdLst>
            <p14:sldId id="256"/>
            <p14:sldId id="258"/>
            <p14:sldId id="270"/>
            <p14:sldId id="266"/>
            <p14:sldId id="267"/>
            <p14:sldId id="268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BB3634-AC8E-4604-AA71-59C4AACAA316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E23D4F6-1F0E-4965-AD0F-E4418CD74CAA}">
      <dgm:prSet/>
      <dgm:spPr/>
      <dgm:t>
        <a:bodyPr/>
        <a:lstStyle/>
        <a:p>
          <a:r>
            <a:rPr lang="en-US" b="0" i="0" baseline="0"/>
            <a:t>The heatmap reflects how the frequency of virtual meetings aligns with the mental health challenges experienced by different age groups.</a:t>
          </a:r>
          <a:endParaRPr lang="en-US"/>
        </a:p>
      </dgm:t>
    </dgm:pt>
    <dgm:pt modelId="{530474D4-EF4C-4F8B-832B-E84328D61293}" type="parTrans" cxnId="{9D878763-CE47-4462-ADAD-CD2BF1F53E2B}">
      <dgm:prSet/>
      <dgm:spPr/>
      <dgm:t>
        <a:bodyPr/>
        <a:lstStyle/>
        <a:p>
          <a:endParaRPr lang="en-US"/>
        </a:p>
      </dgm:t>
    </dgm:pt>
    <dgm:pt modelId="{FC6D10D6-9C7B-4289-85B3-3A82DEF96421}" type="sibTrans" cxnId="{9D878763-CE47-4462-ADAD-CD2BF1F53E2B}">
      <dgm:prSet/>
      <dgm:spPr/>
      <dgm:t>
        <a:bodyPr/>
        <a:lstStyle/>
        <a:p>
          <a:endParaRPr lang="en-US"/>
        </a:p>
      </dgm:t>
    </dgm:pt>
    <dgm:pt modelId="{689A14BE-5E51-4CA2-9F06-1CD8C4D6CD0C}">
      <dgm:prSet/>
      <dgm:spPr/>
      <dgm:t>
        <a:bodyPr/>
        <a:lstStyle/>
        <a:p>
          <a:r>
            <a:rPr lang="en-US" b="0" i="0" baseline="0"/>
            <a:t>These trends highlight the need to tailor support for specific age groups, ensuring younger individuals have the resources to manage anxiety and middle-aged professionals receive help to prevent burnout </a:t>
          </a:r>
          <a:endParaRPr lang="en-US"/>
        </a:p>
      </dgm:t>
    </dgm:pt>
    <dgm:pt modelId="{73800BC2-90EB-4D6A-A2F9-1712B525B5CC}" type="parTrans" cxnId="{D573EA82-74A6-4097-A29A-F44F29FEEE46}">
      <dgm:prSet/>
      <dgm:spPr/>
      <dgm:t>
        <a:bodyPr/>
        <a:lstStyle/>
        <a:p>
          <a:endParaRPr lang="en-US"/>
        </a:p>
      </dgm:t>
    </dgm:pt>
    <dgm:pt modelId="{21771E8B-3484-4413-B713-A0E63D59A131}" type="sibTrans" cxnId="{D573EA82-74A6-4097-A29A-F44F29FEEE46}">
      <dgm:prSet/>
      <dgm:spPr/>
      <dgm:t>
        <a:bodyPr/>
        <a:lstStyle/>
        <a:p>
          <a:endParaRPr lang="en-US"/>
        </a:p>
      </dgm:t>
    </dgm:pt>
    <dgm:pt modelId="{5DD6E524-0E2E-4DA8-8437-4AC805265920}" type="pres">
      <dgm:prSet presAssocID="{47BB3634-AC8E-4604-AA71-59C4AACAA316}" presName="diagram" presStyleCnt="0">
        <dgm:presLayoutVars>
          <dgm:dir/>
          <dgm:resizeHandles val="exact"/>
        </dgm:presLayoutVars>
      </dgm:prSet>
      <dgm:spPr/>
    </dgm:pt>
    <dgm:pt modelId="{DFB6C4DF-01FC-4C23-AAD2-8B8FD8724FC4}" type="pres">
      <dgm:prSet presAssocID="{DE23D4F6-1F0E-4965-AD0F-E4418CD74CAA}" presName="node" presStyleLbl="node1" presStyleIdx="0" presStyleCnt="2">
        <dgm:presLayoutVars>
          <dgm:bulletEnabled val="1"/>
        </dgm:presLayoutVars>
      </dgm:prSet>
      <dgm:spPr/>
    </dgm:pt>
    <dgm:pt modelId="{604C3E0F-DD17-4FC3-AB07-73343A466A5E}" type="pres">
      <dgm:prSet presAssocID="{FC6D10D6-9C7B-4289-85B3-3A82DEF96421}" presName="sibTrans" presStyleCnt="0"/>
      <dgm:spPr/>
    </dgm:pt>
    <dgm:pt modelId="{A0058876-2F2F-40C4-A429-1BC2C0065AA8}" type="pres">
      <dgm:prSet presAssocID="{689A14BE-5E51-4CA2-9F06-1CD8C4D6CD0C}" presName="node" presStyleLbl="node1" presStyleIdx="1" presStyleCnt="2">
        <dgm:presLayoutVars>
          <dgm:bulletEnabled val="1"/>
        </dgm:presLayoutVars>
      </dgm:prSet>
      <dgm:spPr/>
    </dgm:pt>
  </dgm:ptLst>
  <dgm:cxnLst>
    <dgm:cxn modelId="{D518C62F-76C8-429E-8305-6146AABC23F4}" type="presOf" srcId="{689A14BE-5E51-4CA2-9F06-1CD8C4D6CD0C}" destId="{A0058876-2F2F-40C4-A429-1BC2C0065AA8}" srcOrd="0" destOrd="0" presId="urn:microsoft.com/office/officeart/2005/8/layout/default"/>
    <dgm:cxn modelId="{9D878763-CE47-4462-ADAD-CD2BF1F53E2B}" srcId="{47BB3634-AC8E-4604-AA71-59C4AACAA316}" destId="{DE23D4F6-1F0E-4965-AD0F-E4418CD74CAA}" srcOrd="0" destOrd="0" parTransId="{530474D4-EF4C-4F8B-832B-E84328D61293}" sibTransId="{FC6D10D6-9C7B-4289-85B3-3A82DEF96421}"/>
    <dgm:cxn modelId="{054F274F-4308-4C6B-A634-20456EFE3F7A}" type="presOf" srcId="{47BB3634-AC8E-4604-AA71-59C4AACAA316}" destId="{5DD6E524-0E2E-4DA8-8437-4AC805265920}" srcOrd="0" destOrd="0" presId="urn:microsoft.com/office/officeart/2005/8/layout/default"/>
    <dgm:cxn modelId="{D573EA82-74A6-4097-A29A-F44F29FEEE46}" srcId="{47BB3634-AC8E-4604-AA71-59C4AACAA316}" destId="{689A14BE-5E51-4CA2-9F06-1CD8C4D6CD0C}" srcOrd="1" destOrd="0" parTransId="{73800BC2-90EB-4D6A-A2F9-1712B525B5CC}" sibTransId="{21771E8B-3484-4413-B713-A0E63D59A131}"/>
    <dgm:cxn modelId="{EEA2369E-2212-4882-9301-B047697D84BF}" type="presOf" srcId="{DE23D4F6-1F0E-4965-AD0F-E4418CD74CAA}" destId="{DFB6C4DF-01FC-4C23-AAD2-8B8FD8724FC4}" srcOrd="0" destOrd="0" presId="urn:microsoft.com/office/officeart/2005/8/layout/default"/>
    <dgm:cxn modelId="{45201248-4B19-479B-A7F3-A081AD114156}" type="presParOf" srcId="{5DD6E524-0E2E-4DA8-8437-4AC805265920}" destId="{DFB6C4DF-01FC-4C23-AAD2-8B8FD8724FC4}" srcOrd="0" destOrd="0" presId="urn:microsoft.com/office/officeart/2005/8/layout/default"/>
    <dgm:cxn modelId="{54EDBB34-4D32-47F2-87C2-EABB95FB0109}" type="presParOf" srcId="{5DD6E524-0E2E-4DA8-8437-4AC805265920}" destId="{604C3E0F-DD17-4FC3-AB07-73343A466A5E}" srcOrd="1" destOrd="0" presId="urn:microsoft.com/office/officeart/2005/8/layout/default"/>
    <dgm:cxn modelId="{7DD162A4-A61E-4FB5-B721-998CDB4AE07D}" type="presParOf" srcId="{5DD6E524-0E2E-4DA8-8437-4AC805265920}" destId="{A0058876-2F2F-40C4-A429-1BC2C0065AA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6C4DF-01FC-4C23-AAD2-8B8FD8724FC4}">
      <dsp:nvSpPr>
        <dsp:cNvPr id="0" name=""/>
        <dsp:cNvSpPr/>
      </dsp:nvSpPr>
      <dsp:spPr>
        <a:xfrm>
          <a:off x="67326" y="52"/>
          <a:ext cx="2999073" cy="179944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The heatmap reflects how the frequency of virtual meetings aligns with the mental health challenges experienced by different age groups.</a:t>
          </a:r>
          <a:endParaRPr lang="en-US" sz="1500" kern="1200"/>
        </a:p>
      </dsp:txBody>
      <dsp:txXfrm>
        <a:off x="67326" y="52"/>
        <a:ext cx="2999073" cy="1799444"/>
      </dsp:txXfrm>
    </dsp:sp>
    <dsp:sp modelId="{A0058876-2F2F-40C4-A429-1BC2C0065AA8}">
      <dsp:nvSpPr>
        <dsp:cNvPr id="0" name=""/>
        <dsp:cNvSpPr/>
      </dsp:nvSpPr>
      <dsp:spPr>
        <a:xfrm>
          <a:off x="67326" y="2099403"/>
          <a:ext cx="2999073" cy="179944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These trends highlight the need to tailor support for specific age groups, ensuring younger individuals have the resources to manage anxiety and middle-aged professionals receive help to prevent burnout </a:t>
          </a:r>
          <a:endParaRPr lang="en-US" sz="1500" kern="1200"/>
        </a:p>
      </dsp:txBody>
      <dsp:txXfrm>
        <a:off x="67326" y="2099403"/>
        <a:ext cx="2999073" cy="1799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3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77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68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78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9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90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4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2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0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1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0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8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6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1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8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0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FC7-BF6A-770D-2C63-029EAE025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Project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6D231-BE64-3491-B5A4-94FE53C22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effectLst/>
              </a:rPr>
              <a:t>Topic Impart of remote work on mental health</a:t>
            </a:r>
          </a:p>
          <a:p>
            <a:pPr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Name: Rosemond Kwakyewaa Apau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Program: Artificial Intelligence Bootcamp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76D1B-368D-62E5-03D3-B86E50FA4B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05" r="23728" b="-2"/>
          <a:stretch/>
        </p:blipFill>
        <p:spPr>
          <a:xfrm>
            <a:off x="7418226" y="1743359"/>
            <a:ext cx="4125317" cy="338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89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646D-4D61-EFAB-DDD2-6F713A34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cap="none" spc="0">
                <a:solidFill>
                  <a:schemeClr val="tx1"/>
                </a:solidFill>
              </a:rPr>
              <a:t>The Correlation Between Age, Mental Health Condition And Virtual Meeting  </a:t>
            </a:r>
          </a:p>
        </p:txBody>
      </p:sp>
      <p:pic>
        <p:nvPicPr>
          <p:cNvPr id="2050" name="Picture 2" descr="A chart of numbers and a number of meetings over months&#10;&#10;Description automatically generated with medium confidence">
            <a:extLst>
              <a:ext uri="{FF2B5EF4-FFF2-40B4-BE49-F238E27FC236}">
                <a16:creationId xmlns:a16="http://schemas.microsoft.com/office/drawing/2014/main" id="{0FA12EAB-37C1-90D2-CADA-DC8321230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" b="2"/>
          <a:stretch/>
        </p:blipFill>
        <p:spPr bwMode="auto">
          <a:xfrm>
            <a:off x="5142960" y="769302"/>
            <a:ext cx="6391533" cy="52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9" name="Text Placeholder 3">
            <a:extLst>
              <a:ext uri="{FF2B5EF4-FFF2-40B4-BE49-F238E27FC236}">
                <a16:creationId xmlns:a16="http://schemas.microsoft.com/office/drawing/2014/main" id="{E79A4F83-A401-5F65-A75B-EAED147254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859526"/>
              </p:ext>
            </p:extLst>
          </p:nvPr>
        </p:nvGraphicFramePr>
        <p:xfrm>
          <a:off x="1154955" y="2120900"/>
          <a:ext cx="3133726" cy="389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517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0D73-19AF-2139-295C-8B46B259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Job roles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9925-8077-00C9-DD8F-9D48E1965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</a:rPr>
              <a:t>Project Managers and Marketing roles, with higher counts, may face greater stress due to increased responsibilities in remote work settings.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</a:rPr>
              <a:t>Sales, Designers, and HR roles, with balanced distribution, could experience varied mental health impacts based on individual role demands.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</a:rPr>
              <a:t>Software Engineers and Data Scientists, with slightly lower representation, may face isolation challenges in remote settings, impacting mental health.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</a:rPr>
              <a:t>Tailored mental health strategies should focus on high-pressure roles (e.g., Project Managers) and remote adaptability for tech-heavy roles (e.g., Data Scientists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FFFFFF"/>
                </a:solidFill>
              </a:rPr>
              <a:t>Encouraging role-specific mental health programs can enhance employee well-being across all job categories.</a:t>
            </a:r>
          </a:p>
          <a:p>
            <a:pPr>
              <a:lnSpc>
                <a:spcPct val="90000"/>
              </a:lnSpc>
            </a:pPr>
            <a:endParaRPr lang="en-US" sz="100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E7569A-3702-F1BD-B82D-C22BEDD0A5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40656" y="803751"/>
            <a:ext cx="5899435" cy="52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29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733F-EE46-86FC-ED42-16DDD279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Work location 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0C7A8F22-E3C7-3016-B499-88353DD1FD1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39098" y="2418735"/>
            <a:ext cx="6072776" cy="38117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tabLst/>
            </a:pPr>
            <a:endParaRPr kumimoji="0" lang="en-US" altLang="en-US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742950" indent="-285750" fontAlgn="base">
              <a:lnSpc>
                <a:spcPct val="90000"/>
              </a:lnSpc>
            </a:pPr>
            <a:r>
              <a:rPr kumimoji="0" lang="en-US" altLang="en-US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Remote Work (34.3%):</a:t>
            </a:r>
          </a:p>
          <a:p>
            <a:pPr marL="1017270" lvl="1" indent="-285750" fontAlgn="base">
              <a:lnSpc>
                <a:spcPct val="90000"/>
              </a:lnSpc>
            </a:pPr>
            <a:r>
              <a:rPr kumimoji="0" lang="en-US" altLang="en-US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Provides flexibility and better work-life balance but risks isolation and blurred work-life boundaries.</a:t>
            </a:r>
          </a:p>
          <a:p>
            <a:pPr marL="742950" marR="0" lvl="1" indent="-285750" fontAlgn="base">
              <a:lnSpc>
                <a:spcPct val="90000"/>
              </a:lnSpc>
              <a:tabLst/>
            </a:pPr>
            <a:r>
              <a:rPr kumimoji="0" lang="en-US" altLang="en-US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Hybrid Work (33.0%):</a:t>
            </a:r>
          </a:p>
          <a:p>
            <a:pPr marL="1200150" marR="0" lvl="2" indent="-285750" fontAlgn="base">
              <a:lnSpc>
                <a:spcPct val="90000"/>
              </a:lnSpc>
              <a:tabLst/>
            </a:pPr>
            <a:r>
              <a:rPr kumimoji="0" lang="en-US" altLang="en-US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Combines the best of remote and onsite, reducing isolation while maintaining collaboration, positively impacting mental health.</a:t>
            </a:r>
          </a:p>
          <a:p>
            <a:pPr marL="742950" marR="0" lvl="1" indent="-285750" fontAlgn="base">
              <a:lnSpc>
                <a:spcPct val="90000"/>
              </a:lnSpc>
              <a:tabLst/>
            </a:pPr>
            <a:r>
              <a:rPr kumimoji="0" lang="en-US" altLang="en-US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Onsite Work (32.7%):</a:t>
            </a:r>
          </a:p>
          <a:p>
            <a:pPr marL="1200150" marR="0" lvl="2" indent="-285750" fontAlgn="base">
              <a:lnSpc>
                <a:spcPct val="90000"/>
              </a:lnSpc>
              <a:tabLst/>
            </a:pPr>
            <a:r>
              <a:rPr kumimoji="0" lang="en-US" altLang="en-US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Facilitates direct interaction but may increase commuting stress and rigid schedules, potentially affecting mental well-being.</a:t>
            </a:r>
          </a:p>
          <a:p>
            <a:pPr marL="0" marR="0" lvl="0" indent="0" fontAlgn="base">
              <a:lnSpc>
                <a:spcPct val="90000"/>
              </a:lnSpc>
              <a:tabLst/>
            </a:pPr>
            <a:endParaRPr kumimoji="0" lang="en-US" altLang="en-US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F9026ACB-8F2D-4F06-6BF0-E40DFA6BE6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18226" y="1364767"/>
            <a:ext cx="4125317" cy="414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8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47B1-F886-91C5-3A37-242C54C9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cap="none" spc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Work Location Vs Productivity Change </a:t>
            </a:r>
            <a:b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00A285-3593-1983-4AE1-5E2B197C45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14836" y="1162262"/>
            <a:ext cx="4828707" cy="455105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05026-0F59-A6C9-C981-7D8E08EF8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098" y="2418735"/>
            <a:ext cx="5132439" cy="38117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Hybrid Work shows relatively high counts of productivity increases.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Remote Work shows high counts of productivity increases are observed, slightly less than hybrid.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Onsite Work has comparable counts of increases and decreases in productivity.</a:t>
            </a:r>
          </a:p>
          <a:p>
            <a:pPr marL="0" indent="0"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Conclusion: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Hybrid work appears to offer the best balance for productivity and, likely, mental health, as it combines the advantages of both remote and onsite models.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Employers should focus on supporting mental health in remote work by fostering connection and engagement, while also addressing stressors like commute and rigidity in onsite roles.</a:t>
            </a:r>
          </a:p>
          <a:p>
            <a:pPr>
              <a:lnSpc>
                <a:spcPct val="90000"/>
              </a:lnSpc>
            </a:pPr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55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8740-A2D8-3280-1BC9-7ECA175B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Years experience and age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81742C5-CD1D-4244-6158-E8D90042005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39098" y="2418735"/>
            <a:ext cx="6072776" cy="38117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tabLst/>
            </a:pPr>
            <a:endParaRPr kumimoji="0" lang="en-US" altLang="en-US" sz="150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R="0" lvl="0" fontAlgn="base">
              <a:lnSpc>
                <a:spcPct val="90000"/>
              </a:lnSpc>
              <a:tabLst/>
            </a:pPr>
            <a:r>
              <a:rPr kumimoji="0" lang="en-US" altLang="en-US" sz="150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  Younger employees with less experience may require more support in remote work to reduce stress.</a:t>
            </a:r>
          </a:p>
          <a:p>
            <a:pPr marR="0" lvl="0" fontAlgn="base">
              <a:lnSpc>
                <a:spcPct val="90000"/>
              </a:lnSpc>
              <a:tabLst/>
            </a:pPr>
            <a:r>
              <a:rPr kumimoji="0" lang="en-US" altLang="en-US" sz="150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  Older employees with stable experience adapt better to remote work due to professional stability.</a:t>
            </a:r>
          </a:p>
          <a:p>
            <a:pPr marR="0" lvl="0" fontAlgn="base">
              <a:lnSpc>
                <a:spcPct val="90000"/>
              </a:lnSpc>
              <a:tabLst/>
            </a:pPr>
            <a:r>
              <a:rPr kumimoji="0" lang="en-US" altLang="en-US" sz="150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  Variability in experience could impact mental health; less experienced workers may face higher stress.</a:t>
            </a:r>
          </a:p>
          <a:p>
            <a:pPr marR="0" lvl="0" fontAlgn="base">
              <a:lnSpc>
                <a:spcPct val="90000"/>
              </a:lnSpc>
              <a:tabLst/>
            </a:pPr>
            <a:r>
              <a:rPr kumimoji="0" lang="en-US" altLang="en-US" sz="150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  Structured mentorship and regular check-ins can support mental health in remote work settings.</a:t>
            </a:r>
          </a:p>
          <a:p>
            <a:pPr marR="0" lvl="0" fontAlgn="base">
              <a:lnSpc>
                <a:spcPct val="90000"/>
              </a:lnSpc>
              <a:tabLst/>
            </a:pPr>
            <a:r>
              <a:rPr kumimoji="0" lang="en-US" altLang="en-US" sz="150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  Tailored mental health programs are crucial to address the unique needs of different age and experience groups.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72E880-75DF-77D4-1E29-AF8269F28F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18226" y="1792820"/>
            <a:ext cx="4125317" cy="32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6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5B5FF-5021-2BFB-29A0-2175134E1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Conclusion:</a:t>
            </a:r>
            <a:br>
              <a:rPr lang="en-US" sz="1400" dirty="0"/>
            </a:br>
            <a:br>
              <a:rPr lang="en-US" sz="1400" dirty="0"/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Mental health impacts in remote work vary across job roles due to differences in responsibilities and work demands. High-pressure roles like Project Managers and Marketing professionals are more susceptible to stress, while roles like Software Engineers and Data Scientists may face challenges with isolation. A balanced, role-specific approach to mental health support, including stress management programs and fostering collaboration, is essential to ensure employee well-being and productivity across all job categories.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" name="Graphic 5" descr="Remote control">
            <a:extLst>
              <a:ext uri="{FF2B5EF4-FFF2-40B4-BE49-F238E27FC236}">
                <a16:creationId xmlns:a16="http://schemas.microsoft.com/office/drawing/2014/main" id="{72DD0E5C-24E5-F3EF-2BFC-0DFE0DBF5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32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17083</TotalTime>
  <Words>540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 Boardroom</vt:lpstr>
      <vt:lpstr>Project one</vt:lpstr>
      <vt:lpstr>The Correlation Between Age, Mental Health Condition And Virtual Meeting  </vt:lpstr>
      <vt:lpstr>Job roles distribution</vt:lpstr>
      <vt:lpstr>Work location </vt:lpstr>
      <vt:lpstr>Work Location Vs Productivity Change  </vt:lpstr>
      <vt:lpstr>Years experience and age </vt:lpstr>
      <vt:lpstr>Conclusion:   Mental health impacts in remote work vary across job roles due to differences in responsibilities and work demands. High-pressure roles like Project Managers and Marketing professionals are more susceptible to stress, while roles like Software Engineers and Data Scientists may face challenges with isolation. A balanced, role-specific approach to mental health support, including stress management programs and fostering collaboration, is essential to ensure employee well-being and productivity across all job categories.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rosemond kwakyewaa</dc:creator>
  <cp:lastModifiedBy>rosemond kwakyewaa</cp:lastModifiedBy>
  <cp:revision>1</cp:revision>
  <dcterms:created xsi:type="dcterms:W3CDTF">2024-12-26T08:04:07Z</dcterms:created>
  <dcterms:modified xsi:type="dcterms:W3CDTF">2025-01-07T04:47:08Z</dcterms:modified>
</cp:coreProperties>
</file>