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235"/>
    <p:restoredTop sz="94609"/>
  </p:normalViewPr>
  <p:slideViewPr>
    <p:cSldViewPr snapToGrid="0" snapToObjects="1">
      <p:cViewPr>
        <p:scale>
          <a:sx n="75" d="100"/>
          <a:sy n="75" d="100"/>
        </p:scale>
        <p:origin x="57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885B66-EAFB-4245-9B05-2D0E31927A8C}" type="datetimeFigureOut">
              <a:rPr lang="en-US"/>
              <a:pPr>
                <a:defRPr/>
              </a:pPr>
              <a:t>5/14/18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4F5A31B-C1EF-A742-843A-C2C5E60239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2BABC-3808-5442-8706-3C46F18AA200}" type="datetimeFigureOut">
              <a:rPr lang="en-US"/>
              <a:pPr>
                <a:defRPr/>
              </a:pPr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9230E-25B3-884A-9DDA-800E8145F9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E2DC8-83A9-E24D-B127-E9DF68B3274D}" type="datetimeFigureOut">
              <a:rPr lang="en-US"/>
              <a:pPr>
                <a:defRPr/>
              </a:pPr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423E4-2CF5-5B4F-91BF-1ED887D11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65285-7C5D-CC43-9052-FA94F258A04B}" type="datetimeFigureOut">
              <a:rPr lang="en-US"/>
              <a:pPr>
                <a:defRPr/>
              </a:pPr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DA4F2-5A2E-014B-B129-34C4F9E96D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13363-172C-CA47-83FC-7AC5A1BE2D98}" type="datetimeFigureOut">
              <a:rPr lang="en-US"/>
              <a:pPr>
                <a:defRPr/>
              </a:pPr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17092-8A32-D645-909E-C095E20B71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1E2C2-33A3-3B4A-B675-0F58F2F1288C}" type="datetimeFigureOut">
              <a:rPr lang="en-US"/>
              <a:pPr>
                <a:defRPr/>
              </a:pPr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62EBF-9065-B04C-97C5-1806D58E3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26435-BB5D-6E4D-8028-1F72AAC04CA3}" type="datetimeFigureOut">
              <a:rPr lang="en-US"/>
              <a:pPr>
                <a:defRPr/>
              </a:pPr>
              <a:t>5/14/18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34E9E-6943-3543-AAAB-FE84660D22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E1CA4-F881-7A45-91FE-3537D90E9AB5}" type="datetimeFigureOut">
              <a:rPr lang="en-US"/>
              <a:pPr>
                <a:defRPr/>
              </a:pPr>
              <a:t>5/14/18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A2BE4-BC9F-064A-9C00-7C88393E44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595B4-8AFF-9E48-8656-9B16E84220A2}" type="datetimeFigureOut">
              <a:rPr lang="en-US"/>
              <a:pPr>
                <a:defRPr/>
              </a:pPr>
              <a:t>5/14/18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97D88-7AFD-9D48-8E62-24A24BCAF6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09DD8-B948-1649-8C37-CBE31A7E6A19}" type="datetimeFigureOut">
              <a:rPr lang="en-US"/>
              <a:pPr>
                <a:defRPr/>
              </a:pPr>
              <a:t>5/14/18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298A0-F1E2-1649-8F33-898BC93C3D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CEAE0-A2F5-CD4F-A484-EADAC05128BE}" type="datetimeFigureOut">
              <a:rPr lang="en-US"/>
              <a:pPr>
                <a:defRPr/>
              </a:pPr>
              <a:t>5/14/18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8A520-E4FA-E142-9110-0F3372B1D6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77BE2-C226-234C-803E-411D74B08485}" type="datetimeFigureOut">
              <a:rPr lang="en-US"/>
              <a:pPr>
                <a:defRPr/>
              </a:pPr>
              <a:t>5/14/18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2468F-FCD5-634D-853A-E1737E2E95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1241379-0FC0-1D46-BC36-BE666D09E54C}" type="datetimeFigureOut">
              <a:rPr lang="en-US"/>
              <a:pPr>
                <a:defRPr/>
              </a:pPr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D544B72-DC9F-0A43-8DD6-DFF13744F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 Enabled Pool </a:t>
            </a:r>
            <a:br>
              <a:rPr lang="en-US" altLang="en-US"/>
            </a:br>
            <a:r>
              <a:rPr lang="en-US" altLang="en-US"/>
              <a:t>Light Controller</a:t>
            </a:r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Kevin Alber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Pool Light Operation (Hayward, SAVI, Pentair)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These three brands likely have over 90% of the market</a:t>
            </a:r>
          </a:p>
          <a:p>
            <a:pPr eaLnBrk="1" hangingPunct="1"/>
            <a:r>
              <a:rPr lang="en-US" altLang="en-US"/>
              <a:t>The color on each light is changed by cycling the power once.  </a:t>
            </a:r>
          </a:p>
          <a:p>
            <a:pPr eaLnBrk="1" hangingPunct="1"/>
            <a:r>
              <a:rPr lang="en-US" altLang="en-US"/>
              <a:t>The first light in the sequence can be chosen by power cycling for a designated amount of time(different on each light)</a:t>
            </a:r>
          </a:p>
          <a:p>
            <a:pPr eaLnBrk="1" hangingPunct="1"/>
            <a:r>
              <a:rPr lang="en-US" altLang="en-US"/>
              <a:t>All control systems are designed to control either a 120V or 12V light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Current Competition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Remote or app-based controller is not available for less that $1200 retail. This route still doesn't allow “smart-switching”, meaning user must cycle power until desired color is found.  </a:t>
            </a:r>
          </a:p>
          <a:p>
            <a:pPr eaLnBrk="1" hangingPunct="1"/>
            <a:r>
              <a:rPr lang="en-US" altLang="en-US"/>
              <a:t>Wired options available for ~$300 retail with “smart-switching” however requires a high voltage electric run which is ugly and expensive</a:t>
            </a:r>
          </a:p>
          <a:p>
            <a:pPr eaLnBrk="1" hangingPunct="1"/>
            <a:r>
              <a:rPr lang="en-US" altLang="en-US"/>
              <a:t>As of May ‘17 Hayward has shown us that they are working on a product that would control a pump, lights, heater, 1 GVA for $250. No estimated release date.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660463">
            <a:off x="8963025" y="4956175"/>
            <a:ext cx="1993900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429125" y="5076825"/>
            <a:ext cx="2911475" cy="1574800"/>
          </a:xfrm>
          <a:prstGeom prst="rect">
            <a:avLst/>
          </a:prstGeom>
          <a:solidFill>
            <a:schemeClr val="accent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411" name="TextBox 10"/>
          <p:cNvSpPr txBox="1">
            <a:spLocks noChangeArrowheads="1"/>
          </p:cNvSpPr>
          <p:nvPr/>
        </p:nvSpPr>
        <p:spPr bwMode="auto">
          <a:xfrm>
            <a:off x="5016500" y="4706938"/>
            <a:ext cx="173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Control Module</a:t>
            </a:r>
          </a:p>
        </p:txBody>
      </p:sp>
      <p:sp>
        <p:nvSpPr>
          <p:cNvPr id="17412" name="TextBox 11"/>
          <p:cNvSpPr txBox="1">
            <a:spLocks noChangeArrowheads="1"/>
          </p:cNvSpPr>
          <p:nvPr/>
        </p:nvSpPr>
        <p:spPr bwMode="auto">
          <a:xfrm>
            <a:off x="9144000" y="4203700"/>
            <a:ext cx="23717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14VAC input required, color changes to the next color in the sequence after each power cycle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468688" y="5981700"/>
            <a:ext cx="788987" cy="0"/>
          </a:xfrm>
          <a:prstGeom prst="line">
            <a:avLst/>
          </a:prstGeom>
          <a:ln w="539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29125" y="5199063"/>
            <a:ext cx="2962275" cy="1754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dirty="0">
                <a:latin typeface="+mn-lt"/>
              </a:rPr>
              <a:t>Will need to convert power to DC to run board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en-US" dirty="0">
              <a:latin typeface="+mn-lt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en-US" dirty="0">
              <a:latin typeface="+mn-lt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en-US" dirty="0">
              <a:latin typeface="+mn-lt"/>
            </a:endParaRPr>
          </a:p>
        </p:txBody>
      </p:sp>
      <p:sp>
        <p:nvSpPr>
          <p:cNvPr id="17415" name="TextBox 27"/>
          <p:cNvSpPr txBox="1">
            <a:spLocks noChangeArrowheads="1"/>
          </p:cNvSpPr>
          <p:nvPr/>
        </p:nvSpPr>
        <p:spPr bwMode="auto">
          <a:xfrm>
            <a:off x="2965450" y="3836988"/>
            <a:ext cx="7556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WiFi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5" name="Rounded Rectangle 34"/>
          <p:cNvSpPr/>
          <p:nvPr/>
        </p:nvSpPr>
        <p:spPr>
          <a:xfrm>
            <a:off x="1320800" y="1785938"/>
            <a:ext cx="2147888" cy="889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Router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(Supplied by H/O)</a:t>
            </a:r>
          </a:p>
        </p:txBody>
      </p:sp>
      <p:sp>
        <p:nvSpPr>
          <p:cNvPr id="17417" name="TextBox 36"/>
          <p:cNvSpPr txBox="1">
            <a:spLocks noChangeArrowheads="1"/>
          </p:cNvSpPr>
          <p:nvPr/>
        </p:nvSpPr>
        <p:spPr bwMode="auto">
          <a:xfrm>
            <a:off x="3414713" y="5568950"/>
            <a:ext cx="923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14VAC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7596188" y="5957888"/>
            <a:ext cx="788987" cy="0"/>
          </a:xfrm>
          <a:prstGeom prst="line">
            <a:avLst/>
          </a:prstGeom>
          <a:ln w="539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9" name="TextBox 39"/>
          <p:cNvSpPr txBox="1">
            <a:spLocks noChangeArrowheads="1"/>
          </p:cNvSpPr>
          <p:nvPr/>
        </p:nvSpPr>
        <p:spPr bwMode="auto">
          <a:xfrm>
            <a:off x="7543800" y="5568950"/>
            <a:ext cx="925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14VAC</a:t>
            </a:r>
          </a:p>
        </p:txBody>
      </p:sp>
      <p:cxnSp>
        <p:nvCxnSpPr>
          <p:cNvPr id="47" name="Curved Connector 46"/>
          <p:cNvCxnSpPr/>
          <p:nvPr/>
        </p:nvCxnSpPr>
        <p:spPr>
          <a:xfrm rot="16200000" flipH="1">
            <a:off x="2573338" y="2940050"/>
            <a:ext cx="2205037" cy="1954213"/>
          </a:xfrm>
          <a:prstGeom prst="curvedConnector3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947738" y="5389563"/>
            <a:ext cx="2185987" cy="10969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Power Transformer (120VAC to 14VAC)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035550" y="1300163"/>
            <a:ext cx="2162175" cy="173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423" name="TextBox 56"/>
          <p:cNvSpPr txBox="1">
            <a:spLocks noChangeArrowheads="1"/>
          </p:cNvSpPr>
          <p:nvPr/>
        </p:nvSpPr>
        <p:spPr bwMode="auto">
          <a:xfrm>
            <a:off x="5692775" y="903288"/>
            <a:ext cx="901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Server</a:t>
            </a:r>
          </a:p>
        </p:txBody>
      </p:sp>
      <p:sp>
        <p:nvSpPr>
          <p:cNvPr id="17424" name="TextBox 58"/>
          <p:cNvSpPr txBox="1">
            <a:spLocks noChangeArrowheads="1"/>
          </p:cNvSpPr>
          <p:nvPr/>
        </p:nvSpPr>
        <p:spPr bwMode="auto">
          <a:xfrm>
            <a:off x="10134600" y="138113"/>
            <a:ext cx="1381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App</a:t>
            </a:r>
          </a:p>
        </p:txBody>
      </p:sp>
      <p:cxnSp>
        <p:nvCxnSpPr>
          <p:cNvPr id="62" name="Curved Connector 61"/>
          <p:cNvCxnSpPr>
            <a:stCxn id="56" idx="3"/>
          </p:cNvCxnSpPr>
          <p:nvPr/>
        </p:nvCxnSpPr>
        <p:spPr>
          <a:xfrm>
            <a:off x="7197725" y="2168525"/>
            <a:ext cx="2247900" cy="44291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endCxn id="35" idx="3"/>
          </p:cNvCxnSpPr>
          <p:nvPr/>
        </p:nvCxnSpPr>
        <p:spPr>
          <a:xfrm rot="10800000">
            <a:off x="3468688" y="2230438"/>
            <a:ext cx="1566862" cy="41751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7" name="TextBox 65"/>
          <p:cNvSpPr txBox="1">
            <a:spLocks noChangeArrowheads="1"/>
          </p:cNvSpPr>
          <p:nvPr/>
        </p:nvSpPr>
        <p:spPr bwMode="auto">
          <a:xfrm>
            <a:off x="5095875" y="1298575"/>
            <a:ext cx="21193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lang="en-US" altLang="en-US" sz="1800"/>
              <a:t>Hosted on AWS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lang="en-US" altLang="en-US" sz="1800"/>
              <a:t>Allows for unique users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lang="en-US" altLang="en-US" sz="1800"/>
              <a:t>Instant update</a:t>
            </a:r>
          </a:p>
        </p:txBody>
      </p:sp>
      <p:sp>
        <p:nvSpPr>
          <p:cNvPr id="17428" name="Title 1"/>
          <p:cNvSpPr>
            <a:spLocks noGrp="1"/>
          </p:cNvSpPr>
          <p:nvPr>
            <p:ph type="title"/>
          </p:nvPr>
        </p:nvSpPr>
        <p:spPr>
          <a:xfrm>
            <a:off x="817563" y="-889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/>
              <a:t>The Design</a:t>
            </a:r>
          </a:p>
        </p:txBody>
      </p:sp>
      <p:pic>
        <p:nvPicPr>
          <p:cNvPr id="1742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838" y="508000"/>
            <a:ext cx="1716087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Curved Connector 28"/>
          <p:cNvCxnSpPr/>
          <p:nvPr/>
        </p:nvCxnSpPr>
        <p:spPr>
          <a:xfrm rot="10800000" flipV="1">
            <a:off x="7431088" y="3760788"/>
            <a:ext cx="2014537" cy="1438275"/>
          </a:xfrm>
          <a:prstGeom prst="curvedConnector3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227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App Enabled Pool  Light Controller</vt:lpstr>
      <vt:lpstr>Pool Light Operation (Hayward, SAVI, Pentair)</vt:lpstr>
      <vt:lpstr>Current Competition</vt:lpstr>
      <vt:lpstr>The 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Enabled Pool  Light Controller</dc:title>
  <dc:creator>Microsoft Office User</dc:creator>
  <cp:lastModifiedBy>Microsoft Office User</cp:lastModifiedBy>
  <cp:revision>3</cp:revision>
  <cp:lastPrinted>2016-09-08T04:28:25Z</cp:lastPrinted>
  <dcterms:created xsi:type="dcterms:W3CDTF">2017-08-26T16:16:24Z</dcterms:created>
  <dcterms:modified xsi:type="dcterms:W3CDTF">2018-05-15T02:04:20Z</dcterms:modified>
</cp:coreProperties>
</file>