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5398" r:id="rId5"/>
  </p:sldMasterIdLst>
  <p:notesMasterIdLst>
    <p:notesMasterId r:id="rId9"/>
  </p:notesMasterIdLst>
  <p:handoutMasterIdLst>
    <p:handoutMasterId r:id="rId10"/>
  </p:handoutMasterIdLst>
  <p:sldIdLst>
    <p:sldId id="2076138454" r:id="rId6"/>
    <p:sldId id="2076138466" r:id="rId7"/>
    <p:sldId id="2076138464"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81024-F977-4E58-9A15-723772F8E098}" v="2" dt="2021-03-21T18:59:25.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0" autoAdjust="0"/>
    <p:restoredTop sz="96326" autoAdjust="0"/>
  </p:normalViewPr>
  <p:slideViewPr>
    <p:cSldViewPr snapToGrid="0">
      <p:cViewPr varScale="1">
        <p:scale>
          <a:sx n="72" d="100"/>
          <a:sy n="72" d="100"/>
        </p:scale>
        <p:origin x="54" y="61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Baron" userId="S::ambaron@microsoft.com::9ca6659f-8071-42aa-97bf-c0c0294da6ee" providerId="AD" clId="Web-{9FE81024-F977-4E58-9A15-723772F8E098}"/>
    <pc:docChg chg="delSld">
      <pc:chgData name="Amit Baron" userId="S::ambaron@microsoft.com::9ca6659f-8071-42aa-97bf-c0c0294da6ee" providerId="AD" clId="Web-{9FE81024-F977-4E58-9A15-723772F8E098}" dt="2021-03-21T18:59:25.057" v="1"/>
      <pc:docMkLst>
        <pc:docMk/>
      </pc:docMkLst>
      <pc:sldChg chg="del">
        <pc:chgData name="Amit Baron" userId="S::ambaron@microsoft.com::9ca6659f-8071-42aa-97bf-c0c0294da6ee" providerId="AD" clId="Web-{9FE81024-F977-4E58-9A15-723772F8E098}" dt="2021-03-21T18:59:23.323" v="0"/>
        <pc:sldMkLst>
          <pc:docMk/>
          <pc:sldMk cId="2413045949" sldId="1722"/>
        </pc:sldMkLst>
      </pc:sldChg>
      <pc:sldChg chg="del">
        <pc:chgData name="Amit Baron" userId="S::ambaron@microsoft.com::9ca6659f-8071-42aa-97bf-c0c0294da6ee" providerId="AD" clId="Web-{9FE81024-F977-4E58-9A15-723772F8E098}" dt="2021-03-21T18:59:25.057" v="1"/>
        <pc:sldMkLst>
          <pc:docMk/>
          <pc:sldMk cId="1457947093" sldId="17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5/21/2021 9:54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5/21/2021 9:54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jpg"/><Relationship Id="rId4" Type="http://schemas.openxmlformats.org/officeDocument/2006/relationships/image" Target="../media/image2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4268688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573598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9869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133854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90089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4329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247975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2293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3757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281359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0113588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3092087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0365102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4648625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5420705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17514358"/>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1968796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5355510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850804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262467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4162656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755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39940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4147977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084607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62883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17854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699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95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446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25952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9319312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E2A9CB16-0FA7-4A7C-B424-125CBC26E8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6212" y="-68262"/>
            <a:ext cx="6093577" cy="6994525"/>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0" name="Text Placeholder 3">
            <a:extLst>
              <a:ext uri="{FF2B5EF4-FFF2-40B4-BE49-F238E27FC236}">
                <a16:creationId xmlns:a16="http://schemas.microsoft.com/office/drawing/2014/main" id="{40768891-8C94-4069-BC8C-0A54A63140C2}"/>
              </a:ext>
            </a:extLst>
          </p:cNvPr>
          <p:cNvSpPr>
            <a:spLocks noGrp="1"/>
          </p:cNvSpPr>
          <p:nvPr>
            <p:ph type="body" sz="quarter" idx="10"/>
          </p:nvPr>
        </p:nvSpPr>
        <p:spPr>
          <a:xfrm>
            <a:off x="584200" y="1436688"/>
            <a:ext cx="4714875" cy="1231106"/>
          </a:xfrm>
        </p:spPr>
        <p:txBody>
          <a:bodyPr wrap="square">
            <a:spAutoFit/>
          </a:bodyPr>
          <a:lstStyle>
            <a:lvl1pPr marL="0" indent="0">
              <a:spcBef>
                <a:spcPts val="1224"/>
              </a:spcBef>
              <a:buClr>
                <a:schemeClr val="tx1"/>
              </a:buClr>
              <a:buFont typeface="Wingdings" panose="05000000000000000000" pitchFamily="2" charset="2"/>
              <a:buNone/>
              <a:defRPr sz="2000" b="0">
                <a:latin typeface="+mn-lt"/>
                <a:cs typeface="Segoe UI" panose="020B0502040204020203" pitchFamily="34" charset="0"/>
              </a:defRPr>
            </a:lvl1pPr>
            <a:lvl2pPr marL="255588" indent="0">
              <a:buFont typeface="Wingdings" panose="05000000000000000000" pitchFamily="2" charset="2"/>
              <a:buNone/>
              <a:defRPr sz="1600" b="0">
                <a:latin typeface="+mn-lt"/>
              </a:defRPr>
            </a:lvl2pPr>
            <a:lvl3pPr marL="450850" indent="0">
              <a:buFont typeface="Wingdings" panose="05000000000000000000" pitchFamily="2" charset="2"/>
              <a:buNone/>
              <a:tabLst/>
              <a:defRPr sz="1200" b="0">
                <a:latin typeface="+mn-lt"/>
              </a:defRPr>
            </a:lvl3pPr>
            <a:lvl4pPr marL="652462" indent="0">
              <a:buFont typeface="Wingdings" panose="05000000000000000000" pitchFamily="2" charset="2"/>
              <a:buNone/>
              <a:defRPr sz="1100" b="0">
                <a:latin typeface="+mn-lt"/>
              </a:defRPr>
            </a:lvl4pPr>
            <a:lvl5pPr marL="854075" indent="0">
              <a:buFont typeface="Wingdings" panose="05000000000000000000" pitchFamily="2" charset="2"/>
              <a:buNone/>
              <a:tabLst/>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Rounded Corners 3">
            <a:extLst>
              <a:ext uri="{FF2B5EF4-FFF2-40B4-BE49-F238E27FC236}">
                <a16:creationId xmlns:a16="http://schemas.microsoft.com/office/drawing/2014/main" id="{CBCCCCFD-7906-42D4-BC2F-F10F2EAC6532}"/>
              </a:ext>
              <a:ext uri="{C183D7F6-B498-43B3-948B-1728B52AA6E4}">
                <adec:decorative xmlns:adec="http://schemas.microsoft.com/office/drawing/2017/decorative" val="1"/>
              </a:ext>
            </a:extLst>
          </p:cNvPr>
          <p:cNvSpPr/>
          <p:nvPr/>
        </p:nvSpPr>
        <p:spPr bwMode="auto">
          <a:xfrm>
            <a:off x="5848302" y="1337298"/>
            <a:ext cx="7797660" cy="4649406"/>
          </a:xfrm>
          <a:prstGeom prst="roundRect">
            <a:avLst>
              <a:gd name="adj" fmla="val 2491"/>
            </a:avLst>
          </a:prstGeom>
          <a:solidFill>
            <a:schemeClr val="tx1">
              <a:lumMod val="50000"/>
            </a:schemeClr>
          </a:solidFill>
          <a:ln>
            <a:noFill/>
          </a:ln>
          <a:effectLst>
            <a:outerShdw blurRad="292100" dist="38100" dir="3600000" sx="102000" sy="102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Picture Placeholder 8">
            <a:extLst>
              <a:ext uri="{FF2B5EF4-FFF2-40B4-BE49-F238E27FC236}">
                <a16:creationId xmlns:a16="http://schemas.microsoft.com/office/drawing/2014/main" id="{7A528D5A-2410-4344-B71D-D58E63F5B14A}"/>
              </a:ext>
              <a:ext uri="{C183D7F6-B498-43B3-948B-1728B52AA6E4}">
                <adec:decorative xmlns:adec="http://schemas.microsoft.com/office/drawing/2017/decorative" val="1"/>
              </a:ext>
            </a:extLst>
          </p:cNvPr>
          <p:cNvSpPr>
            <a:spLocks noGrp="1"/>
          </p:cNvSpPr>
          <p:nvPr>
            <p:ph type="pic" sz="quarter" idx="11" hasCustomPrompt="1"/>
          </p:nvPr>
        </p:nvSpPr>
        <p:spPr>
          <a:xfrm>
            <a:off x="6096001" y="1558882"/>
            <a:ext cx="6096000" cy="4206239"/>
          </a:xfrm>
          <a:solidFill>
            <a:srgbClr val="E6E6E6"/>
          </a:solidFill>
        </p:spPr>
        <p:txBody>
          <a:bodyPr lIns="0" tIns="0" bIns="1463040" anchor="ctr" anchorCtr="0">
            <a:noAutofit/>
          </a:bodyPr>
          <a:lstStyle>
            <a:lvl1pPr marL="0" indent="0" algn="ctr">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190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9"/>
                                        </p:tgtEl>
                                        <p:attrNameLst>
                                          <p:attrName>ppt_x</p:attrName>
                                          <p:attrName>ppt_y</p:attrName>
                                        </p:attrNameLst>
                                      </p:cBhvr>
                                      <p:rCtr x="3594"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0"/>
                                  </p:stCondLst>
                                  <p:childTnLst>
                                    <p:animMotion origin="layout" path="M 8.33333E-7 3.7037E-6 L 0.07187 3.7037E-6 " pathEditMode="relative" rAng="0" ptsTypes="AA">
                                      <p:cBhvr>
                                        <p:cTn id="14" dur="500" spd="-100000" fill="hold"/>
                                        <p:tgtEl>
                                          <p:spTgt spid="4"/>
                                        </p:tgtEl>
                                        <p:attrNameLst>
                                          <p:attrName>ppt_x</p:attrName>
                                          <p:attrName>ppt_y</p:attrName>
                                        </p:attrNameLst>
                                      </p:cBhvr>
                                      <p:rCtr x="3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34" Type="http://schemas.openxmlformats.org/officeDocument/2006/relationships/image" Target="../media/image1.emf"/><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theme" Target="../theme/theme2.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8"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5397" r:id="rId20"/>
    <p:sldLayoutId id="2147484943" r:id="rId21"/>
    <p:sldLayoutId id="2147484603" r:id="rId22"/>
    <p:sldLayoutId id="2147485324" r:id="rId23"/>
    <p:sldLayoutId id="2147485326" r:id="rId24"/>
    <p:sldLayoutId id="2147485327" r:id="rId25"/>
    <p:sldLayoutId id="2147485328" r:id="rId26"/>
    <p:sldLayoutId id="2147485329" r:id="rId27"/>
    <p:sldLayoutId id="2147485330" r:id="rId28"/>
    <p:sldLayoutId id="2147485325" r:id="rId29"/>
    <p:sldLayoutId id="2147485331" r:id="rId30"/>
    <p:sldLayoutId id="2147485332" r:id="rId31"/>
    <p:sldLayoutId id="2147485366" r:id="rId32"/>
    <p:sldLayoutId id="2147485333" r:id="rId33"/>
    <p:sldLayoutId id="2147485334" r:id="rId34"/>
    <p:sldLayoutId id="2147485394" r:id="rId35"/>
    <p:sldLayoutId id="2147485340" r:id="rId36"/>
    <p:sldLayoutId id="2147485346" r:id="rId37"/>
    <p:sldLayoutId id="2147485349" r:id="rId38"/>
    <p:sldLayoutId id="2147485351" r:id="rId39"/>
    <p:sldLayoutId id="2147485369" r:id="rId40"/>
    <p:sldLayoutId id="2147485363" r:id="rId41"/>
    <p:sldLayoutId id="2147485370" r:id="rId42"/>
    <p:sldLayoutId id="2147484833" r:id="rId43"/>
    <p:sldLayoutId id="2147484834" r:id="rId44"/>
    <p:sldLayoutId id="2147484835" r:id="rId45"/>
    <p:sldLayoutId id="2147485385" r:id="rId46"/>
    <p:sldLayoutId id="2147485387" r:id="rId47"/>
    <p:sldLayoutId id="2147485382" r:id="rId48"/>
    <p:sldLayoutId id="2147484922" r:id="rId49"/>
    <p:sldLayoutId id="2147484923" r:id="rId50"/>
    <p:sldLayoutId id="2147485287" r:id="rId51"/>
    <p:sldLayoutId id="2147484924" r:id="rId52"/>
    <p:sldLayoutId id="2147484839" r:id="rId53"/>
    <p:sldLayoutId id="2147484840" r:id="rId54"/>
    <p:sldLayoutId id="2147485383" r:id="rId55"/>
    <p:sldLayoutId id="2147484841" r:id="rId56"/>
    <p:sldLayoutId id="2147484842" r:id="rId57"/>
    <p:sldLayoutId id="2147484843" r:id="rId58"/>
    <p:sldLayoutId id="2147484938" r:id="rId59"/>
    <p:sldLayoutId id="2147484939" r:id="rId60"/>
    <p:sldLayoutId id="2147484940" r:id="rId61"/>
    <p:sldLayoutId id="2147485161" r:id="rId62"/>
    <p:sldLayoutId id="2147485152" r:id="rId63"/>
    <p:sldLayoutId id="2147485153" r:id="rId64"/>
    <p:sldLayoutId id="2147485154" r:id="rId65"/>
    <p:sldLayoutId id="2147485379" r:id="rId66"/>
    <p:sldLayoutId id="2147485380" r:id="rId67"/>
    <p:sldLayoutId id="2147485381" r:id="rId68"/>
    <p:sldLayoutId id="2147484944" r:id="rId69"/>
    <p:sldLayoutId id="2147484945" r:id="rId70"/>
    <p:sldLayoutId id="2147485372" r:id="rId71"/>
    <p:sldLayoutId id="2147485373" r:id="rId72"/>
    <p:sldLayoutId id="2147485388" r:id="rId73"/>
    <p:sldLayoutId id="2147485296" r:id="rId74"/>
    <p:sldLayoutId id="2147485392" r:id="rId75"/>
    <p:sldLayoutId id="2147485393" r:id="rId76"/>
    <p:sldLayoutId id="2147485368" r:id="rId77"/>
    <p:sldLayoutId id="2147485367" r:id="rId78"/>
    <p:sldLayoutId id="2147485292" r:id="rId79"/>
    <p:sldLayoutId id="2147485294" r:id="rId80"/>
    <p:sldLayoutId id="2147485338" r:id="rId81"/>
    <p:sldLayoutId id="2147485339" r:id="rId82"/>
    <p:sldLayoutId id="2147485360" r:id="rId83"/>
    <p:sldLayoutId id="2147485364" r:id="rId84"/>
    <p:sldLayoutId id="2147485365" r:id="rId85"/>
    <p:sldLayoutId id="2147485352" r:id="rId86"/>
    <p:sldLayoutId id="2147485353" r:id="rId87"/>
    <p:sldLayoutId id="2147485354" r:id="rId88"/>
    <p:sldLayoutId id="2147485355" r:id="rId89"/>
    <p:sldLayoutId id="2147485356" r:id="rId90"/>
    <p:sldLayoutId id="2147485374" r:id="rId91"/>
    <p:sldLayoutId id="2147485375" r:id="rId92"/>
    <p:sldLayoutId id="2147485376" r:id="rId93"/>
    <p:sldLayoutId id="2147485377" r:id="rId94"/>
    <p:sldLayoutId id="2147485378" r:id="rId95"/>
    <p:sldLayoutId id="2147485137" r:id="rId96"/>
    <p:sldLayoutId id="2147485138" r:id="rId97"/>
    <p:sldLayoutId id="2147485139" r:id="rId98"/>
    <p:sldLayoutId id="2147485140" r:id="rId99"/>
    <p:sldLayoutId id="2147485141" r:id="rId100"/>
    <p:sldLayoutId id="2147485142" r:id="rId101"/>
    <p:sldLayoutId id="2147484249" r:id="rId102"/>
    <p:sldLayoutId id="2147484640" r:id="rId103"/>
    <p:sldLayoutId id="2147485288" r:id="rId104"/>
    <p:sldLayoutId id="2147485290" r:id="rId105"/>
    <p:sldLayoutId id="2147485289" r:id="rId106"/>
    <p:sldLayoutId id="2147485291" r:id="rId107"/>
    <p:sldLayoutId id="2147484584" r:id="rId108"/>
    <p:sldLayoutId id="2147484583" r:id="rId109"/>
    <p:sldLayoutId id="2147484671" r:id="rId110"/>
    <p:sldLayoutId id="2147484673" r:id="rId111"/>
    <p:sldLayoutId id="2147485391" r:id="rId112"/>
    <p:sldLayoutId id="2147484299" r:id="rId113"/>
    <p:sldLayoutId id="2147484263"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710193619"/>
      </p:ext>
    </p:extLst>
  </p:cSld>
  <p:clrMap bg1="lt1" tx1="dk1" bg2="lt2" tx2="dk2" accent1="accent1" accent2="accent2" accent3="accent3" accent4="accent4" accent5="accent5" accent6="accent6" hlink="hlink" folHlink="folHlink"/>
  <p:sldLayoutIdLst>
    <p:sldLayoutId id="2147485399" r:id="rId1"/>
    <p:sldLayoutId id="2147485400" r:id="rId2"/>
    <p:sldLayoutId id="2147485401" r:id="rId3"/>
    <p:sldLayoutId id="2147485402" r:id="rId4"/>
    <p:sldLayoutId id="2147485403" r:id="rId5"/>
    <p:sldLayoutId id="2147485404" r:id="rId6"/>
    <p:sldLayoutId id="2147485405" r:id="rId7"/>
    <p:sldLayoutId id="2147485406" r:id="rId8"/>
    <p:sldLayoutId id="2147485407" r:id="rId9"/>
    <p:sldLayoutId id="2147485408" r:id="rId10"/>
    <p:sldLayoutId id="2147485409" r:id="rId11"/>
    <p:sldLayoutId id="2147485410" r:id="rId12"/>
    <p:sldLayoutId id="2147485411" r:id="rId13"/>
    <p:sldLayoutId id="2147485412" r:id="rId14"/>
    <p:sldLayoutId id="2147485413" r:id="rId15"/>
    <p:sldLayoutId id="2147485414" r:id="rId16"/>
    <p:sldLayoutId id="2147485415" r:id="rId17"/>
    <p:sldLayoutId id="2147485416" r:id="rId18"/>
    <p:sldLayoutId id="2147485417" r:id="rId19"/>
    <p:sldLayoutId id="2147485418" r:id="rId20"/>
    <p:sldLayoutId id="2147485419" r:id="rId21"/>
    <p:sldLayoutId id="2147485420" r:id="rId22"/>
    <p:sldLayoutId id="2147485421" r:id="rId23"/>
    <p:sldLayoutId id="2147485422" r:id="rId24"/>
    <p:sldLayoutId id="2147485423" r:id="rId25"/>
    <p:sldLayoutId id="2147485424" r:id="rId26"/>
    <p:sldLayoutId id="2147485425" r:id="rId27"/>
    <p:sldLayoutId id="2147485426" r:id="rId28"/>
    <p:sldLayoutId id="2147485427" r:id="rId29"/>
    <p:sldLayoutId id="2147485428" r:id="rId30"/>
    <p:sldLayoutId id="2147485429" r:id="rId31"/>
    <p:sldLayoutId id="2147485430"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0.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871633" cy="1107996"/>
          </a:xfrm>
        </p:spPr>
        <p:txBody>
          <a:bodyPr/>
          <a:lstStyle/>
          <a:p>
            <a:r>
              <a:rPr lang="en-US" dirty="0"/>
              <a:t>Azure Defender for IoT</a:t>
            </a:r>
          </a:p>
        </p:txBody>
      </p:sp>
      <p:sp>
        <p:nvSpPr>
          <p:cNvPr id="3" name="Text Placeholder 2">
            <a:extLst>
              <a:ext uri="{FF2B5EF4-FFF2-40B4-BE49-F238E27FC236}">
                <a16:creationId xmlns:a16="http://schemas.microsoft.com/office/drawing/2014/main" id="{9D0E8D77-E740-7748-8B92-3A19CCBA9089}"/>
              </a:ext>
            </a:extLst>
          </p:cNvPr>
          <p:cNvSpPr>
            <a:spLocks noGrp="1"/>
          </p:cNvSpPr>
          <p:nvPr>
            <p:ph type="body" sz="quarter" idx="12"/>
          </p:nvPr>
        </p:nvSpPr>
        <p:spPr/>
        <p:txBody>
          <a:bodyPr/>
          <a:lstStyle/>
          <a:p>
            <a:r>
              <a:rPr lang="en-US" dirty="0"/>
              <a:t>200.6 Data Mining (Baseline)</a:t>
            </a:r>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80866B-F0B1-4478-B399-DB6878DB1D81}"/>
              </a:ext>
            </a:extLst>
          </p:cNvPr>
          <p:cNvSpPr>
            <a:spLocks noGrp="1"/>
          </p:cNvSpPr>
          <p:nvPr>
            <p:ph type="title"/>
          </p:nvPr>
        </p:nvSpPr>
        <p:spPr>
          <a:xfrm>
            <a:off x="588263" y="457200"/>
            <a:ext cx="11018520" cy="553998"/>
          </a:xfrm>
        </p:spPr>
        <p:txBody>
          <a:bodyPr/>
          <a:lstStyle/>
          <a:p>
            <a:r>
              <a:rPr lang="en-US" dirty="0"/>
              <a:t>Data Mining </a:t>
            </a:r>
          </a:p>
        </p:txBody>
      </p:sp>
      <p:pic>
        <p:nvPicPr>
          <p:cNvPr id="7" name="Picture Placeholder 26">
            <a:extLst>
              <a:ext uri="{FF2B5EF4-FFF2-40B4-BE49-F238E27FC236}">
                <a16:creationId xmlns:a16="http://schemas.microsoft.com/office/drawing/2014/main" id="{2C0BA349-A256-4E13-A773-C62F0CE08929}"/>
              </a:ext>
              <a:ext uri="{C183D7F6-B498-43B3-948B-1728B52AA6E4}">
                <adec:decorative xmlns:adec="http://schemas.microsoft.com/office/drawing/2017/decorative" val="1"/>
              </a:ext>
            </a:extLst>
          </p:cNvPr>
          <p:cNvPicPr>
            <a:picLocks noGrp="1" noChangeAspect="1"/>
          </p:cNvPicPr>
          <p:nvPr>
            <p:ph type="pic" sz="quarter" idx="11"/>
          </p:nvPr>
        </p:nvPicPr>
        <p:blipFill rotWithShape="1">
          <a:blip r:embed="rId2"/>
          <a:srcRect l="724" t="459" r="25336" b="542"/>
          <a:stretch/>
        </p:blipFill>
        <p:spPr>
          <a:xfrm>
            <a:off x="6096000" y="1558925"/>
            <a:ext cx="6096000" cy="4206875"/>
          </a:xfrm>
          <a:prstGeom prst="rect">
            <a:avLst/>
          </a:prstGeom>
        </p:spPr>
      </p:pic>
      <p:grpSp>
        <p:nvGrpSpPr>
          <p:cNvPr id="52" name="Group 51" descr="What is it?&#10;Offers comprehensive and granular information about assets and their communication&#10;">
            <a:extLst>
              <a:ext uri="{FF2B5EF4-FFF2-40B4-BE49-F238E27FC236}">
                <a16:creationId xmlns:a16="http://schemas.microsoft.com/office/drawing/2014/main" id="{0F9F7068-26C7-4E4D-BFD7-3870F10E44CC}"/>
              </a:ext>
            </a:extLst>
          </p:cNvPr>
          <p:cNvGrpSpPr/>
          <p:nvPr/>
        </p:nvGrpSpPr>
        <p:grpSpPr>
          <a:xfrm>
            <a:off x="588263" y="1444277"/>
            <a:ext cx="4840271" cy="1289056"/>
            <a:chOff x="584200" y="585788"/>
            <a:chExt cx="4840271" cy="1289056"/>
          </a:xfrm>
        </p:grpSpPr>
        <p:sp>
          <p:nvSpPr>
            <p:cNvPr id="53" name="Content Placeholder 2">
              <a:extLst>
                <a:ext uri="{FF2B5EF4-FFF2-40B4-BE49-F238E27FC236}">
                  <a16:creationId xmlns:a16="http://schemas.microsoft.com/office/drawing/2014/main" id="{575C8A29-496D-470B-8E57-5A9CA2CEF3DB}"/>
                </a:ext>
              </a:extLst>
            </p:cNvPr>
            <p:cNvSpPr txBox="1">
              <a:spLocks/>
            </p:cNvSpPr>
            <p:nvPr/>
          </p:nvSpPr>
          <p:spPr>
            <a:xfrm>
              <a:off x="1270189" y="1136180"/>
              <a:ext cx="4154282"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Offers comprehensive and granular information about assets and their communication</a:t>
              </a:r>
            </a:p>
          </p:txBody>
        </p:sp>
        <p:sp>
          <p:nvSpPr>
            <p:cNvPr id="54" name="Rectangle 5">
              <a:extLst>
                <a:ext uri="{FF2B5EF4-FFF2-40B4-BE49-F238E27FC236}">
                  <a16:creationId xmlns:a16="http://schemas.microsoft.com/office/drawing/2014/main" id="{C2665724-DFF8-4779-86D7-973C3E8EDF7C}"/>
                </a:ext>
              </a:extLst>
            </p:cNvPr>
            <p:cNvSpPr/>
            <p:nvPr/>
          </p:nvSpPr>
          <p:spPr>
            <a:xfrm>
              <a:off x="1270189" y="698861"/>
              <a:ext cx="1447191" cy="369332"/>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3"/>
                  </a:solidFill>
                  <a:effectLst/>
                  <a:uLnTx/>
                  <a:uFillTx/>
                  <a:latin typeface="Segoe UI Semibold"/>
                </a:rPr>
                <a:t>What is it?</a:t>
              </a:r>
            </a:p>
          </p:txBody>
        </p:sp>
        <p:grpSp>
          <p:nvGrpSpPr>
            <p:cNvPr id="55" name="Group 54">
              <a:extLst>
                <a:ext uri="{FF2B5EF4-FFF2-40B4-BE49-F238E27FC236}">
                  <a16:creationId xmlns:a16="http://schemas.microsoft.com/office/drawing/2014/main" id="{3030C828-36CE-452D-B517-E723A68CB434}"/>
                </a:ext>
              </a:extLst>
            </p:cNvPr>
            <p:cNvGrpSpPr/>
            <p:nvPr/>
          </p:nvGrpSpPr>
          <p:grpSpPr>
            <a:xfrm>
              <a:off x="584200" y="585788"/>
              <a:ext cx="595479" cy="595479"/>
              <a:chOff x="584200" y="585788"/>
              <a:chExt cx="595479" cy="595479"/>
            </a:xfrm>
          </p:grpSpPr>
          <p:sp>
            <p:nvSpPr>
              <p:cNvPr id="56" name="Oval 7">
                <a:extLst>
                  <a:ext uri="{FF2B5EF4-FFF2-40B4-BE49-F238E27FC236}">
                    <a16:creationId xmlns:a16="http://schemas.microsoft.com/office/drawing/2014/main" id="{9951236A-9390-48EC-837F-1657D2D4A811}"/>
                  </a:ext>
                </a:extLst>
              </p:cNvPr>
              <p:cNvSpPr/>
              <p:nvPr/>
            </p:nvSpPr>
            <p:spPr>
              <a:xfrm>
                <a:off x="584200" y="585788"/>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57" name="server" descr="server, data">
                <a:extLst>
                  <a:ext uri="{FF2B5EF4-FFF2-40B4-BE49-F238E27FC236}">
                    <a16:creationId xmlns:a16="http://schemas.microsoft.com/office/drawing/2014/main" id="{043FC1BB-9266-44B4-9D19-D81F519F8164}"/>
                  </a:ext>
                </a:extLst>
              </p:cNvPr>
              <p:cNvGrpSpPr>
                <a:grpSpLocks noChangeAspect="1"/>
              </p:cNvGrpSpPr>
              <p:nvPr/>
            </p:nvGrpSpPr>
            <p:grpSpPr>
              <a:xfrm>
                <a:off x="721652" y="752660"/>
                <a:ext cx="365760" cy="294792"/>
                <a:chOff x="2589870" y="1219200"/>
                <a:chExt cx="528742" cy="426150"/>
              </a:xfrm>
            </p:grpSpPr>
            <p:sp>
              <p:nvSpPr>
                <p:cNvPr id="58" name="Freeform 13">
                  <a:extLst>
                    <a:ext uri="{FF2B5EF4-FFF2-40B4-BE49-F238E27FC236}">
                      <a16:creationId xmlns:a16="http://schemas.microsoft.com/office/drawing/2014/main" id="{93453C9D-1349-4B8F-9EDC-BDD8A8BEA010}"/>
                    </a:ext>
                  </a:extLst>
                </p:cNvPr>
                <p:cNvSpPr>
                  <a:spLocks/>
                </p:cNvSpPr>
                <p:nvPr/>
              </p:nvSpPr>
              <p:spPr bwMode="auto">
                <a:xfrm>
                  <a:off x="2589870" y="1219200"/>
                  <a:ext cx="455086" cy="386692"/>
                </a:xfrm>
                <a:custGeom>
                  <a:avLst/>
                  <a:gdLst>
                    <a:gd name="T0" fmla="*/ 452 w 466"/>
                    <a:gd name="T1" fmla="*/ 396 h 396"/>
                    <a:gd name="T2" fmla="*/ 14 w 466"/>
                    <a:gd name="T3" fmla="*/ 396 h 396"/>
                    <a:gd name="T4" fmla="*/ 0 w 466"/>
                    <a:gd name="T5" fmla="*/ 382 h 396"/>
                    <a:gd name="T6" fmla="*/ 0 w 466"/>
                    <a:gd name="T7" fmla="*/ 14 h 396"/>
                    <a:gd name="T8" fmla="*/ 14 w 466"/>
                    <a:gd name="T9" fmla="*/ 0 h 396"/>
                    <a:gd name="T10" fmla="*/ 452 w 466"/>
                    <a:gd name="T11" fmla="*/ 0 h 396"/>
                    <a:gd name="T12" fmla="*/ 466 w 466"/>
                    <a:gd name="T13" fmla="*/ 14 h 396"/>
                    <a:gd name="T14" fmla="*/ 466 w 466"/>
                    <a:gd name="T15" fmla="*/ 382 h 396"/>
                    <a:gd name="T16" fmla="*/ 452 w 466"/>
                    <a:gd name="T1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396">
                      <a:moveTo>
                        <a:pt x="452" y="396"/>
                      </a:moveTo>
                      <a:cubicBezTo>
                        <a:pt x="14" y="396"/>
                        <a:pt x="14" y="396"/>
                        <a:pt x="14" y="396"/>
                      </a:cubicBezTo>
                      <a:cubicBezTo>
                        <a:pt x="6" y="396"/>
                        <a:pt x="0" y="390"/>
                        <a:pt x="0" y="382"/>
                      </a:cubicBezTo>
                      <a:cubicBezTo>
                        <a:pt x="0" y="14"/>
                        <a:pt x="0" y="14"/>
                        <a:pt x="0" y="14"/>
                      </a:cubicBezTo>
                      <a:cubicBezTo>
                        <a:pt x="0" y="6"/>
                        <a:pt x="6" y="0"/>
                        <a:pt x="14" y="0"/>
                      </a:cubicBezTo>
                      <a:cubicBezTo>
                        <a:pt x="452" y="0"/>
                        <a:pt x="452" y="0"/>
                        <a:pt x="452" y="0"/>
                      </a:cubicBezTo>
                      <a:cubicBezTo>
                        <a:pt x="460" y="0"/>
                        <a:pt x="466" y="6"/>
                        <a:pt x="466" y="14"/>
                      </a:cubicBezTo>
                      <a:cubicBezTo>
                        <a:pt x="466" y="382"/>
                        <a:pt x="466" y="382"/>
                        <a:pt x="466" y="382"/>
                      </a:cubicBezTo>
                      <a:cubicBezTo>
                        <a:pt x="466" y="390"/>
                        <a:pt x="460" y="396"/>
                        <a:pt x="452" y="39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9" name="Rectangle 14">
                  <a:extLst>
                    <a:ext uri="{FF2B5EF4-FFF2-40B4-BE49-F238E27FC236}">
                      <a16:creationId xmlns:a16="http://schemas.microsoft.com/office/drawing/2014/main" id="{024EEE81-B48E-4E50-A72C-A233762B6D77}"/>
                    </a:ext>
                  </a:extLst>
                </p:cNvPr>
                <p:cNvSpPr>
                  <a:spLocks noChangeArrowheads="1"/>
                </p:cNvSpPr>
                <p:nvPr/>
              </p:nvSpPr>
              <p:spPr bwMode="auto">
                <a:xfrm>
                  <a:off x="2968670" y="1379664"/>
                  <a:ext cx="30251" cy="1894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Rectangle 15">
                  <a:extLst>
                    <a:ext uri="{FF2B5EF4-FFF2-40B4-BE49-F238E27FC236}">
                      <a16:creationId xmlns:a16="http://schemas.microsoft.com/office/drawing/2014/main" id="{7B9B2E9C-7A97-460A-8149-3AA029042C1F}"/>
                    </a:ext>
                  </a:extLst>
                </p:cNvPr>
                <p:cNvSpPr>
                  <a:spLocks noChangeArrowheads="1"/>
                </p:cNvSpPr>
                <p:nvPr/>
              </p:nvSpPr>
              <p:spPr bwMode="auto">
                <a:xfrm>
                  <a:off x="2926581" y="1424383"/>
                  <a:ext cx="30251" cy="144681"/>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Rectangle 16">
                  <a:extLst>
                    <a:ext uri="{FF2B5EF4-FFF2-40B4-BE49-F238E27FC236}">
                      <a16:creationId xmlns:a16="http://schemas.microsoft.com/office/drawing/2014/main" id="{9BF236E8-42B8-4A2A-A702-9A64DB0A7ECC}"/>
                    </a:ext>
                  </a:extLst>
                </p:cNvPr>
                <p:cNvSpPr>
                  <a:spLocks noChangeArrowheads="1"/>
                </p:cNvSpPr>
                <p:nvPr/>
              </p:nvSpPr>
              <p:spPr bwMode="auto">
                <a:xfrm>
                  <a:off x="2884492" y="1476994"/>
                  <a:ext cx="30251" cy="9206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Rectangle 17">
                  <a:extLst>
                    <a:ext uri="{FF2B5EF4-FFF2-40B4-BE49-F238E27FC236}">
                      <a16:creationId xmlns:a16="http://schemas.microsoft.com/office/drawing/2014/main" id="{42B1F4AB-AAB7-447B-B084-52207F999A1A}"/>
                    </a:ext>
                  </a:extLst>
                </p:cNvPr>
                <p:cNvSpPr>
                  <a:spLocks noChangeArrowheads="1"/>
                </p:cNvSpPr>
                <p:nvPr/>
              </p:nvSpPr>
              <p:spPr bwMode="auto">
                <a:xfrm>
                  <a:off x="2842403" y="1461211"/>
                  <a:ext cx="30251" cy="10785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Rectangle 18">
                  <a:extLst>
                    <a:ext uri="{FF2B5EF4-FFF2-40B4-BE49-F238E27FC236}">
                      <a16:creationId xmlns:a16="http://schemas.microsoft.com/office/drawing/2014/main" id="{29158B2C-5EEE-4A7C-9EF9-FE41894832E3}"/>
                    </a:ext>
                  </a:extLst>
                </p:cNvPr>
                <p:cNvSpPr>
                  <a:spLocks noChangeArrowheads="1"/>
                </p:cNvSpPr>
                <p:nvPr/>
              </p:nvSpPr>
              <p:spPr bwMode="auto">
                <a:xfrm>
                  <a:off x="2800315" y="1496724"/>
                  <a:ext cx="30251" cy="7234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Rectangle 19">
                  <a:extLst>
                    <a:ext uri="{FF2B5EF4-FFF2-40B4-BE49-F238E27FC236}">
                      <a16:creationId xmlns:a16="http://schemas.microsoft.com/office/drawing/2014/main" id="{70331D97-5C04-457A-A40C-A9C6DB6C418B}"/>
                    </a:ext>
                  </a:extLst>
                </p:cNvPr>
                <p:cNvSpPr>
                  <a:spLocks noChangeArrowheads="1"/>
                </p:cNvSpPr>
                <p:nvPr/>
              </p:nvSpPr>
              <p:spPr bwMode="auto">
                <a:xfrm>
                  <a:off x="2968670" y="1402024"/>
                  <a:ext cx="30251" cy="167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Rectangle 20">
                  <a:extLst>
                    <a:ext uri="{FF2B5EF4-FFF2-40B4-BE49-F238E27FC236}">
                      <a16:creationId xmlns:a16="http://schemas.microsoft.com/office/drawing/2014/main" id="{71BFEE25-45ED-47F1-8E54-5D90B5CAC43D}"/>
                    </a:ext>
                  </a:extLst>
                </p:cNvPr>
                <p:cNvSpPr>
                  <a:spLocks noChangeArrowheads="1"/>
                </p:cNvSpPr>
                <p:nvPr/>
              </p:nvSpPr>
              <p:spPr bwMode="auto">
                <a:xfrm>
                  <a:off x="2926581" y="1448058"/>
                  <a:ext cx="30251" cy="1210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6" name="Rectangle 21">
                  <a:extLst>
                    <a:ext uri="{FF2B5EF4-FFF2-40B4-BE49-F238E27FC236}">
                      <a16:creationId xmlns:a16="http://schemas.microsoft.com/office/drawing/2014/main" id="{A89D894C-7E9F-4333-9A06-153BC51CD908}"/>
                    </a:ext>
                  </a:extLst>
                </p:cNvPr>
                <p:cNvSpPr>
                  <a:spLocks noChangeArrowheads="1"/>
                </p:cNvSpPr>
                <p:nvPr/>
              </p:nvSpPr>
              <p:spPr bwMode="auto">
                <a:xfrm>
                  <a:off x="2884492" y="1496724"/>
                  <a:ext cx="30251" cy="72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7" name="Rectangle 22">
                  <a:extLst>
                    <a:ext uri="{FF2B5EF4-FFF2-40B4-BE49-F238E27FC236}">
                      <a16:creationId xmlns:a16="http://schemas.microsoft.com/office/drawing/2014/main" id="{59284339-F177-4E9F-9E57-942D1AA43150}"/>
                    </a:ext>
                  </a:extLst>
                </p:cNvPr>
                <p:cNvSpPr>
                  <a:spLocks noChangeArrowheads="1"/>
                </p:cNvSpPr>
                <p:nvPr/>
              </p:nvSpPr>
              <p:spPr bwMode="auto">
                <a:xfrm>
                  <a:off x="2842403" y="1526975"/>
                  <a:ext cx="30251" cy="420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8" name="Rectangle 23">
                  <a:extLst>
                    <a:ext uri="{FF2B5EF4-FFF2-40B4-BE49-F238E27FC236}">
                      <a16:creationId xmlns:a16="http://schemas.microsoft.com/office/drawing/2014/main" id="{F77B21E4-B293-4DEB-A378-4A2D8AF4963F}"/>
                    </a:ext>
                  </a:extLst>
                </p:cNvPr>
                <p:cNvSpPr>
                  <a:spLocks noChangeArrowheads="1"/>
                </p:cNvSpPr>
                <p:nvPr/>
              </p:nvSpPr>
              <p:spPr bwMode="auto">
                <a:xfrm>
                  <a:off x="2800315" y="1544074"/>
                  <a:ext cx="30251" cy="24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9" name="Freeform 24">
                  <a:extLst>
                    <a:ext uri="{FF2B5EF4-FFF2-40B4-BE49-F238E27FC236}">
                      <a16:creationId xmlns:a16="http://schemas.microsoft.com/office/drawing/2014/main" id="{F102F772-4CBF-435F-A428-3B4B5B324A04}"/>
                    </a:ext>
                  </a:extLst>
                </p:cNvPr>
                <p:cNvSpPr>
                  <a:spLocks/>
                </p:cNvSpPr>
                <p:nvPr/>
              </p:nvSpPr>
              <p:spPr bwMode="auto">
                <a:xfrm>
                  <a:off x="2798999" y="1309954"/>
                  <a:ext cx="199922" cy="147311"/>
                </a:xfrm>
                <a:custGeom>
                  <a:avLst/>
                  <a:gdLst>
                    <a:gd name="T0" fmla="*/ 170 w 205"/>
                    <a:gd name="T1" fmla="*/ 0 h 152"/>
                    <a:gd name="T2" fmla="*/ 164 w 205"/>
                    <a:gd name="T3" fmla="*/ 6 h 152"/>
                    <a:gd name="T4" fmla="*/ 170 w 205"/>
                    <a:gd name="T5" fmla="*/ 12 h 152"/>
                    <a:gd name="T6" fmla="*/ 185 w 205"/>
                    <a:gd name="T7" fmla="*/ 12 h 152"/>
                    <a:gd name="T8" fmla="*/ 99 w 205"/>
                    <a:gd name="T9" fmla="*/ 98 h 152"/>
                    <a:gd name="T10" fmla="*/ 77 w 205"/>
                    <a:gd name="T11" fmla="*/ 75 h 152"/>
                    <a:gd name="T12" fmla="*/ 73 w 205"/>
                    <a:gd name="T13" fmla="*/ 73 h 152"/>
                    <a:gd name="T14" fmla="*/ 73 w 205"/>
                    <a:gd name="T15" fmla="*/ 73 h 152"/>
                    <a:gd name="T16" fmla="*/ 68 w 205"/>
                    <a:gd name="T17" fmla="*/ 75 h 152"/>
                    <a:gd name="T18" fmla="*/ 3 w 205"/>
                    <a:gd name="T19" fmla="*/ 142 h 152"/>
                    <a:gd name="T20" fmla="*/ 3 w 205"/>
                    <a:gd name="T21" fmla="*/ 150 h 152"/>
                    <a:gd name="T22" fmla="*/ 7 w 205"/>
                    <a:gd name="T23" fmla="*/ 152 h 152"/>
                    <a:gd name="T24" fmla="*/ 11 w 205"/>
                    <a:gd name="T25" fmla="*/ 150 h 152"/>
                    <a:gd name="T26" fmla="*/ 73 w 205"/>
                    <a:gd name="T27" fmla="*/ 88 h 152"/>
                    <a:gd name="T28" fmla="*/ 95 w 205"/>
                    <a:gd name="T29" fmla="*/ 111 h 152"/>
                    <a:gd name="T30" fmla="*/ 99 w 205"/>
                    <a:gd name="T31" fmla="*/ 113 h 152"/>
                    <a:gd name="T32" fmla="*/ 104 w 205"/>
                    <a:gd name="T33" fmla="*/ 111 h 152"/>
                    <a:gd name="T34" fmla="*/ 193 w 205"/>
                    <a:gd name="T35" fmla="*/ 21 h 152"/>
                    <a:gd name="T36" fmla="*/ 193 w 205"/>
                    <a:gd name="T37" fmla="*/ 35 h 152"/>
                    <a:gd name="T38" fmla="*/ 199 w 205"/>
                    <a:gd name="T39" fmla="*/ 41 h 152"/>
                    <a:gd name="T40" fmla="*/ 205 w 205"/>
                    <a:gd name="T41" fmla="*/ 35 h 152"/>
                    <a:gd name="T42" fmla="*/ 205 w 205"/>
                    <a:gd name="T43" fmla="*/ 0 h 152"/>
                    <a:gd name="T44" fmla="*/ 170 w 205"/>
                    <a:gd name="T4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152">
                      <a:moveTo>
                        <a:pt x="170" y="0"/>
                      </a:moveTo>
                      <a:cubicBezTo>
                        <a:pt x="167" y="0"/>
                        <a:pt x="164" y="3"/>
                        <a:pt x="164" y="6"/>
                      </a:cubicBezTo>
                      <a:cubicBezTo>
                        <a:pt x="164" y="9"/>
                        <a:pt x="167" y="12"/>
                        <a:pt x="170" y="12"/>
                      </a:cubicBezTo>
                      <a:cubicBezTo>
                        <a:pt x="185" y="12"/>
                        <a:pt x="185" y="12"/>
                        <a:pt x="185" y="12"/>
                      </a:cubicBezTo>
                      <a:cubicBezTo>
                        <a:pt x="99" y="98"/>
                        <a:pt x="99" y="98"/>
                        <a:pt x="99" y="98"/>
                      </a:cubicBezTo>
                      <a:cubicBezTo>
                        <a:pt x="77" y="75"/>
                        <a:pt x="77" y="75"/>
                        <a:pt x="77" y="75"/>
                      </a:cubicBezTo>
                      <a:cubicBezTo>
                        <a:pt x="76" y="74"/>
                        <a:pt x="74" y="73"/>
                        <a:pt x="73" y="73"/>
                      </a:cubicBezTo>
                      <a:cubicBezTo>
                        <a:pt x="73" y="73"/>
                        <a:pt x="73" y="73"/>
                        <a:pt x="73" y="73"/>
                      </a:cubicBezTo>
                      <a:cubicBezTo>
                        <a:pt x="71" y="73"/>
                        <a:pt x="70" y="74"/>
                        <a:pt x="68" y="75"/>
                      </a:cubicBezTo>
                      <a:cubicBezTo>
                        <a:pt x="3" y="142"/>
                        <a:pt x="3" y="142"/>
                        <a:pt x="3" y="142"/>
                      </a:cubicBezTo>
                      <a:cubicBezTo>
                        <a:pt x="0" y="144"/>
                        <a:pt x="0" y="148"/>
                        <a:pt x="3" y="150"/>
                      </a:cubicBezTo>
                      <a:cubicBezTo>
                        <a:pt x="4" y="151"/>
                        <a:pt x="5" y="152"/>
                        <a:pt x="7" y="152"/>
                      </a:cubicBezTo>
                      <a:cubicBezTo>
                        <a:pt x="9" y="152"/>
                        <a:pt x="10" y="151"/>
                        <a:pt x="11" y="150"/>
                      </a:cubicBezTo>
                      <a:cubicBezTo>
                        <a:pt x="73" y="88"/>
                        <a:pt x="73" y="88"/>
                        <a:pt x="73" y="88"/>
                      </a:cubicBezTo>
                      <a:cubicBezTo>
                        <a:pt x="95" y="111"/>
                        <a:pt x="95" y="111"/>
                        <a:pt x="95" y="111"/>
                      </a:cubicBezTo>
                      <a:cubicBezTo>
                        <a:pt x="96" y="112"/>
                        <a:pt x="98" y="113"/>
                        <a:pt x="99" y="113"/>
                      </a:cubicBezTo>
                      <a:cubicBezTo>
                        <a:pt x="101" y="113"/>
                        <a:pt x="103" y="112"/>
                        <a:pt x="104" y="111"/>
                      </a:cubicBezTo>
                      <a:cubicBezTo>
                        <a:pt x="193" y="21"/>
                        <a:pt x="193" y="21"/>
                        <a:pt x="193" y="21"/>
                      </a:cubicBezTo>
                      <a:cubicBezTo>
                        <a:pt x="193" y="35"/>
                        <a:pt x="193" y="35"/>
                        <a:pt x="193" y="35"/>
                      </a:cubicBezTo>
                      <a:cubicBezTo>
                        <a:pt x="193" y="38"/>
                        <a:pt x="196" y="41"/>
                        <a:pt x="199" y="41"/>
                      </a:cubicBezTo>
                      <a:cubicBezTo>
                        <a:pt x="202" y="41"/>
                        <a:pt x="205" y="38"/>
                        <a:pt x="205" y="35"/>
                      </a:cubicBezTo>
                      <a:cubicBezTo>
                        <a:pt x="205" y="0"/>
                        <a:pt x="205" y="0"/>
                        <a:pt x="205" y="0"/>
                      </a:cubicBezTo>
                      <a:lnTo>
                        <a:pt x="1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0" name="Freeform 25">
                  <a:extLst>
                    <a:ext uri="{FF2B5EF4-FFF2-40B4-BE49-F238E27FC236}">
                      <a16:creationId xmlns:a16="http://schemas.microsoft.com/office/drawing/2014/main" id="{3212F083-EE56-4EE2-9FE1-BEB54E9F7A46}"/>
                    </a:ext>
                  </a:extLst>
                </p:cNvPr>
                <p:cNvSpPr>
                  <a:spLocks noEditPoints="1"/>
                </p:cNvSpPr>
                <p:nvPr/>
              </p:nvSpPr>
              <p:spPr bwMode="auto">
                <a:xfrm>
                  <a:off x="2798999" y="1308639"/>
                  <a:ext cx="201238" cy="149942"/>
                </a:xfrm>
                <a:custGeom>
                  <a:avLst/>
                  <a:gdLst>
                    <a:gd name="T0" fmla="*/ 73 w 206"/>
                    <a:gd name="T1" fmla="*/ 75 h 154"/>
                    <a:gd name="T2" fmla="*/ 69 w 206"/>
                    <a:gd name="T3" fmla="*/ 77 h 154"/>
                    <a:gd name="T4" fmla="*/ 3 w 206"/>
                    <a:gd name="T5" fmla="*/ 143 h 154"/>
                    <a:gd name="T6" fmla="*/ 2 w 206"/>
                    <a:gd name="T7" fmla="*/ 147 h 154"/>
                    <a:gd name="T8" fmla="*/ 3 w 206"/>
                    <a:gd name="T9" fmla="*/ 150 h 154"/>
                    <a:gd name="T10" fmla="*/ 11 w 206"/>
                    <a:gd name="T11" fmla="*/ 150 h 154"/>
                    <a:gd name="T12" fmla="*/ 73 w 206"/>
                    <a:gd name="T13" fmla="*/ 88 h 154"/>
                    <a:gd name="T14" fmla="*/ 96 w 206"/>
                    <a:gd name="T15" fmla="*/ 111 h 154"/>
                    <a:gd name="T16" fmla="*/ 100 w 206"/>
                    <a:gd name="T17" fmla="*/ 113 h 154"/>
                    <a:gd name="T18" fmla="*/ 103 w 206"/>
                    <a:gd name="T19" fmla="*/ 111 h 154"/>
                    <a:gd name="T20" fmla="*/ 194 w 206"/>
                    <a:gd name="T21" fmla="*/ 19 h 154"/>
                    <a:gd name="T22" fmla="*/ 194 w 206"/>
                    <a:gd name="T23" fmla="*/ 36 h 154"/>
                    <a:gd name="T24" fmla="*/ 199 w 206"/>
                    <a:gd name="T25" fmla="*/ 41 h 154"/>
                    <a:gd name="T26" fmla="*/ 204 w 206"/>
                    <a:gd name="T27" fmla="*/ 36 h 154"/>
                    <a:gd name="T28" fmla="*/ 204 w 206"/>
                    <a:gd name="T29" fmla="*/ 2 h 154"/>
                    <a:gd name="T30" fmla="*/ 170 w 206"/>
                    <a:gd name="T31" fmla="*/ 2 h 154"/>
                    <a:gd name="T32" fmla="*/ 165 w 206"/>
                    <a:gd name="T33" fmla="*/ 7 h 154"/>
                    <a:gd name="T34" fmla="*/ 170 w 206"/>
                    <a:gd name="T35" fmla="*/ 12 h 154"/>
                    <a:gd name="T36" fmla="*/ 187 w 206"/>
                    <a:gd name="T37" fmla="*/ 12 h 154"/>
                    <a:gd name="T38" fmla="*/ 99 w 206"/>
                    <a:gd name="T39" fmla="*/ 101 h 154"/>
                    <a:gd name="T40" fmla="*/ 76 w 206"/>
                    <a:gd name="T41" fmla="*/ 77 h 154"/>
                    <a:gd name="T42" fmla="*/ 73 w 206"/>
                    <a:gd name="T43" fmla="*/ 75 h 154"/>
                    <a:gd name="T44" fmla="*/ 7 w 206"/>
                    <a:gd name="T45" fmla="*/ 154 h 154"/>
                    <a:gd name="T46" fmla="*/ 2 w 206"/>
                    <a:gd name="T47" fmla="*/ 152 h 154"/>
                    <a:gd name="T48" fmla="*/ 0 w 206"/>
                    <a:gd name="T49" fmla="*/ 147 h 154"/>
                    <a:gd name="T50" fmla="*/ 2 w 206"/>
                    <a:gd name="T51" fmla="*/ 142 h 154"/>
                    <a:gd name="T52" fmla="*/ 68 w 206"/>
                    <a:gd name="T53" fmla="*/ 75 h 154"/>
                    <a:gd name="T54" fmla="*/ 78 w 206"/>
                    <a:gd name="T55" fmla="*/ 76 h 154"/>
                    <a:gd name="T56" fmla="*/ 99 w 206"/>
                    <a:gd name="T57" fmla="*/ 98 h 154"/>
                    <a:gd name="T58" fmla="*/ 182 w 206"/>
                    <a:gd name="T59" fmla="*/ 14 h 154"/>
                    <a:gd name="T60" fmla="*/ 170 w 206"/>
                    <a:gd name="T61" fmla="*/ 14 h 154"/>
                    <a:gd name="T62" fmla="*/ 163 w 206"/>
                    <a:gd name="T63" fmla="*/ 7 h 154"/>
                    <a:gd name="T64" fmla="*/ 170 w 206"/>
                    <a:gd name="T65" fmla="*/ 0 h 154"/>
                    <a:gd name="T66" fmla="*/ 206 w 206"/>
                    <a:gd name="T67" fmla="*/ 0 h 154"/>
                    <a:gd name="T68" fmla="*/ 206 w 206"/>
                    <a:gd name="T69" fmla="*/ 36 h 154"/>
                    <a:gd name="T70" fmla="*/ 199 w 206"/>
                    <a:gd name="T71" fmla="*/ 43 h 154"/>
                    <a:gd name="T72" fmla="*/ 192 w 206"/>
                    <a:gd name="T73" fmla="*/ 36 h 154"/>
                    <a:gd name="T74" fmla="*/ 192 w 206"/>
                    <a:gd name="T75" fmla="*/ 24 h 154"/>
                    <a:gd name="T76" fmla="*/ 104 w 206"/>
                    <a:gd name="T77" fmla="*/ 113 h 154"/>
                    <a:gd name="T78" fmla="*/ 99 w 206"/>
                    <a:gd name="T79" fmla="*/ 115 h 154"/>
                    <a:gd name="T80" fmla="*/ 94 w 206"/>
                    <a:gd name="T81" fmla="*/ 113 h 154"/>
                    <a:gd name="T82" fmla="*/ 73 w 206"/>
                    <a:gd name="T83" fmla="*/ 90 h 154"/>
                    <a:gd name="T84" fmla="*/ 12 w 206"/>
                    <a:gd name="T85" fmla="*/ 152 h 154"/>
                    <a:gd name="T86" fmla="*/ 7 w 206"/>
                    <a:gd name="T8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154">
                      <a:moveTo>
                        <a:pt x="73" y="75"/>
                      </a:moveTo>
                      <a:cubicBezTo>
                        <a:pt x="71" y="75"/>
                        <a:pt x="70" y="76"/>
                        <a:pt x="69" y="77"/>
                      </a:cubicBezTo>
                      <a:cubicBezTo>
                        <a:pt x="3" y="143"/>
                        <a:pt x="3" y="143"/>
                        <a:pt x="3" y="143"/>
                      </a:cubicBezTo>
                      <a:cubicBezTo>
                        <a:pt x="2" y="144"/>
                        <a:pt x="2" y="145"/>
                        <a:pt x="2" y="147"/>
                      </a:cubicBezTo>
                      <a:cubicBezTo>
                        <a:pt x="2" y="148"/>
                        <a:pt x="2" y="149"/>
                        <a:pt x="3" y="150"/>
                      </a:cubicBezTo>
                      <a:cubicBezTo>
                        <a:pt x="5" y="152"/>
                        <a:pt x="9" y="152"/>
                        <a:pt x="11" y="150"/>
                      </a:cubicBezTo>
                      <a:cubicBezTo>
                        <a:pt x="73" y="88"/>
                        <a:pt x="73" y="88"/>
                        <a:pt x="73" y="88"/>
                      </a:cubicBezTo>
                      <a:cubicBezTo>
                        <a:pt x="96" y="111"/>
                        <a:pt x="96" y="111"/>
                        <a:pt x="96" y="111"/>
                      </a:cubicBezTo>
                      <a:cubicBezTo>
                        <a:pt x="97" y="112"/>
                        <a:pt x="98" y="113"/>
                        <a:pt x="100" y="113"/>
                      </a:cubicBezTo>
                      <a:cubicBezTo>
                        <a:pt x="101" y="113"/>
                        <a:pt x="102" y="112"/>
                        <a:pt x="103" y="111"/>
                      </a:cubicBezTo>
                      <a:cubicBezTo>
                        <a:pt x="194" y="19"/>
                        <a:pt x="194" y="19"/>
                        <a:pt x="194" y="19"/>
                      </a:cubicBezTo>
                      <a:cubicBezTo>
                        <a:pt x="194" y="36"/>
                        <a:pt x="194" y="36"/>
                        <a:pt x="194" y="36"/>
                      </a:cubicBezTo>
                      <a:cubicBezTo>
                        <a:pt x="194" y="38"/>
                        <a:pt x="196" y="41"/>
                        <a:pt x="199" y="41"/>
                      </a:cubicBezTo>
                      <a:cubicBezTo>
                        <a:pt x="202" y="41"/>
                        <a:pt x="204" y="38"/>
                        <a:pt x="204" y="36"/>
                      </a:cubicBezTo>
                      <a:cubicBezTo>
                        <a:pt x="204" y="2"/>
                        <a:pt x="204" y="2"/>
                        <a:pt x="204" y="2"/>
                      </a:cubicBezTo>
                      <a:cubicBezTo>
                        <a:pt x="170" y="2"/>
                        <a:pt x="170" y="2"/>
                        <a:pt x="170" y="2"/>
                      </a:cubicBezTo>
                      <a:cubicBezTo>
                        <a:pt x="168" y="2"/>
                        <a:pt x="165" y="4"/>
                        <a:pt x="165" y="7"/>
                      </a:cubicBezTo>
                      <a:cubicBezTo>
                        <a:pt x="165" y="10"/>
                        <a:pt x="168" y="12"/>
                        <a:pt x="170" y="12"/>
                      </a:cubicBezTo>
                      <a:cubicBezTo>
                        <a:pt x="187" y="12"/>
                        <a:pt x="187" y="12"/>
                        <a:pt x="187" y="12"/>
                      </a:cubicBezTo>
                      <a:cubicBezTo>
                        <a:pt x="99" y="101"/>
                        <a:pt x="99" y="101"/>
                        <a:pt x="99" y="101"/>
                      </a:cubicBezTo>
                      <a:cubicBezTo>
                        <a:pt x="76" y="77"/>
                        <a:pt x="76" y="77"/>
                        <a:pt x="76" y="77"/>
                      </a:cubicBezTo>
                      <a:cubicBezTo>
                        <a:pt x="75" y="76"/>
                        <a:pt x="74" y="75"/>
                        <a:pt x="73" y="75"/>
                      </a:cubicBezTo>
                      <a:close/>
                      <a:moveTo>
                        <a:pt x="7" y="154"/>
                      </a:moveTo>
                      <a:cubicBezTo>
                        <a:pt x="5" y="154"/>
                        <a:pt x="3" y="153"/>
                        <a:pt x="2" y="152"/>
                      </a:cubicBezTo>
                      <a:cubicBezTo>
                        <a:pt x="1" y="150"/>
                        <a:pt x="0" y="149"/>
                        <a:pt x="0" y="147"/>
                      </a:cubicBezTo>
                      <a:cubicBezTo>
                        <a:pt x="0" y="145"/>
                        <a:pt x="1" y="143"/>
                        <a:pt x="2" y="142"/>
                      </a:cubicBezTo>
                      <a:cubicBezTo>
                        <a:pt x="68" y="75"/>
                        <a:pt x="68" y="75"/>
                        <a:pt x="68" y="75"/>
                      </a:cubicBezTo>
                      <a:cubicBezTo>
                        <a:pt x="70" y="73"/>
                        <a:pt x="75" y="73"/>
                        <a:pt x="78" y="76"/>
                      </a:cubicBezTo>
                      <a:cubicBezTo>
                        <a:pt x="99" y="98"/>
                        <a:pt x="99" y="98"/>
                        <a:pt x="99" y="98"/>
                      </a:cubicBezTo>
                      <a:cubicBezTo>
                        <a:pt x="182" y="14"/>
                        <a:pt x="182" y="14"/>
                        <a:pt x="182" y="14"/>
                      </a:cubicBezTo>
                      <a:cubicBezTo>
                        <a:pt x="170" y="14"/>
                        <a:pt x="170" y="14"/>
                        <a:pt x="170" y="14"/>
                      </a:cubicBezTo>
                      <a:cubicBezTo>
                        <a:pt x="166" y="14"/>
                        <a:pt x="163" y="11"/>
                        <a:pt x="163" y="7"/>
                      </a:cubicBezTo>
                      <a:cubicBezTo>
                        <a:pt x="163" y="3"/>
                        <a:pt x="166" y="0"/>
                        <a:pt x="170" y="0"/>
                      </a:cubicBezTo>
                      <a:cubicBezTo>
                        <a:pt x="206" y="0"/>
                        <a:pt x="206" y="0"/>
                        <a:pt x="206" y="0"/>
                      </a:cubicBezTo>
                      <a:cubicBezTo>
                        <a:pt x="206" y="36"/>
                        <a:pt x="206" y="36"/>
                        <a:pt x="206" y="36"/>
                      </a:cubicBezTo>
                      <a:cubicBezTo>
                        <a:pt x="206" y="40"/>
                        <a:pt x="203" y="43"/>
                        <a:pt x="199" y="43"/>
                      </a:cubicBezTo>
                      <a:cubicBezTo>
                        <a:pt x="195" y="43"/>
                        <a:pt x="192" y="40"/>
                        <a:pt x="192" y="36"/>
                      </a:cubicBezTo>
                      <a:cubicBezTo>
                        <a:pt x="192" y="24"/>
                        <a:pt x="192" y="24"/>
                        <a:pt x="192" y="24"/>
                      </a:cubicBezTo>
                      <a:cubicBezTo>
                        <a:pt x="104" y="113"/>
                        <a:pt x="104" y="113"/>
                        <a:pt x="104" y="113"/>
                      </a:cubicBezTo>
                      <a:cubicBezTo>
                        <a:pt x="103" y="114"/>
                        <a:pt x="101" y="115"/>
                        <a:pt x="99" y="115"/>
                      </a:cubicBezTo>
                      <a:cubicBezTo>
                        <a:pt x="98" y="115"/>
                        <a:pt x="96" y="114"/>
                        <a:pt x="94" y="113"/>
                      </a:cubicBezTo>
                      <a:cubicBezTo>
                        <a:pt x="73" y="90"/>
                        <a:pt x="73" y="90"/>
                        <a:pt x="73" y="90"/>
                      </a:cubicBezTo>
                      <a:cubicBezTo>
                        <a:pt x="12" y="152"/>
                        <a:pt x="12" y="152"/>
                        <a:pt x="12" y="152"/>
                      </a:cubicBezTo>
                      <a:cubicBezTo>
                        <a:pt x="11" y="153"/>
                        <a:pt x="9" y="154"/>
                        <a:pt x="7" y="15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1" name="Rectangle 26">
                  <a:extLst>
                    <a:ext uri="{FF2B5EF4-FFF2-40B4-BE49-F238E27FC236}">
                      <a16:creationId xmlns:a16="http://schemas.microsoft.com/office/drawing/2014/main" id="{B9AE445B-44B1-4248-8F0D-3A8A051D8C43}"/>
                    </a:ext>
                  </a:extLst>
                </p:cNvPr>
                <p:cNvSpPr>
                  <a:spLocks noChangeArrowheads="1"/>
                </p:cNvSpPr>
                <p:nvPr/>
              </p:nvSpPr>
              <p:spPr bwMode="auto">
                <a:xfrm>
                  <a:off x="2625383" y="1519083"/>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2" name="Rectangle 27">
                  <a:extLst>
                    <a:ext uri="{FF2B5EF4-FFF2-40B4-BE49-F238E27FC236}">
                      <a16:creationId xmlns:a16="http://schemas.microsoft.com/office/drawing/2014/main" id="{BF37496B-697B-4D39-9D76-8432C2DA4AFC}"/>
                    </a:ext>
                  </a:extLst>
                </p:cNvPr>
                <p:cNvSpPr>
                  <a:spLocks noChangeArrowheads="1"/>
                </p:cNvSpPr>
                <p:nvPr/>
              </p:nvSpPr>
              <p:spPr bwMode="auto">
                <a:xfrm>
                  <a:off x="2625383" y="1551965"/>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3" name="Freeform 28">
                  <a:extLst>
                    <a:ext uri="{FF2B5EF4-FFF2-40B4-BE49-F238E27FC236}">
                      <a16:creationId xmlns:a16="http://schemas.microsoft.com/office/drawing/2014/main" id="{44D90632-4E11-4C72-8F43-B764BB85B4B1}"/>
                    </a:ext>
                  </a:extLst>
                </p:cNvPr>
                <p:cNvSpPr>
                  <a:spLocks noEditPoints="1"/>
                </p:cNvSpPr>
                <p:nvPr/>
              </p:nvSpPr>
              <p:spPr bwMode="auto">
                <a:xfrm>
                  <a:off x="2628013" y="1324422"/>
                  <a:ext cx="138104" cy="139419"/>
                </a:xfrm>
                <a:custGeom>
                  <a:avLst/>
                  <a:gdLst>
                    <a:gd name="T0" fmla="*/ 72 w 141"/>
                    <a:gd name="T1" fmla="*/ 92 h 142"/>
                    <a:gd name="T2" fmla="*/ 49 w 141"/>
                    <a:gd name="T3" fmla="*/ 69 h 142"/>
                    <a:gd name="T4" fmla="*/ 72 w 141"/>
                    <a:gd name="T5" fmla="*/ 46 h 142"/>
                    <a:gd name="T6" fmla="*/ 95 w 141"/>
                    <a:gd name="T7" fmla="*/ 69 h 142"/>
                    <a:gd name="T8" fmla="*/ 72 w 141"/>
                    <a:gd name="T9" fmla="*/ 92 h 142"/>
                    <a:gd name="T10" fmla="*/ 141 w 141"/>
                    <a:gd name="T11" fmla="*/ 77 h 142"/>
                    <a:gd name="T12" fmla="*/ 141 w 141"/>
                    <a:gd name="T13" fmla="*/ 61 h 142"/>
                    <a:gd name="T14" fmla="*/ 140 w 141"/>
                    <a:gd name="T15" fmla="*/ 60 h 142"/>
                    <a:gd name="T16" fmla="*/ 123 w 141"/>
                    <a:gd name="T17" fmla="*/ 54 h 142"/>
                    <a:gd name="T18" fmla="*/ 119 w 141"/>
                    <a:gd name="T19" fmla="*/ 43 h 142"/>
                    <a:gd name="T20" fmla="*/ 127 w 141"/>
                    <a:gd name="T21" fmla="*/ 26 h 142"/>
                    <a:gd name="T22" fmla="*/ 128 w 141"/>
                    <a:gd name="T23" fmla="*/ 24 h 142"/>
                    <a:gd name="T24" fmla="*/ 123 w 141"/>
                    <a:gd name="T25" fmla="*/ 19 h 142"/>
                    <a:gd name="T26" fmla="*/ 117 w 141"/>
                    <a:gd name="T27" fmla="*/ 12 h 142"/>
                    <a:gd name="T28" fmla="*/ 115 w 141"/>
                    <a:gd name="T29" fmla="*/ 13 h 142"/>
                    <a:gd name="T30" fmla="*/ 98 w 141"/>
                    <a:gd name="T31" fmla="*/ 22 h 142"/>
                    <a:gd name="T32" fmla="*/ 87 w 141"/>
                    <a:gd name="T33" fmla="*/ 19 h 142"/>
                    <a:gd name="T34" fmla="*/ 80 w 141"/>
                    <a:gd name="T35" fmla="*/ 0 h 142"/>
                    <a:gd name="T36" fmla="*/ 63 w 141"/>
                    <a:gd name="T37" fmla="*/ 0 h 142"/>
                    <a:gd name="T38" fmla="*/ 62 w 141"/>
                    <a:gd name="T39" fmla="*/ 1 h 142"/>
                    <a:gd name="T40" fmla="*/ 57 w 141"/>
                    <a:gd name="T41" fmla="*/ 18 h 142"/>
                    <a:gd name="T42" fmla="*/ 45 w 141"/>
                    <a:gd name="T43" fmla="*/ 22 h 142"/>
                    <a:gd name="T44" fmla="*/ 26 w 141"/>
                    <a:gd name="T45" fmla="*/ 13 h 142"/>
                    <a:gd name="T46" fmla="*/ 15 w 141"/>
                    <a:gd name="T47" fmla="*/ 24 h 142"/>
                    <a:gd name="T48" fmla="*/ 16 w 141"/>
                    <a:gd name="T49" fmla="*/ 27 h 142"/>
                    <a:gd name="T50" fmla="*/ 24 w 141"/>
                    <a:gd name="T51" fmla="*/ 43 h 142"/>
                    <a:gd name="T52" fmla="*/ 20 w 141"/>
                    <a:gd name="T53" fmla="*/ 54 h 142"/>
                    <a:gd name="T54" fmla="*/ 0 w 141"/>
                    <a:gd name="T55" fmla="*/ 61 h 142"/>
                    <a:gd name="T56" fmla="*/ 0 w 141"/>
                    <a:gd name="T57" fmla="*/ 78 h 142"/>
                    <a:gd name="T58" fmla="*/ 2 w 141"/>
                    <a:gd name="T59" fmla="*/ 79 h 142"/>
                    <a:gd name="T60" fmla="*/ 20 w 141"/>
                    <a:gd name="T61" fmla="*/ 84 h 142"/>
                    <a:gd name="T62" fmla="*/ 24 w 141"/>
                    <a:gd name="T63" fmla="*/ 96 h 142"/>
                    <a:gd name="T64" fmla="*/ 15 w 141"/>
                    <a:gd name="T65" fmla="*/ 115 h 142"/>
                    <a:gd name="T66" fmla="*/ 27 w 141"/>
                    <a:gd name="T67" fmla="*/ 126 h 142"/>
                    <a:gd name="T68" fmla="*/ 29 w 141"/>
                    <a:gd name="T69" fmla="*/ 125 h 142"/>
                    <a:gd name="T70" fmla="*/ 46 w 141"/>
                    <a:gd name="T71" fmla="*/ 117 h 142"/>
                    <a:gd name="T72" fmla="*/ 57 w 141"/>
                    <a:gd name="T73" fmla="*/ 122 h 142"/>
                    <a:gd name="T74" fmla="*/ 64 w 141"/>
                    <a:gd name="T75" fmla="*/ 142 h 142"/>
                    <a:gd name="T76" fmla="*/ 80 w 141"/>
                    <a:gd name="T77" fmla="*/ 142 h 142"/>
                    <a:gd name="T78" fmla="*/ 81 w 141"/>
                    <a:gd name="T79" fmla="*/ 139 h 142"/>
                    <a:gd name="T80" fmla="*/ 87 w 141"/>
                    <a:gd name="T81" fmla="*/ 122 h 142"/>
                    <a:gd name="T82" fmla="*/ 98 w 141"/>
                    <a:gd name="T83" fmla="*/ 117 h 142"/>
                    <a:gd name="T84" fmla="*/ 117 w 141"/>
                    <a:gd name="T85" fmla="*/ 126 h 142"/>
                    <a:gd name="T86" fmla="*/ 129 w 141"/>
                    <a:gd name="T87" fmla="*/ 114 h 142"/>
                    <a:gd name="T88" fmla="*/ 128 w 141"/>
                    <a:gd name="T89" fmla="*/ 112 h 142"/>
                    <a:gd name="T90" fmla="*/ 119 w 141"/>
                    <a:gd name="T91" fmla="*/ 96 h 142"/>
                    <a:gd name="T92" fmla="*/ 123 w 141"/>
                    <a:gd name="T93" fmla="*/ 84 h 142"/>
                    <a:gd name="T94" fmla="*/ 141 w 141"/>
                    <a:gd name="T95"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2">
                      <a:moveTo>
                        <a:pt x="72" y="92"/>
                      </a:moveTo>
                      <a:cubicBezTo>
                        <a:pt x="59" y="92"/>
                        <a:pt x="49" y="82"/>
                        <a:pt x="49" y="69"/>
                      </a:cubicBezTo>
                      <a:cubicBezTo>
                        <a:pt x="49" y="57"/>
                        <a:pt x="59" y="46"/>
                        <a:pt x="72" y="46"/>
                      </a:cubicBezTo>
                      <a:cubicBezTo>
                        <a:pt x="85" y="46"/>
                        <a:pt x="95" y="57"/>
                        <a:pt x="95" y="69"/>
                      </a:cubicBezTo>
                      <a:cubicBezTo>
                        <a:pt x="95" y="82"/>
                        <a:pt x="85" y="92"/>
                        <a:pt x="72" y="92"/>
                      </a:cubicBezTo>
                      <a:close/>
                      <a:moveTo>
                        <a:pt x="141" y="77"/>
                      </a:moveTo>
                      <a:cubicBezTo>
                        <a:pt x="141" y="61"/>
                        <a:pt x="141" y="61"/>
                        <a:pt x="141" y="61"/>
                      </a:cubicBezTo>
                      <a:cubicBezTo>
                        <a:pt x="140" y="60"/>
                        <a:pt x="140" y="60"/>
                        <a:pt x="140" y="60"/>
                      </a:cubicBezTo>
                      <a:cubicBezTo>
                        <a:pt x="123" y="54"/>
                        <a:pt x="123" y="54"/>
                        <a:pt x="123" y="54"/>
                      </a:cubicBezTo>
                      <a:cubicBezTo>
                        <a:pt x="119" y="43"/>
                        <a:pt x="119" y="43"/>
                        <a:pt x="119" y="43"/>
                      </a:cubicBezTo>
                      <a:cubicBezTo>
                        <a:pt x="127" y="26"/>
                        <a:pt x="127" y="26"/>
                        <a:pt x="127" y="26"/>
                      </a:cubicBezTo>
                      <a:cubicBezTo>
                        <a:pt x="128" y="24"/>
                        <a:pt x="128" y="24"/>
                        <a:pt x="128" y="24"/>
                      </a:cubicBezTo>
                      <a:cubicBezTo>
                        <a:pt x="123" y="19"/>
                        <a:pt x="123" y="19"/>
                        <a:pt x="123" y="19"/>
                      </a:cubicBezTo>
                      <a:cubicBezTo>
                        <a:pt x="117" y="12"/>
                        <a:pt x="117" y="12"/>
                        <a:pt x="117" y="12"/>
                      </a:cubicBezTo>
                      <a:cubicBezTo>
                        <a:pt x="115" y="13"/>
                        <a:pt x="115" y="13"/>
                        <a:pt x="115" y="13"/>
                      </a:cubicBezTo>
                      <a:cubicBezTo>
                        <a:pt x="98" y="22"/>
                        <a:pt x="98" y="22"/>
                        <a:pt x="98" y="22"/>
                      </a:cubicBezTo>
                      <a:cubicBezTo>
                        <a:pt x="87" y="19"/>
                        <a:pt x="87" y="19"/>
                        <a:pt x="87" y="19"/>
                      </a:cubicBezTo>
                      <a:cubicBezTo>
                        <a:pt x="80" y="0"/>
                        <a:pt x="80" y="0"/>
                        <a:pt x="80" y="0"/>
                      </a:cubicBezTo>
                      <a:cubicBezTo>
                        <a:pt x="63" y="0"/>
                        <a:pt x="63" y="0"/>
                        <a:pt x="63" y="0"/>
                      </a:cubicBezTo>
                      <a:cubicBezTo>
                        <a:pt x="62" y="1"/>
                        <a:pt x="62" y="1"/>
                        <a:pt x="62" y="1"/>
                      </a:cubicBezTo>
                      <a:cubicBezTo>
                        <a:pt x="57" y="18"/>
                        <a:pt x="57" y="18"/>
                        <a:pt x="57" y="18"/>
                      </a:cubicBezTo>
                      <a:cubicBezTo>
                        <a:pt x="45" y="22"/>
                        <a:pt x="45" y="22"/>
                        <a:pt x="45" y="22"/>
                      </a:cubicBezTo>
                      <a:cubicBezTo>
                        <a:pt x="26" y="13"/>
                        <a:pt x="26" y="13"/>
                        <a:pt x="26" y="13"/>
                      </a:cubicBezTo>
                      <a:cubicBezTo>
                        <a:pt x="15" y="24"/>
                        <a:pt x="15" y="24"/>
                        <a:pt x="15" y="24"/>
                      </a:cubicBezTo>
                      <a:cubicBezTo>
                        <a:pt x="16" y="27"/>
                        <a:pt x="16" y="27"/>
                        <a:pt x="16" y="27"/>
                      </a:cubicBezTo>
                      <a:cubicBezTo>
                        <a:pt x="24" y="43"/>
                        <a:pt x="24" y="43"/>
                        <a:pt x="24" y="43"/>
                      </a:cubicBezTo>
                      <a:cubicBezTo>
                        <a:pt x="20" y="54"/>
                        <a:pt x="20" y="54"/>
                        <a:pt x="20" y="54"/>
                      </a:cubicBezTo>
                      <a:cubicBezTo>
                        <a:pt x="0" y="61"/>
                        <a:pt x="0" y="61"/>
                        <a:pt x="0" y="61"/>
                      </a:cubicBezTo>
                      <a:cubicBezTo>
                        <a:pt x="0" y="78"/>
                        <a:pt x="0" y="78"/>
                        <a:pt x="0" y="78"/>
                      </a:cubicBezTo>
                      <a:cubicBezTo>
                        <a:pt x="2" y="79"/>
                        <a:pt x="2" y="79"/>
                        <a:pt x="2" y="79"/>
                      </a:cubicBezTo>
                      <a:cubicBezTo>
                        <a:pt x="20" y="84"/>
                        <a:pt x="20" y="84"/>
                        <a:pt x="20" y="84"/>
                      </a:cubicBezTo>
                      <a:cubicBezTo>
                        <a:pt x="24" y="96"/>
                        <a:pt x="24" y="96"/>
                        <a:pt x="24" y="96"/>
                      </a:cubicBezTo>
                      <a:cubicBezTo>
                        <a:pt x="15" y="115"/>
                        <a:pt x="15" y="115"/>
                        <a:pt x="15" y="115"/>
                      </a:cubicBezTo>
                      <a:cubicBezTo>
                        <a:pt x="27" y="126"/>
                        <a:pt x="27" y="126"/>
                        <a:pt x="27" y="126"/>
                      </a:cubicBezTo>
                      <a:cubicBezTo>
                        <a:pt x="29" y="125"/>
                        <a:pt x="29" y="125"/>
                        <a:pt x="29" y="125"/>
                      </a:cubicBezTo>
                      <a:cubicBezTo>
                        <a:pt x="46" y="117"/>
                        <a:pt x="46" y="117"/>
                        <a:pt x="46" y="117"/>
                      </a:cubicBezTo>
                      <a:cubicBezTo>
                        <a:pt x="57" y="122"/>
                        <a:pt x="57" y="122"/>
                        <a:pt x="57" y="122"/>
                      </a:cubicBezTo>
                      <a:cubicBezTo>
                        <a:pt x="64" y="142"/>
                        <a:pt x="64" y="142"/>
                        <a:pt x="64" y="142"/>
                      </a:cubicBezTo>
                      <a:cubicBezTo>
                        <a:pt x="80" y="142"/>
                        <a:pt x="80" y="142"/>
                        <a:pt x="80" y="142"/>
                      </a:cubicBezTo>
                      <a:cubicBezTo>
                        <a:pt x="81" y="139"/>
                        <a:pt x="81" y="139"/>
                        <a:pt x="81" y="139"/>
                      </a:cubicBezTo>
                      <a:cubicBezTo>
                        <a:pt x="87" y="122"/>
                        <a:pt x="87" y="122"/>
                        <a:pt x="87" y="122"/>
                      </a:cubicBezTo>
                      <a:cubicBezTo>
                        <a:pt x="98" y="117"/>
                        <a:pt x="98" y="117"/>
                        <a:pt x="98" y="117"/>
                      </a:cubicBezTo>
                      <a:cubicBezTo>
                        <a:pt x="117" y="126"/>
                        <a:pt x="117" y="126"/>
                        <a:pt x="117" y="126"/>
                      </a:cubicBezTo>
                      <a:cubicBezTo>
                        <a:pt x="129" y="114"/>
                        <a:pt x="129" y="114"/>
                        <a:pt x="129" y="114"/>
                      </a:cubicBezTo>
                      <a:cubicBezTo>
                        <a:pt x="128" y="112"/>
                        <a:pt x="128" y="112"/>
                        <a:pt x="128" y="112"/>
                      </a:cubicBezTo>
                      <a:cubicBezTo>
                        <a:pt x="119" y="96"/>
                        <a:pt x="119" y="96"/>
                        <a:pt x="119" y="96"/>
                      </a:cubicBezTo>
                      <a:cubicBezTo>
                        <a:pt x="123" y="84"/>
                        <a:pt x="123" y="84"/>
                        <a:pt x="123" y="84"/>
                      </a:cubicBezTo>
                      <a:lnTo>
                        <a:pt x="141"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4" name="Oval 29">
                  <a:extLst>
                    <a:ext uri="{FF2B5EF4-FFF2-40B4-BE49-F238E27FC236}">
                      <a16:creationId xmlns:a16="http://schemas.microsoft.com/office/drawing/2014/main" id="{EA0FF3BE-F123-4FC3-A402-2C66CCFACEAA}"/>
                    </a:ext>
                  </a:extLst>
                </p:cNvPr>
                <p:cNvSpPr>
                  <a:spLocks noChangeArrowheads="1"/>
                </p:cNvSpPr>
                <p:nvPr/>
              </p:nvSpPr>
              <p:spPr bwMode="auto">
                <a:xfrm>
                  <a:off x="2955517" y="1482256"/>
                  <a:ext cx="163095" cy="163094"/>
                </a:xfrm>
                <a:prstGeom prst="ellipse">
                  <a:avLst/>
                </a:pr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5" name="Freeform 30">
                  <a:extLst>
                    <a:ext uri="{FF2B5EF4-FFF2-40B4-BE49-F238E27FC236}">
                      <a16:creationId xmlns:a16="http://schemas.microsoft.com/office/drawing/2014/main" id="{9F2A552C-DF3A-455A-9093-C229B4F5EB32}"/>
                    </a:ext>
                  </a:extLst>
                </p:cNvPr>
                <p:cNvSpPr>
                  <a:spLocks/>
                </p:cNvSpPr>
                <p:nvPr/>
              </p:nvSpPr>
              <p:spPr bwMode="auto">
                <a:xfrm>
                  <a:off x="2993661" y="1529606"/>
                  <a:ext cx="88124" cy="68394"/>
                </a:xfrm>
                <a:custGeom>
                  <a:avLst/>
                  <a:gdLst>
                    <a:gd name="T0" fmla="*/ 22 w 67"/>
                    <a:gd name="T1" fmla="*/ 52 h 52"/>
                    <a:gd name="T2" fmla="*/ 0 w 67"/>
                    <a:gd name="T3" fmla="*/ 29 h 52"/>
                    <a:gd name="T4" fmla="*/ 6 w 67"/>
                    <a:gd name="T5" fmla="*/ 23 h 52"/>
                    <a:gd name="T6" fmla="*/ 22 w 67"/>
                    <a:gd name="T7" fmla="*/ 39 h 52"/>
                    <a:gd name="T8" fmla="*/ 61 w 67"/>
                    <a:gd name="T9" fmla="*/ 0 h 52"/>
                    <a:gd name="T10" fmla="*/ 67 w 67"/>
                    <a:gd name="T11" fmla="*/ 6 h 52"/>
                    <a:gd name="T12" fmla="*/ 22 w 67"/>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67" h="52">
                      <a:moveTo>
                        <a:pt x="22" y="52"/>
                      </a:moveTo>
                      <a:lnTo>
                        <a:pt x="0" y="29"/>
                      </a:lnTo>
                      <a:lnTo>
                        <a:pt x="6" y="23"/>
                      </a:lnTo>
                      <a:lnTo>
                        <a:pt x="22" y="39"/>
                      </a:lnTo>
                      <a:lnTo>
                        <a:pt x="61" y="0"/>
                      </a:lnTo>
                      <a:lnTo>
                        <a:pt x="67" y="6"/>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6" name="Freeform 31">
                  <a:extLst>
                    <a:ext uri="{FF2B5EF4-FFF2-40B4-BE49-F238E27FC236}">
                      <a16:creationId xmlns:a16="http://schemas.microsoft.com/office/drawing/2014/main" id="{FED68B06-51B8-46A3-A04E-DB34F378F845}"/>
                    </a:ext>
                  </a:extLst>
                </p:cNvPr>
                <p:cNvSpPr>
                  <a:spLocks/>
                </p:cNvSpPr>
                <p:nvPr/>
              </p:nvSpPr>
              <p:spPr bwMode="auto">
                <a:xfrm>
                  <a:off x="2589870" y="1219200"/>
                  <a:ext cx="455086" cy="60503"/>
                </a:xfrm>
                <a:custGeom>
                  <a:avLst/>
                  <a:gdLst>
                    <a:gd name="T0" fmla="*/ 452 w 466"/>
                    <a:gd name="T1" fmla="*/ 0 h 61"/>
                    <a:gd name="T2" fmla="*/ 14 w 466"/>
                    <a:gd name="T3" fmla="*/ 0 h 61"/>
                    <a:gd name="T4" fmla="*/ 0 w 466"/>
                    <a:gd name="T5" fmla="*/ 14 h 61"/>
                    <a:gd name="T6" fmla="*/ 0 w 466"/>
                    <a:gd name="T7" fmla="*/ 61 h 61"/>
                    <a:gd name="T8" fmla="*/ 466 w 466"/>
                    <a:gd name="T9" fmla="*/ 61 h 61"/>
                    <a:gd name="T10" fmla="*/ 466 w 466"/>
                    <a:gd name="T11" fmla="*/ 14 h 61"/>
                    <a:gd name="T12" fmla="*/ 452 w 466"/>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466" h="61">
                      <a:moveTo>
                        <a:pt x="452" y="0"/>
                      </a:moveTo>
                      <a:cubicBezTo>
                        <a:pt x="14" y="0"/>
                        <a:pt x="14" y="0"/>
                        <a:pt x="14" y="0"/>
                      </a:cubicBezTo>
                      <a:cubicBezTo>
                        <a:pt x="6" y="0"/>
                        <a:pt x="0" y="6"/>
                        <a:pt x="0" y="14"/>
                      </a:cubicBezTo>
                      <a:cubicBezTo>
                        <a:pt x="0" y="61"/>
                        <a:pt x="0" y="61"/>
                        <a:pt x="0" y="61"/>
                      </a:cubicBezTo>
                      <a:cubicBezTo>
                        <a:pt x="466" y="61"/>
                        <a:pt x="466" y="61"/>
                        <a:pt x="466" y="61"/>
                      </a:cubicBezTo>
                      <a:cubicBezTo>
                        <a:pt x="466" y="14"/>
                        <a:pt x="466" y="14"/>
                        <a:pt x="466" y="14"/>
                      </a:cubicBezTo>
                      <a:cubicBezTo>
                        <a:pt x="466" y="6"/>
                        <a:pt x="460" y="0"/>
                        <a:pt x="452" y="0"/>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grpSp>
      <p:grpSp>
        <p:nvGrpSpPr>
          <p:cNvPr id="77" name="Group 76" descr="Benefits&#10;Support incident response with real time data&#10;Reports with historic data&#10;Identify network integrity, for example &#10;by filtering against assets with weak authentication credentials&#10;">
            <a:extLst>
              <a:ext uri="{FF2B5EF4-FFF2-40B4-BE49-F238E27FC236}">
                <a16:creationId xmlns:a16="http://schemas.microsoft.com/office/drawing/2014/main" id="{BCC0A49B-62FA-4A03-9926-0CCAFD65EC57}"/>
              </a:ext>
            </a:extLst>
          </p:cNvPr>
          <p:cNvGrpSpPr/>
          <p:nvPr/>
        </p:nvGrpSpPr>
        <p:grpSpPr>
          <a:xfrm>
            <a:off x="588263" y="4275179"/>
            <a:ext cx="4906287" cy="2037979"/>
            <a:chOff x="584200" y="4497596"/>
            <a:chExt cx="4906287" cy="2037979"/>
          </a:xfrm>
        </p:grpSpPr>
        <p:sp>
          <p:nvSpPr>
            <p:cNvPr id="78" name="Content Placeholder 2">
              <a:extLst>
                <a:ext uri="{FF2B5EF4-FFF2-40B4-BE49-F238E27FC236}">
                  <a16:creationId xmlns:a16="http://schemas.microsoft.com/office/drawing/2014/main" id="{97D6215D-D867-42AB-A9BD-92BEF647F21C}"/>
                </a:ext>
              </a:extLst>
            </p:cNvPr>
            <p:cNvSpPr txBox="1">
              <a:spLocks/>
            </p:cNvSpPr>
            <p:nvPr/>
          </p:nvSpPr>
          <p:spPr>
            <a:xfrm>
              <a:off x="1270189" y="5047988"/>
              <a:ext cx="4220298" cy="148758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400"/>
                </a:spcBef>
                <a:spcAft>
                  <a:spcPts val="400"/>
                </a:spcAft>
                <a:buClr>
                  <a:schemeClr val="accent4"/>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Support incident response with real time data</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Reports with historic data</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Identify network integrity, for example </a:t>
              </a:r>
              <a:br>
                <a:rPr kumimoji="0" lang="en-US" sz="1600" b="0" i="0" u="none" strike="noStrike" kern="1200" cap="none" spc="0" normalizeH="0" baseline="0" noProof="0" dirty="0">
                  <a:ln>
                    <a:noFill/>
                  </a:ln>
                  <a:solidFill>
                    <a:srgbClr val="000000"/>
                  </a:solidFill>
                  <a:effectLst/>
                  <a:uLnTx/>
                  <a:uFillTx/>
                  <a:latin typeface="Segoe UI"/>
                  <a:ea typeface="+mn-ea"/>
                  <a:cs typeface="+mn-cs"/>
                </a:rPr>
              </a:br>
              <a:r>
                <a:rPr kumimoji="0" lang="en-US" sz="1600" b="0" i="0" u="none" strike="noStrike" kern="1200" cap="none" spc="0" normalizeH="0" baseline="0" noProof="0" dirty="0">
                  <a:ln>
                    <a:noFill/>
                  </a:ln>
                  <a:solidFill>
                    <a:srgbClr val="000000"/>
                  </a:solidFill>
                  <a:effectLst/>
                  <a:uLnTx/>
                  <a:uFillTx/>
                  <a:latin typeface="Segoe UI"/>
                  <a:ea typeface="+mn-ea"/>
                  <a:cs typeface="+mn-cs"/>
                </a:rPr>
                <a:t>by filtering against assets with weak authentication credentials</a:t>
              </a:r>
            </a:p>
          </p:txBody>
        </p:sp>
        <p:sp>
          <p:nvSpPr>
            <p:cNvPr id="79" name="Rectangle 15">
              <a:extLst>
                <a:ext uri="{FF2B5EF4-FFF2-40B4-BE49-F238E27FC236}">
                  <a16:creationId xmlns:a16="http://schemas.microsoft.com/office/drawing/2014/main" id="{58DAAA0A-BBD4-46E1-90C6-E185E2693979}"/>
                </a:ext>
              </a:extLst>
            </p:cNvPr>
            <p:cNvSpPr/>
            <p:nvPr/>
          </p:nvSpPr>
          <p:spPr>
            <a:xfrm>
              <a:off x="1270189" y="4610669"/>
              <a:ext cx="1122102" cy="369332"/>
            </a:xfrm>
            <a:prstGeom prst="rect">
              <a:avLst/>
            </a:prstGeom>
          </p:spPr>
          <p:txBody>
            <a:bodyPr wrap="none" lIns="0" tIns="0" rIns="0" bIns="0">
              <a:spAutoFit/>
            </a:bodyPr>
            <a:lstStyle/>
            <a:p>
              <a:pPr marL="0" marR="0" lvl="0" indent="0" defTabSz="914400" eaLnBrk="1" fontAlgn="auto" latinLnBrk="0" hangingPunct="1">
                <a:lnSpc>
                  <a:spcPct val="100000"/>
                </a:lnSpc>
                <a:spcBef>
                  <a:spcPts val="1352"/>
                </a:spcBef>
                <a:spcAft>
                  <a:spcPts val="0"/>
                </a:spcAft>
                <a:buClrTx/>
                <a:buSzTx/>
                <a:buFontTx/>
                <a:buNone/>
                <a:tabLst/>
                <a:defRPr/>
              </a:pPr>
              <a:r>
                <a:rPr kumimoji="0" lang="en-US" sz="2400" b="0" i="0" u="none" strike="noStrike" kern="0" cap="none" spc="0" normalizeH="0" baseline="0" noProof="0" dirty="0">
                  <a:ln>
                    <a:noFill/>
                  </a:ln>
                  <a:solidFill>
                    <a:srgbClr val="0078D3"/>
                  </a:solidFill>
                  <a:effectLst/>
                  <a:uLnTx/>
                  <a:uFillTx/>
                  <a:latin typeface="Segoe UI Semibold"/>
                </a:rPr>
                <a:t>Benefits</a:t>
              </a:r>
            </a:p>
          </p:txBody>
        </p:sp>
        <p:grpSp>
          <p:nvGrpSpPr>
            <p:cNvPr id="80" name="Group 79">
              <a:extLst>
                <a:ext uri="{FF2B5EF4-FFF2-40B4-BE49-F238E27FC236}">
                  <a16:creationId xmlns:a16="http://schemas.microsoft.com/office/drawing/2014/main" id="{DCA96C39-0B4C-4227-8C4B-89FB5765036A}"/>
                </a:ext>
              </a:extLst>
            </p:cNvPr>
            <p:cNvGrpSpPr/>
            <p:nvPr/>
          </p:nvGrpSpPr>
          <p:grpSpPr>
            <a:xfrm>
              <a:off x="584200" y="4497596"/>
              <a:ext cx="595479" cy="595479"/>
              <a:chOff x="584200" y="4497596"/>
              <a:chExt cx="595479" cy="595479"/>
            </a:xfrm>
          </p:grpSpPr>
          <p:sp>
            <p:nvSpPr>
              <p:cNvPr id="81" name="Oval 16">
                <a:extLst>
                  <a:ext uri="{FF2B5EF4-FFF2-40B4-BE49-F238E27FC236}">
                    <a16:creationId xmlns:a16="http://schemas.microsoft.com/office/drawing/2014/main" id="{2261D2CC-DB1D-46FE-B26E-C479828C3099}"/>
                  </a:ext>
                </a:extLst>
              </p:cNvPr>
              <p:cNvSpPr/>
              <p:nvPr/>
            </p:nvSpPr>
            <p:spPr>
              <a:xfrm>
                <a:off x="584200" y="4497596"/>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82" name="IAAS" descr="IAAS">
                <a:extLst>
                  <a:ext uri="{FF2B5EF4-FFF2-40B4-BE49-F238E27FC236}">
                    <a16:creationId xmlns:a16="http://schemas.microsoft.com/office/drawing/2014/main" id="{CD4F9A2B-340F-4A54-BF53-A719B6C0FEA4}"/>
                  </a:ext>
                </a:extLst>
              </p:cNvPr>
              <p:cNvGrpSpPr>
                <a:grpSpLocks noChangeAspect="1"/>
              </p:cNvGrpSpPr>
              <p:nvPr/>
            </p:nvGrpSpPr>
            <p:grpSpPr bwMode="auto">
              <a:xfrm>
                <a:off x="699059" y="4613097"/>
                <a:ext cx="365760" cy="364477"/>
                <a:chOff x="2211" y="778"/>
                <a:chExt cx="285" cy="284"/>
              </a:xfrm>
            </p:grpSpPr>
            <p:sp>
              <p:nvSpPr>
                <p:cNvPr id="83" name="AutoShape 20">
                  <a:extLst>
                    <a:ext uri="{FF2B5EF4-FFF2-40B4-BE49-F238E27FC236}">
                      <a16:creationId xmlns:a16="http://schemas.microsoft.com/office/drawing/2014/main" id="{E91FC442-53AE-440C-9269-9047A20B3C25}"/>
                    </a:ext>
                  </a:extLst>
                </p:cNvPr>
                <p:cNvSpPr>
                  <a:spLocks noChangeAspect="1" noChangeArrowheads="1" noTextEdit="1"/>
                </p:cNvSpPr>
                <p:nvPr/>
              </p:nvSpPr>
              <p:spPr bwMode="auto">
                <a:xfrm>
                  <a:off x="2211" y="778"/>
                  <a:ext cx="28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 name="Oval 22">
                  <a:extLst>
                    <a:ext uri="{FF2B5EF4-FFF2-40B4-BE49-F238E27FC236}">
                      <a16:creationId xmlns:a16="http://schemas.microsoft.com/office/drawing/2014/main" id="{7410426D-F9C2-4519-8069-ADC6B930A4D3}"/>
                    </a:ext>
                  </a:extLst>
                </p:cNvPr>
                <p:cNvSpPr>
                  <a:spLocks noChangeArrowheads="1"/>
                </p:cNvSpPr>
                <p:nvPr/>
              </p:nvSpPr>
              <p:spPr bwMode="auto">
                <a:xfrm>
                  <a:off x="2331" y="898"/>
                  <a:ext cx="45" cy="4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 name="Freeform 23">
                  <a:extLst>
                    <a:ext uri="{FF2B5EF4-FFF2-40B4-BE49-F238E27FC236}">
                      <a16:creationId xmlns:a16="http://schemas.microsoft.com/office/drawing/2014/main" id="{F3BDDB15-B5A7-4E4E-A05E-C9A77C02D591}"/>
                    </a:ext>
                  </a:extLst>
                </p:cNvPr>
                <p:cNvSpPr>
                  <a:spLocks noEditPoints="1"/>
                </p:cNvSpPr>
                <p:nvPr/>
              </p:nvSpPr>
              <p:spPr bwMode="auto">
                <a:xfrm>
                  <a:off x="2247" y="809"/>
                  <a:ext cx="213" cy="218"/>
                </a:xfrm>
                <a:custGeom>
                  <a:avLst/>
                  <a:gdLst>
                    <a:gd name="T0" fmla="*/ 98 w 144"/>
                    <a:gd name="T1" fmla="*/ 8 h 147"/>
                    <a:gd name="T2" fmla="*/ 88 w 144"/>
                    <a:gd name="T3" fmla="*/ 0 h 147"/>
                    <a:gd name="T4" fmla="*/ 80 w 144"/>
                    <a:gd name="T5" fmla="*/ 4 h 147"/>
                    <a:gd name="T6" fmla="*/ 72 w 144"/>
                    <a:gd name="T7" fmla="*/ 3 h 147"/>
                    <a:gd name="T8" fmla="*/ 0 w 144"/>
                    <a:gd name="T9" fmla="*/ 75 h 147"/>
                    <a:gd name="T10" fmla="*/ 72 w 144"/>
                    <a:gd name="T11" fmla="*/ 147 h 147"/>
                    <a:gd name="T12" fmla="*/ 144 w 144"/>
                    <a:gd name="T13" fmla="*/ 75 h 147"/>
                    <a:gd name="T14" fmla="*/ 98 w 144"/>
                    <a:gd name="T15" fmla="*/ 8 h 147"/>
                    <a:gd name="T16" fmla="*/ 119 w 144"/>
                    <a:gd name="T17" fmla="*/ 123 h 147"/>
                    <a:gd name="T18" fmla="*/ 98 w 144"/>
                    <a:gd name="T19" fmla="*/ 137 h 147"/>
                    <a:gd name="T20" fmla="*/ 72 w 144"/>
                    <a:gd name="T21" fmla="*/ 142 h 147"/>
                    <a:gd name="T22" fmla="*/ 46 w 144"/>
                    <a:gd name="T23" fmla="*/ 137 h 147"/>
                    <a:gd name="T24" fmla="*/ 25 w 144"/>
                    <a:gd name="T25" fmla="*/ 123 h 147"/>
                    <a:gd name="T26" fmla="*/ 10 w 144"/>
                    <a:gd name="T27" fmla="*/ 101 h 147"/>
                    <a:gd name="T28" fmla="*/ 5 w 144"/>
                    <a:gd name="T29" fmla="*/ 75 h 147"/>
                    <a:gd name="T30" fmla="*/ 10 w 144"/>
                    <a:gd name="T31" fmla="*/ 49 h 147"/>
                    <a:gd name="T32" fmla="*/ 25 w 144"/>
                    <a:gd name="T33" fmla="*/ 28 h 147"/>
                    <a:gd name="T34" fmla="*/ 46 w 144"/>
                    <a:gd name="T35" fmla="*/ 14 h 147"/>
                    <a:gd name="T36" fmla="*/ 72 w 144"/>
                    <a:gd name="T37" fmla="*/ 8 h 147"/>
                    <a:gd name="T38" fmla="*/ 78 w 144"/>
                    <a:gd name="T39" fmla="*/ 9 h 147"/>
                    <a:gd name="T40" fmla="*/ 78 w 144"/>
                    <a:gd name="T41" fmla="*/ 10 h 147"/>
                    <a:gd name="T42" fmla="*/ 88 w 144"/>
                    <a:gd name="T43" fmla="*/ 20 h 147"/>
                    <a:gd name="T44" fmla="*/ 97 w 144"/>
                    <a:gd name="T45" fmla="*/ 13 h 147"/>
                    <a:gd name="T46" fmla="*/ 98 w 144"/>
                    <a:gd name="T47" fmla="*/ 14 h 147"/>
                    <a:gd name="T48" fmla="*/ 119 w 144"/>
                    <a:gd name="T49" fmla="*/ 28 h 147"/>
                    <a:gd name="T50" fmla="*/ 134 w 144"/>
                    <a:gd name="T51" fmla="*/ 49 h 147"/>
                    <a:gd name="T52" fmla="*/ 139 w 144"/>
                    <a:gd name="T53" fmla="*/ 75 h 147"/>
                    <a:gd name="T54" fmla="*/ 134 w 144"/>
                    <a:gd name="T55" fmla="*/ 101 h 147"/>
                    <a:gd name="T56" fmla="*/ 119 w 144"/>
                    <a:gd name="T57"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7">
                      <a:moveTo>
                        <a:pt x="98" y="8"/>
                      </a:moveTo>
                      <a:cubicBezTo>
                        <a:pt x="97" y="3"/>
                        <a:pt x="93" y="0"/>
                        <a:pt x="88" y="0"/>
                      </a:cubicBezTo>
                      <a:cubicBezTo>
                        <a:pt x="84" y="0"/>
                        <a:pt x="81" y="1"/>
                        <a:pt x="80" y="4"/>
                      </a:cubicBezTo>
                      <a:cubicBezTo>
                        <a:pt x="77" y="3"/>
                        <a:pt x="75" y="3"/>
                        <a:pt x="72" y="3"/>
                      </a:cubicBezTo>
                      <a:cubicBezTo>
                        <a:pt x="32" y="3"/>
                        <a:pt x="0" y="35"/>
                        <a:pt x="0" y="75"/>
                      </a:cubicBezTo>
                      <a:cubicBezTo>
                        <a:pt x="0" y="115"/>
                        <a:pt x="32" y="147"/>
                        <a:pt x="72" y="147"/>
                      </a:cubicBezTo>
                      <a:cubicBezTo>
                        <a:pt x="112" y="147"/>
                        <a:pt x="144" y="115"/>
                        <a:pt x="144" y="75"/>
                      </a:cubicBezTo>
                      <a:cubicBezTo>
                        <a:pt x="144" y="44"/>
                        <a:pt x="125" y="18"/>
                        <a:pt x="98" y="8"/>
                      </a:cubicBezTo>
                      <a:close/>
                      <a:moveTo>
                        <a:pt x="119" y="123"/>
                      </a:moveTo>
                      <a:cubicBezTo>
                        <a:pt x="113" y="129"/>
                        <a:pt x="106" y="134"/>
                        <a:pt x="98" y="137"/>
                      </a:cubicBezTo>
                      <a:cubicBezTo>
                        <a:pt x="90" y="140"/>
                        <a:pt x="81" y="142"/>
                        <a:pt x="72" y="142"/>
                      </a:cubicBezTo>
                      <a:cubicBezTo>
                        <a:pt x="63" y="142"/>
                        <a:pt x="54" y="140"/>
                        <a:pt x="46" y="137"/>
                      </a:cubicBezTo>
                      <a:cubicBezTo>
                        <a:pt x="38" y="134"/>
                        <a:pt x="31" y="129"/>
                        <a:pt x="25" y="123"/>
                      </a:cubicBezTo>
                      <a:cubicBezTo>
                        <a:pt x="19" y="116"/>
                        <a:pt x="14" y="109"/>
                        <a:pt x="10" y="101"/>
                      </a:cubicBezTo>
                      <a:cubicBezTo>
                        <a:pt x="7" y="93"/>
                        <a:pt x="5" y="84"/>
                        <a:pt x="5" y="75"/>
                      </a:cubicBezTo>
                      <a:cubicBezTo>
                        <a:pt x="5" y="66"/>
                        <a:pt x="7" y="57"/>
                        <a:pt x="10" y="49"/>
                      </a:cubicBezTo>
                      <a:cubicBezTo>
                        <a:pt x="14" y="41"/>
                        <a:pt x="19" y="34"/>
                        <a:pt x="25" y="28"/>
                      </a:cubicBezTo>
                      <a:cubicBezTo>
                        <a:pt x="31" y="22"/>
                        <a:pt x="38" y="17"/>
                        <a:pt x="46" y="14"/>
                      </a:cubicBezTo>
                      <a:cubicBezTo>
                        <a:pt x="54" y="10"/>
                        <a:pt x="63" y="8"/>
                        <a:pt x="72" y="8"/>
                      </a:cubicBezTo>
                      <a:cubicBezTo>
                        <a:pt x="74" y="8"/>
                        <a:pt x="76" y="8"/>
                        <a:pt x="78" y="9"/>
                      </a:cubicBezTo>
                      <a:cubicBezTo>
                        <a:pt x="78" y="9"/>
                        <a:pt x="78" y="9"/>
                        <a:pt x="78" y="10"/>
                      </a:cubicBezTo>
                      <a:cubicBezTo>
                        <a:pt x="78" y="15"/>
                        <a:pt x="82" y="20"/>
                        <a:pt x="88" y="20"/>
                      </a:cubicBezTo>
                      <a:cubicBezTo>
                        <a:pt x="92" y="20"/>
                        <a:pt x="96" y="17"/>
                        <a:pt x="97" y="13"/>
                      </a:cubicBezTo>
                      <a:cubicBezTo>
                        <a:pt x="97" y="13"/>
                        <a:pt x="98" y="13"/>
                        <a:pt x="98" y="14"/>
                      </a:cubicBezTo>
                      <a:cubicBezTo>
                        <a:pt x="106" y="17"/>
                        <a:pt x="113" y="22"/>
                        <a:pt x="119" y="28"/>
                      </a:cubicBezTo>
                      <a:cubicBezTo>
                        <a:pt x="126" y="34"/>
                        <a:pt x="130" y="41"/>
                        <a:pt x="134" y="49"/>
                      </a:cubicBezTo>
                      <a:cubicBezTo>
                        <a:pt x="137" y="58"/>
                        <a:pt x="139" y="66"/>
                        <a:pt x="139" y="75"/>
                      </a:cubicBezTo>
                      <a:cubicBezTo>
                        <a:pt x="139" y="84"/>
                        <a:pt x="137" y="93"/>
                        <a:pt x="134" y="101"/>
                      </a:cubicBezTo>
                      <a:cubicBezTo>
                        <a:pt x="130" y="109"/>
                        <a:pt x="126" y="116"/>
                        <a:pt x="119" y="123"/>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 name="Freeform 24">
                  <a:extLst>
                    <a:ext uri="{FF2B5EF4-FFF2-40B4-BE49-F238E27FC236}">
                      <a16:creationId xmlns:a16="http://schemas.microsoft.com/office/drawing/2014/main" id="{EAEB9B44-BE9D-42CC-BD21-11024234E1A9}"/>
                    </a:ext>
                  </a:extLst>
                </p:cNvPr>
                <p:cNvSpPr>
                  <a:spLocks noEditPoints="1"/>
                </p:cNvSpPr>
                <p:nvPr/>
              </p:nvSpPr>
              <p:spPr bwMode="auto">
                <a:xfrm>
                  <a:off x="2211" y="780"/>
                  <a:ext cx="285" cy="282"/>
                </a:xfrm>
                <a:custGeom>
                  <a:avLst/>
                  <a:gdLst>
                    <a:gd name="T0" fmla="*/ 192 w 192"/>
                    <a:gd name="T1" fmla="*/ 95 h 191"/>
                    <a:gd name="T2" fmla="*/ 179 w 192"/>
                    <a:gd name="T3" fmla="*/ 47 h 191"/>
                    <a:gd name="T4" fmla="*/ 182 w 192"/>
                    <a:gd name="T5" fmla="*/ 39 h 191"/>
                    <a:gd name="T6" fmla="*/ 172 w 192"/>
                    <a:gd name="T7" fmla="*/ 29 h 191"/>
                    <a:gd name="T8" fmla="*/ 167 w 192"/>
                    <a:gd name="T9" fmla="*/ 31 h 191"/>
                    <a:gd name="T10" fmla="*/ 96 w 192"/>
                    <a:gd name="T11" fmla="*/ 0 h 191"/>
                    <a:gd name="T12" fmla="*/ 0 w 192"/>
                    <a:gd name="T13" fmla="*/ 95 h 191"/>
                    <a:gd name="T14" fmla="*/ 14 w 192"/>
                    <a:gd name="T15" fmla="*/ 144 h 191"/>
                    <a:gd name="T16" fmla="*/ 10 w 192"/>
                    <a:gd name="T17" fmla="*/ 151 h 191"/>
                    <a:gd name="T18" fmla="*/ 20 w 192"/>
                    <a:gd name="T19" fmla="*/ 161 h 191"/>
                    <a:gd name="T20" fmla="*/ 25 w 192"/>
                    <a:gd name="T21" fmla="*/ 160 h 191"/>
                    <a:gd name="T22" fmla="*/ 96 w 192"/>
                    <a:gd name="T23" fmla="*/ 191 h 191"/>
                    <a:gd name="T24" fmla="*/ 141 w 192"/>
                    <a:gd name="T25" fmla="*/ 180 h 191"/>
                    <a:gd name="T26" fmla="*/ 147 w 192"/>
                    <a:gd name="T27" fmla="*/ 181 h 191"/>
                    <a:gd name="T28" fmla="*/ 157 w 192"/>
                    <a:gd name="T29" fmla="*/ 171 h 191"/>
                    <a:gd name="T30" fmla="*/ 157 w 192"/>
                    <a:gd name="T31" fmla="*/ 169 h 191"/>
                    <a:gd name="T32" fmla="*/ 192 w 192"/>
                    <a:gd name="T33" fmla="*/ 95 h 191"/>
                    <a:gd name="T34" fmla="*/ 155 w 192"/>
                    <a:gd name="T35" fmla="*/ 165 h 191"/>
                    <a:gd name="T36" fmla="*/ 147 w 192"/>
                    <a:gd name="T37" fmla="*/ 161 h 191"/>
                    <a:gd name="T38" fmla="*/ 137 w 192"/>
                    <a:gd name="T39" fmla="*/ 171 h 191"/>
                    <a:gd name="T40" fmla="*/ 138 w 192"/>
                    <a:gd name="T41" fmla="*/ 176 h 191"/>
                    <a:gd name="T42" fmla="*/ 131 w 192"/>
                    <a:gd name="T43" fmla="*/ 179 h 191"/>
                    <a:gd name="T44" fmla="*/ 96 w 192"/>
                    <a:gd name="T45" fmla="*/ 186 h 191"/>
                    <a:gd name="T46" fmla="*/ 61 w 192"/>
                    <a:gd name="T47" fmla="*/ 179 h 191"/>
                    <a:gd name="T48" fmla="*/ 32 w 192"/>
                    <a:gd name="T49" fmla="*/ 159 h 191"/>
                    <a:gd name="T50" fmla="*/ 29 w 192"/>
                    <a:gd name="T51" fmla="*/ 156 h 191"/>
                    <a:gd name="T52" fmla="*/ 30 w 192"/>
                    <a:gd name="T53" fmla="*/ 151 h 191"/>
                    <a:gd name="T54" fmla="*/ 20 w 192"/>
                    <a:gd name="T55" fmla="*/ 141 h 191"/>
                    <a:gd name="T56" fmla="*/ 18 w 192"/>
                    <a:gd name="T57" fmla="*/ 141 h 191"/>
                    <a:gd name="T58" fmla="*/ 13 w 192"/>
                    <a:gd name="T59" fmla="*/ 131 h 191"/>
                    <a:gd name="T60" fmla="*/ 5 w 192"/>
                    <a:gd name="T61" fmla="*/ 95 h 191"/>
                    <a:gd name="T62" fmla="*/ 13 w 192"/>
                    <a:gd name="T63" fmla="*/ 60 h 191"/>
                    <a:gd name="T64" fmla="*/ 32 w 192"/>
                    <a:gd name="T65" fmla="*/ 31 h 191"/>
                    <a:gd name="T66" fmla="*/ 61 w 192"/>
                    <a:gd name="T67" fmla="*/ 12 h 191"/>
                    <a:gd name="T68" fmla="*/ 96 w 192"/>
                    <a:gd name="T69" fmla="*/ 5 h 191"/>
                    <a:gd name="T70" fmla="*/ 131 w 192"/>
                    <a:gd name="T71" fmla="*/ 12 h 191"/>
                    <a:gd name="T72" fmla="*/ 160 w 192"/>
                    <a:gd name="T73" fmla="*/ 31 h 191"/>
                    <a:gd name="T74" fmla="*/ 163 w 192"/>
                    <a:gd name="T75" fmla="*/ 34 h 191"/>
                    <a:gd name="T76" fmla="*/ 162 w 192"/>
                    <a:gd name="T77" fmla="*/ 40 h 191"/>
                    <a:gd name="T78" fmla="*/ 172 w 192"/>
                    <a:gd name="T79" fmla="*/ 50 h 191"/>
                    <a:gd name="T80" fmla="*/ 174 w 192"/>
                    <a:gd name="T81" fmla="*/ 49 h 191"/>
                    <a:gd name="T82" fmla="*/ 180 w 192"/>
                    <a:gd name="T83" fmla="*/ 60 h 191"/>
                    <a:gd name="T84" fmla="*/ 187 w 192"/>
                    <a:gd name="T85" fmla="*/ 95 h 191"/>
                    <a:gd name="T86" fmla="*/ 180 w 192"/>
                    <a:gd name="T87" fmla="*/ 131 h 191"/>
                    <a:gd name="T88" fmla="*/ 160 w 192"/>
                    <a:gd name="T89" fmla="*/ 159 h 191"/>
                    <a:gd name="T90" fmla="*/ 155 w 192"/>
                    <a:gd name="T91"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1">
                      <a:moveTo>
                        <a:pt x="192" y="95"/>
                      </a:moveTo>
                      <a:cubicBezTo>
                        <a:pt x="192" y="78"/>
                        <a:pt x="187" y="61"/>
                        <a:pt x="179" y="47"/>
                      </a:cubicBezTo>
                      <a:cubicBezTo>
                        <a:pt x="181" y="45"/>
                        <a:pt x="182" y="42"/>
                        <a:pt x="182" y="39"/>
                      </a:cubicBezTo>
                      <a:cubicBezTo>
                        <a:pt x="182" y="34"/>
                        <a:pt x="177" y="29"/>
                        <a:pt x="172" y="29"/>
                      </a:cubicBezTo>
                      <a:cubicBezTo>
                        <a:pt x="170" y="29"/>
                        <a:pt x="168" y="30"/>
                        <a:pt x="167" y="31"/>
                      </a:cubicBezTo>
                      <a:cubicBezTo>
                        <a:pt x="149" y="12"/>
                        <a:pt x="124" y="0"/>
                        <a:pt x="96" y="0"/>
                      </a:cubicBezTo>
                      <a:cubicBezTo>
                        <a:pt x="43" y="0"/>
                        <a:pt x="0" y="42"/>
                        <a:pt x="0" y="95"/>
                      </a:cubicBezTo>
                      <a:cubicBezTo>
                        <a:pt x="0" y="113"/>
                        <a:pt x="5" y="129"/>
                        <a:pt x="14" y="144"/>
                      </a:cubicBezTo>
                      <a:cubicBezTo>
                        <a:pt x="11" y="145"/>
                        <a:pt x="10" y="148"/>
                        <a:pt x="10" y="151"/>
                      </a:cubicBezTo>
                      <a:cubicBezTo>
                        <a:pt x="10" y="157"/>
                        <a:pt x="15" y="161"/>
                        <a:pt x="20" y="161"/>
                      </a:cubicBezTo>
                      <a:cubicBezTo>
                        <a:pt x="22" y="161"/>
                        <a:pt x="24" y="161"/>
                        <a:pt x="25" y="160"/>
                      </a:cubicBezTo>
                      <a:cubicBezTo>
                        <a:pt x="43" y="179"/>
                        <a:pt x="68" y="191"/>
                        <a:pt x="96" y="191"/>
                      </a:cubicBezTo>
                      <a:cubicBezTo>
                        <a:pt x="112" y="191"/>
                        <a:pt x="128" y="187"/>
                        <a:pt x="141" y="180"/>
                      </a:cubicBezTo>
                      <a:cubicBezTo>
                        <a:pt x="143" y="181"/>
                        <a:pt x="145" y="181"/>
                        <a:pt x="147" y="181"/>
                      </a:cubicBezTo>
                      <a:cubicBezTo>
                        <a:pt x="153" y="181"/>
                        <a:pt x="157" y="177"/>
                        <a:pt x="157" y="171"/>
                      </a:cubicBezTo>
                      <a:cubicBezTo>
                        <a:pt x="157" y="171"/>
                        <a:pt x="157" y="170"/>
                        <a:pt x="157" y="169"/>
                      </a:cubicBezTo>
                      <a:cubicBezTo>
                        <a:pt x="178" y="152"/>
                        <a:pt x="192" y="125"/>
                        <a:pt x="192" y="95"/>
                      </a:cubicBezTo>
                      <a:close/>
                      <a:moveTo>
                        <a:pt x="155" y="165"/>
                      </a:moveTo>
                      <a:cubicBezTo>
                        <a:pt x="153" y="162"/>
                        <a:pt x="150" y="161"/>
                        <a:pt x="147" y="161"/>
                      </a:cubicBezTo>
                      <a:cubicBezTo>
                        <a:pt x="141" y="161"/>
                        <a:pt x="137" y="166"/>
                        <a:pt x="137" y="171"/>
                      </a:cubicBezTo>
                      <a:cubicBezTo>
                        <a:pt x="137" y="173"/>
                        <a:pt x="137" y="174"/>
                        <a:pt x="138" y="176"/>
                      </a:cubicBezTo>
                      <a:cubicBezTo>
                        <a:pt x="136" y="177"/>
                        <a:pt x="134" y="178"/>
                        <a:pt x="131" y="179"/>
                      </a:cubicBezTo>
                      <a:cubicBezTo>
                        <a:pt x="120" y="183"/>
                        <a:pt x="108" y="186"/>
                        <a:pt x="96" y="186"/>
                      </a:cubicBezTo>
                      <a:cubicBezTo>
                        <a:pt x="84" y="186"/>
                        <a:pt x="72" y="183"/>
                        <a:pt x="61" y="179"/>
                      </a:cubicBezTo>
                      <a:cubicBezTo>
                        <a:pt x="50" y="174"/>
                        <a:pt x="40" y="168"/>
                        <a:pt x="32" y="159"/>
                      </a:cubicBezTo>
                      <a:cubicBezTo>
                        <a:pt x="31" y="158"/>
                        <a:pt x="30" y="157"/>
                        <a:pt x="29" y="156"/>
                      </a:cubicBezTo>
                      <a:cubicBezTo>
                        <a:pt x="30" y="155"/>
                        <a:pt x="30" y="153"/>
                        <a:pt x="30" y="151"/>
                      </a:cubicBezTo>
                      <a:cubicBezTo>
                        <a:pt x="30" y="145"/>
                        <a:pt x="26" y="141"/>
                        <a:pt x="20" y="141"/>
                      </a:cubicBezTo>
                      <a:cubicBezTo>
                        <a:pt x="20" y="141"/>
                        <a:pt x="19" y="141"/>
                        <a:pt x="18" y="141"/>
                      </a:cubicBezTo>
                      <a:cubicBezTo>
                        <a:pt x="16" y="138"/>
                        <a:pt x="14" y="134"/>
                        <a:pt x="13" y="131"/>
                      </a:cubicBezTo>
                      <a:cubicBezTo>
                        <a:pt x="8" y="119"/>
                        <a:pt x="5" y="108"/>
                        <a:pt x="5" y="95"/>
                      </a:cubicBezTo>
                      <a:cubicBezTo>
                        <a:pt x="5" y="83"/>
                        <a:pt x="8" y="71"/>
                        <a:pt x="13" y="60"/>
                      </a:cubicBezTo>
                      <a:cubicBezTo>
                        <a:pt x="17" y="49"/>
                        <a:pt x="24" y="40"/>
                        <a:pt x="32" y="31"/>
                      </a:cubicBezTo>
                      <a:cubicBezTo>
                        <a:pt x="40" y="23"/>
                        <a:pt x="50" y="16"/>
                        <a:pt x="61" y="12"/>
                      </a:cubicBezTo>
                      <a:cubicBezTo>
                        <a:pt x="72" y="7"/>
                        <a:pt x="84" y="5"/>
                        <a:pt x="96" y="5"/>
                      </a:cubicBezTo>
                      <a:cubicBezTo>
                        <a:pt x="108" y="5"/>
                        <a:pt x="120" y="7"/>
                        <a:pt x="131" y="12"/>
                      </a:cubicBezTo>
                      <a:cubicBezTo>
                        <a:pt x="142" y="16"/>
                        <a:pt x="152" y="23"/>
                        <a:pt x="160" y="31"/>
                      </a:cubicBezTo>
                      <a:cubicBezTo>
                        <a:pt x="161" y="32"/>
                        <a:pt x="162" y="33"/>
                        <a:pt x="163" y="34"/>
                      </a:cubicBezTo>
                      <a:cubicBezTo>
                        <a:pt x="162" y="36"/>
                        <a:pt x="162" y="38"/>
                        <a:pt x="162" y="40"/>
                      </a:cubicBezTo>
                      <a:cubicBezTo>
                        <a:pt x="162" y="45"/>
                        <a:pt x="166" y="50"/>
                        <a:pt x="172" y="50"/>
                      </a:cubicBezTo>
                      <a:cubicBezTo>
                        <a:pt x="173" y="50"/>
                        <a:pt x="173" y="49"/>
                        <a:pt x="174" y="49"/>
                      </a:cubicBezTo>
                      <a:cubicBezTo>
                        <a:pt x="176" y="53"/>
                        <a:pt x="178" y="56"/>
                        <a:pt x="180" y="60"/>
                      </a:cubicBezTo>
                      <a:cubicBezTo>
                        <a:pt x="184" y="71"/>
                        <a:pt x="187" y="83"/>
                        <a:pt x="187" y="95"/>
                      </a:cubicBezTo>
                      <a:cubicBezTo>
                        <a:pt x="187" y="108"/>
                        <a:pt x="184" y="119"/>
                        <a:pt x="180" y="131"/>
                      </a:cubicBezTo>
                      <a:cubicBezTo>
                        <a:pt x="175" y="141"/>
                        <a:pt x="169" y="151"/>
                        <a:pt x="160" y="159"/>
                      </a:cubicBezTo>
                      <a:cubicBezTo>
                        <a:pt x="158" y="161"/>
                        <a:pt x="156" y="163"/>
                        <a:pt x="155" y="165"/>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 name="Freeform 25">
                  <a:extLst>
                    <a:ext uri="{FF2B5EF4-FFF2-40B4-BE49-F238E27FC236}">
                      <a16:creationId xmlns:a16="http://schemas.microsoft.com/office/drawing/2014/main" id="{15F5DD29-B8CB-4B26-B3E5-0F105B404596}"/>
                    </a:ext>
                  </a:extLst>
                </p:cNvPr>
                <p:cNvSpPr>
                  <a:spLocks noEditPoints="1"/>
                </p:cNvSpPr>
                <p:nvPr/>
              </p:nvSpPr>
              <p:spPr bwMode="auto">
                <a:xfrm>
                  <a:off x="2272" y="849"/>
                  <a:ext cx="153" cy="142"/>
                </a:xfrm>
                <a:custGeom>
                  <a:avLst/>
                  <a:gdLst>
                    <a:gd name="T0" fmla="*/ 98 w 103"/>
                    <a:gd name="T1" fmla="*/ 70 h 96"/>
                    <a:gd name="T2" fmla="*/ 103 w 103"/>
                    <a:gd name="T3" fmla="*/ 48 h 96"/>
                    <a:gd name="T4" fmla="*/ 55 w 103"/>
                    <a:gd name="T5" fmla="*/ 0 h 96"/>
                    <a:gd name="T6" fmla="*/ 8 w 103"/>
                    <a:gd name="T7" fmla="*/ 38 h 96"/>
                    <a:gd name="T8" fmla="*/ 0 w 103"/>
                    <a:gd name="T9" fmla="*/ 48 h 96"/>
                    <a:gd name="T10" fmla="*/ 8 w 103"/>
                    <a:gd name="T11" fmla="*/ 58 h 96"/>
                    <a:gd name="T12" fmla="*/ 55 w 103"/>
                    <a:gd name="T13" fmla="*/ 96 h 96"/>
                    <a:gd name="T14" fmla="*/ 85 w 103"/>
                    <a:gd name="T15" fmla="*/ 86 h 96"/>
                    <a:gd name="T16" fmla="*/ 91 w 103"/>
                    <a:gd name="T17" fmla="*/ 88 h 96"/>
                    <a:gd name="T18" fmla="*/ 101 w 103"/>
                    <a:gd name="T19" fmla="*/ 77 h 96"/>
                    <a:gd name="T20" fmla="*/ 98 w 103"/>
                    <a:gd name="T21" fmla="*/ 70 h 96"/>
                    <a:gd name="T22" fmla="*/ 25 w 103"/>
                    <a:gd name="T23" fmla="*/ 79 h 96"/>
                    <a:gd name="T24" fmla="*/ 13 w 103"/>
                    <a:gd name="T25" fmla="*/ 58 h 96"/>
                    <a:gd name="T26" fmla="*/ 20 w 103"/>
                    <a:gd name="T27" fmla="*/ 48 h 96"/>
                    <a:gd name="T28" fmla="*/ 13 w 103"/>
                    <a:gd name="T29" fmla="*/ 39 h 96"/>
                    <a:gd name="T30" fmla="*/ 25 w 103"/>
                    <a:gd name="T31" fmla="*/ 18 h 96"/>
                    <a:gd name="T32" fmla="*/ 55 w 103"/>
                    <a:gd name="T33" fmla="*/ 6 h 96"/>
                    <a:gd name="T34" fmla="*/ 85 w 103"/>
                    <a:gd name="T35" fmla="*/ 18 h 96"/>
                    <a:gd name="T36" fmla="*/ 98 w 103"/>
                    <a:gd name="T37" fmla="*/ 48 h 96"/>
                    <a:gd name="T38" fmla="*/ 93 w 103"/>
                    <a:gd name="T39" fmla="*/ 68 h 96"/>
                    <a:gd name="T40" fmla="*/ 90 w 103"/>
                    <a:gd name="T41" fmla="*/ 67 h 96"/>
                    <a:gd name="T42" fmla="*/ 80 w 103"/>
                    <a:gd name="T43" fmla="*/ 77 h 96"/>
                    <a:gd name="T44" fmla="*/ 81 w 103"/>
                    <a:gd name="T45" fmla="*/ 82 h 96"/>
                    <a:gd name="T46" fmla="*/ 55 w 103"/>
                    <a:gd name="T47" fmla="*/ 91 h 96"/>
                    <a:gd name="T48" fmla="*/ 25 w 103"/>
                    <a:gd name="T49" fmla="*/ 7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96">
                      <a:moveTo>
                        <a:pt x="98" y="70"/>
                      </a:moveTo>
                      <a:cubicBezTo>
                        <a:pt x="101" y="64"/>
                        <a:pt x="103" y="56"/>
                        <a:pt x="103" y="48"/>
                      </a:cubicBezTo>
                      <a:cubicBezTo>
                        <a:pt x="103" y="22"/>
                        <a:pt x="81" y="0"/>
                        <a:pt x="55" y="0"/>
                      </a:cubicBezTo>
                      <a:cubicBezTo>
                        <a:pt x="32" y="0"/>
                        <a:pt x="13" y="17"/>
                        <a:pt x="8" y="38"/>
                      </a:cubicBezTo>
                      <a:cubicBezTo>
                        <a:pt x="4" y="39"/>
                        <a:pt x="0" y="43"/>
                        <a:pt x="0" y="48"/>
                      </a:cubicBezTo>
                      <a:cubicBezTo>
                        <a:pt x="0" y="53"/>
                        <a:pt x="4" y="58"/>
                        <a:pt x="8" y="58"/>
                      </a:cubicBezTo>
                      <a:cubicBezTo>
                        <a:pt x="13" y="80"/>
                        <a:pt x="32" y="96"/>
                        <a:pt x="55" y="96"/>
                      </a:cubicBezTo>
                      <a:cubicBezTo>
                        <a:pt x="66" y="96"/>
                        <a:pt x="77" y="92"/>
                        <a:pt x="85" y="86"/>
                      </a:cubicBezTo>
                      <a:cubicBezTo>
                        <a:pt x="86" y="87"/>
                        <a:pt x="88" y="88"/>
                        <a:pt x="91" y="88"/>
                      </a:cubicBezTo>
                      <a:cubicBezTo>
                        <a:pt x="96" y="88"/>
                        <a:pt x="101" y="83"/>
                        <a:pt x="101" y="77"/>
                      </a:cubicBezTo>
                      <a:cubicBezTo>
                        <a:pt x="101" y="75"/>
                        <a:pt x="99" y="72"/>
                        <a:pt x="98" y="70"/>
                      </a:cubicBezTo>
                      <a:close/>
                      <a:moveTo>
                        <a:pt x="25" y="79"/>
                      </a:moveTo>
                      <a:cubicBezTo>
                        <a:pt x="19" y="73"/>
                        <a:pt x="15" y="66"/>
                        <a:pt x="13" y="58"/>
                      </a:cubicBezTo>
                      <a:cubicBezTo>
                        <a:pt x="17" y="56"/>
                        <a:pt x="20" y="53"/>
                        <a:pt x="20" y="48"/>
                      </a:cubicBezTo>
                      <a:cubicBezTo>
                        <a:pt x="20" y="44"/>
                        <a:pt x="17" y="40"/>
                        <a:pt x="13" y="39"/>
                      </a:cubicBezTo>
                      <a:cubicBezTo>
                        <a:pt x="15" y="31"/>
                        <a:pt x="19" y="24"/>
                        <a:pt x="25" y="18"/>
                      </a:cubicBezTo>
                      <a:cubicBezTo>
                        <a:pt x="33" y="10"/>
                        <a:pt x="44" y="6"/>
                        <a:pt x="55" y="6"/>
                      </a:cubicBezTo>
                      <a:cubicBezTo>
                        <a:pt x="67" y="6"/>
                        <a:pt x="77" y="10"/>
                        <a:pt x="85" y="18"/>
                      </a:cubicBezTo>
                      <a:cubicBezTo>
                        <a:pt x="93" y="26"/>
                        <a:pt x="98" y="37"/>
                        <a:pt x="98" y="48"/>
                      </a:cubicBezTo>
                      <a:cubicBezTo>
                        <a:pt x="98" y="55"/>
                        <a:pt x="96" y="62"/>
                        <a:pt x="93" y="68"/>
                      </a:cubicBezTo>
                      <a:cubicBezTo>
                        <a:pt x="92" y="67"/>
                        <a:pt x="91" y="67"/>
                        <a:pt x="90" y="67"/>
                      </a:cubicBezTo>
                      <a:cubicBezTo>
                        <a:pt x="85" y="67"/>
                        <a:pt x="80" y="72"/>
                        <a:pt x="80" y="77"/>
                      </a:cubicBezTo>
                      <a:cubicBezTo>
                        <a:pt x="80" y="79"/>
                        <a:pt x="81" y="81"/>
                        <a:pt x="81" y="82"/>
                      </a:cubicBezTo>
                      <a:cubicBezTo>
                        <a:pt x="74" y="88"/>
                        <a:pt x="65" y="91"/>
                        <a:pt x="55" y="91"/>
                      </a:cubicBezTo>
                      <a:cubicBezTo>
                        <a:pt x="44" y="91"/>
                        <a:pt x="33" y="87"/>
                        <a:pt x="25" y="7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grpSp>
      <p:grpSp>
        <p:nvGrpSpPr>
          <p:cNvPr id="88" name="Group 87" descr="When to use it?&#10;Customize your baseline&#10;Finetune reports for specific needs&#10;">
            <a:extLst>
              <a:ext uri="{FF2B5EF4-FFF2-40B4-BE49-F238E27FC236}">
                <a16:creationId xmlns:a16="http://schemas.microsoft.com/office/drawing/2014/main" id="{72C34B32-B570-4FCD-9ED8-4CC26598C132}"/>
              </a:ext>
            </a:extLst>
          </p:cNvPr>
          <p:cNvGrpSpPr/>
          <p:nvPr/>
        </p:nvGrpSpPr>
        <p:grpSpPr>
          <a:xfrm>
            <a:off x="588263" y="2918719"/>
            <a:ext cx="4997310" cy="1171075"/>
            <a:chOff x="584200" y="2935414"/>
            <a:chExt cx="4997310" cy="1171075"/>
          </a:xfrm>
        </p:grpSpPr>
        <p:sp>
          <p:nvSpPr>
            <p:cNvPr id="89" name="Content Placeholder 2">
              <a:extLst>
                <a:ext uri="{FF2B5EF4-FFF2-40B4-BE49-F238E27FC236}">
                  <a16:creationId xmlns:a16="http://schemas.microsoft.com/office/drawing/2014/main" id="{0FB414CB-100F-421B-B504-1EDA80630286}"/>
                </a:ext>
              </a:extLst>
            </p:cNvPr>
            <p:cNvSpPr txBox="1">
              <a:spLocks/>
            </p:cNvSpPr>
            <p:nvPr/>
          </p:nvSpPr>
          <p:spPr>
            <a:xfrm>
              <a:off x="1270189" y="3485806"/>
              <a:ext cx="4311321" cy="620683"/>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400"/>
                </a:spcBef>
                <a:spcAft>
                  <a:spcPts val="400"/>
                </a:spcAft>
                <a:buClr>
                  <a:schemeClr val="accent4"/>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Customize your baseline</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Finetune reports for specific needs</a:t>
              </a:r>
            </a:p>
          </p:txBody>
        </p:sp>
        <p:sp>
          <p:nvSpPr>
            <p:cNvPr id="90" name="Rectangle 10">
              <a:extLst>
                <a:ext uri="{FF2B5EF4-FFF2-40B4-BE49-F238E27FC236}">
                  <a16:creationId xmlns:a16="http://schemas.microsoft.com/office/drawing/2014/main" id="{CEE93519-E816-43F7-A712-0181991EB45B}"/>
                </a:ext>
              </a:extLst>
            </p:cNvPr>
            <p:cNvSpPr/>
            <p:nvPr/>
          </p:nvSpPr>
          <p:spPr>
            <a:xfrm>
              <a:off x="1270189" y="3048487"/>
              <a:ext cx="2160335" cy="369332"/>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3"/>
                  </a:solidFill>
                  <a:effectLst/>
                  <a:uLnTx/>
                  <a:uFillTx/>
                  <a:latin typeface="Segoe UI Semibold"/>
                </a:rPr>
                <a:t>When to use it?</a:t>
              </a:r>
            </a:p>
          </p:txBody>
        </p:sp>
        <p:grpSp>
          <p:nvGrpSpPr>
            <p:cNvPr id="91" name="Group 90">
              <a:extLst>
                <a:ext uri="{FF2B5EF4-FFF2-40B4-BE49-F238E27FC236}">
                  <a16:creationId xmlns:a16="http://schemas.microsoft.com/office/drawing/2014/main" id="{F8847D5F-BCB1-42D0-8C13-CC2F9FC40768}"/>
                </a:ext>
              </a:extLst>
            </p:cNvPr>
            <p:cNvGrpSpPr/>
            <p:nvPr/>
          </p:nvGrpSpPr>
          <p:grpSpPr>
            <a:xfrm>
              <a:off x="584200" y="2935414"/>
              <a:ext cx="595479" cy="595479"/>
              <a:chOff x="584200" y="2935414"/>
              <a:chExt cx="595479" cy="595479"/>
            </a:xfrm>
          </p:grpSpPr>
          <p:sp>
            <p:nvSpPr>
              <p:cNvPr id="92" name="Oval 9">
                <a:extLst>
                  <a:ext uri="{FF2B5EF4-FFF2-40B4-BE49-F238E27FC236}">
                    <a16:creationId xmlns:a16="http://schemas.microsoft.com/office/drawing/2014/main" id="{DEC7F87E-A671-4250-B8D8-2C7252E8BC0F}"/>
                  </a:ext>
                </a:extLst>
              </p:cNvPr>
              <p:cNvSpPr/>
              <p:nvPr/>
            </p:nvSpPr>
            <p:spPr>
              <a:xfrm>
                <a:off x="584200" y="2935414"/>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pic>
            <p:nvPicPr>
              <p:cNvPr id="93" name="calendar5" descr="calendar">
                <a:extLst>
                  <a:ext uri="{FF2B5EF4-FFF2-40B4-BE49-F238E27FC236}">
                    <a16:creationId xmlns:a16="http://schemas.microsoft.com/office/drawing/2014/main" id="{83DA97AA-0C16-42B1-A968-9CFE604BF5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581" y="3067945"/>
                <a:ext cx="320040" cy="320040"/>
              </a:xfrm>
              <a:prstGeom prst="rect">
                <a:avLst/>
              </a:prstGeom>
            </p:spPr>
          </p:pic>
        </p:grpSp>
      </p:grpSp>
    </p:spTree>
    <p:extLst>
      <p:ext uri="{BB962C8B-B14F-4D97-AF65-F5344CB8AC3E}">
        <p14:creationId xmlns:p14="http://schemas.microsoft.com/office/powerpoint/2010/main" val="2358939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25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EF833E77C1E040887B548E8B06CD12" ma:contentTypeVersion="12" ma:contentTypeDescription="Create a new document." ma:contentTypeScope="" ma:versionID="0a59076f6f93d43cf0c56cdb1f7b3522">
  <xsd:schema xmlns:xsd="http://www.w3.org/2001/XMLSchema" xmlns:xs="http://www.w3.org/2001/XMLSchema" xmlns:p="http://schemas.microsoft.com/office/2006/metadata/properties" xmlns:ns2="9cbecdf4-fac9-4e9a-a0f1-f96760fcde70" xmlns:ns3="05645d63-7872-4b79-aa48-0cea12a8e6db" targetNamespace="http://schemas.microsoft.com/office/2006/metadata/properties" ma:root="true" ma:fieldsID="51fba62f23c78784fc127d939cb84e5b" ns2:_="" ns3:_="">
    <xsd:import namespace="9cbecdf4-fac9-4e9a-a0f1-f96760fcde70"/>
    <xsd:import namespace="05645d63-7872-4b79-aa48-0cea12a8e6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ecdf4-fac9-4e9a-a0f1-f96760fcd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45d63-7872-4b79-aa48-0cea12a8e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CAC8A-0E3A-414C-9F2A-F5AEACE2ABB3}">
  <ds:schemaRefs>
    <ds:schemaRef ds:uri="http://schemas.microsoft.com/sharepoint/v3/contenttype/forms"/>
  </ds:schemaRefs>
</ds:datastoreItem>
</file>

<file path=customXml/itemProps2.xml><?xml version="1.0" encoding="utf-8"?>
<ds:datastoreItem xmlns:ds="http://schemas.openxmlformats.org/officeDocument/2006/customXml" ds:itemID="{DB02265A-D3D1-400E-B4C2-24D38A984D1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674A48-1F47-41A4-9DDE-423348132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ecdf4-fac9-4e9a-a0f1-f96760fcde70"/>
    <ds:schemaRef ds:uri="05645d63-7872-4b79-aa48-0cea12a8e6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26</TotalTime>
  <Words>192</Words>
  <Application>Microsoft Office PowerPoint</Application>
  <PresentationFormat>Widescreen</PresentationFormat>
  <Paragraphs>31</Paragraphs>
  <Slides>3</Slides>
  <Notes>0</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White Template</vt:lpstr>
      <vt:lpstr>1_White Template</vt:lpstr>
      <vt:lpstr>Azure Defender for IoT</vt:lpstr>
      <vt:lpstr>Data Mining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Justin Mader</dc:creator>
  <cp:keywords/>
  <dc:description/>
  <cp:lastModifiedBy>Justin Mader</cp:lastModifiedBy>
  <cp:revision>14</cp:revision>
  <dcterms:created xsi:type="dcterms:W3CDTF">2021-03-03T16:12:08Z</dcterms:created>
  <dcterms:modified xsi:type="dcterms:W3CDTF">2021-05-21T16:55:01Z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0x010100DFEF833E77C1E040887B548E8B06CD12</vt:lpwstr>
  </property>
</Properties>
</file>