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794" r:id="rId5"/>
  </p:sldMasterIdLst>
  <p:notesMasterIdLst>
    <p:notesMasterId r:id="rId19"/>
  </p:notesMasterIdLst>
  <p:sldIdLst>
    <p:sldId id="2076138454" r:id="rId6"/>
    <p:sldId id="2598" r:id="rId7"/>
    <p:sldId id="2076138494" r:id="rId8"/>
    <p:sldId id="2076138495" r:id="rId9"/>
    <p:sldId id="2076138496" r:id="rId10"/>
    <p:sldId id="2076138497" r:id="rId11"/>
    <p:sldId id="2076138498" r:id="rId12"/>
    <p:sldId id="4156" r:id="rId13"/>
    <p:sldId id="2076138499" r:id="rId14"/>
    <p:sldId id="4157" r:id="rId15"/>
    <p:sldId id="2076138500" r:id="rId16"/>
    <p:sldId id="2076138501" r:id="rId17"/>
    <p:sldId id="2076138457"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EF4A92-BADB-8E6D-5B74-87687270D998}" name="Henry Sierk (Aquent LLC)" initials="HL" userId="S::v-henrysierk@microsoft.com::44cfbc11-15f7-4712-9d92-2e6e99ef7552" providerId="AD"/>
  <p188:author id="{F0199CD8-00F6-9F2B-B525-92533B34E0F8}" name="Adi Weisberg" initials="AW" userId="S::adiw@microsoft.com::2ed564a6-fb93-4b57-969b-4d5de76f68f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F3F3F3"/>
    <a:srgbClr val="0078D4"/>
    <a:srgbClr val="5B84ED"/>
    <a:srgbClr val="F9F9F9"/>
    <a:srgbClr val="3F77CE"/>
    <a:srgbClr val="50E6FF"/>
    <a:srgbClr val="FFFFFF"/>
    <a:srgbClr val="4A4868"/>
    <a:srgbClr val="B09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B9275-72CB-4F4E-9624-8F24EBB23AF7}" v="9" dt="2021-03-21T19:01:11.131"/>
  </p1510:revLst>
</p1510:revInfo>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0" autoAdjust="0"/>
    <p:restoredTop sz="91054" autoAdjust="0"/>
  </p:normalViewPr>
  <p:slideViewPr>
    <p:cSldViewPr snapToGrid="0">
      <p:cViewPr varScale="1">
        <p:scale>
          <a:sx n="88" d="100"/>
          <a:sy n="88" d="100"/>
        </p:scale>
        <p:origin x="174" y="78"/>
      </p:cViewPr>
      <p:guideLst/>
    </p:cSldViewPr>
  </p:slideViewPr>
  <p:outlineViewPr>
    <p:cViewPr>
      <p:scale>
        <a:sx n="33" d="100"/>
        <a:sy n="33" d="100"/>
      </p:scale>
      <p:origin x="0" y="-253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Baron" userId="S::ambaron@microsoft.com::9ca6659f-8071-42aa-97bf-c0c0294da6ee" providerId="AD" clId="Web-{301B9275-72CB-4F4E-9624-8F24EBB23AF7}"/>
    <pc:docChg chg="delSld">
      <pc:chgData name="Amit Baron" userId="S::ambaron@microsoft.com::9ca6659f-8071-42aa-97bf-c0c0294da6ee" providerId="AD" clId="Web-{301B9275-72CB-4F4E-9624-8F24EBB23AF7}" dt="2021-03-21T19:01:11.131" v="8"/>
      <pc:docMkLst>
        <pc:docMk/>
      </pc:docMkLst>
      <pc:sldChg chg="del">
        <pc:chgData name="Amit Baron" userId="S::ambaron@microsoft.com::9ca6659f-8071-42aa-97bf-c0c0294da6ee" providerId="AD" clId="Web-{301B9275-72CB-4F4E-9624-8F24EBB23AF7}" dt="2021-03-21T19:00:51.584" v="0"/>
        <pc:sldMkLst>
          <pc:docMk/>
          <pc:sldMk cId="3635852913" sldId="1719"/>
        </pc:sldMkLst>
      </pc:sldChg>
      <pc:sldChg chg="del">
        <pc:chgData name="Amit Baron" userId="S::ambaron@microsoft.com::9ca6659f-8071-42aa-97bf-c0c0294da6ee" providerId="AD" clId="Web-{301B9275-72CB-4F4E-9624-8F24EBB23AF7}" dt="2021-03-21T19:00:53.990" v="1"/>
        <pc:sldMkLst>
          <pc:docMk/>
          <pc:sldMk cId="1920161194" sldId="2051"/>
        </pc:sldMkLst>
      </pc:sldChg>
      <pc:sldChg chg="del">
        <pc:chgData name="Amit Baron" userId="S::ambaron@microsoft.com::9ca6659f-8071-42aa-97bf-c0c0294da6ee" providerId="AD" clId="Web-{301B9275-72CB-4F4E-9624-8F24EBB23AF7}" dt="2021-03-21T19:00:55.896" v="2"/>
        <pc:sldMkLst>
          <pc:docMk/>
          <pc:sldMk cId="2515703168" sldId="4149"/>
        </pc:sldMkLst>
      </pc:sldChg>
      <pc:sldChg chg="del">
        <pc:chgData name="Amit Baron" userId="S::ambaron@microsoft.com::9ca6659f-8071-42aa-97bf-c0c0294da6ee" providerId="AD" clId="Web-{301B9275-72CB-4F4E-9624-8F24EBB23AF7}" dt="2021-03-21T19:00:57.193" v="3"/>
        <pc:sldMkLst>
          <pc:docMk/>
          <pc:sldMk cId="1922299945" sldId="4153"/>
        </pc:sldMkLst>
      </pc:sldChg>
      <pc:sldChg chg="del">
        <pc:chgData name="Amit Baron" userId="S::ambaron@microsoft.com::9ca6659f-8071-42aa-97bf-c0c0294da6ee" providerId="AD" clId="Web-{301B9275-72CB-4F4E-9624-8F24EBB23AF7}" dt="2021-03-21T19:00:58.896" v="4"/>
        <pc:sldMkLst>
          <pc:docMk/>
          <pc:sldMk cId="115121488" sldId="4154"/>
        </pc:sldMkLst>
      </pc:sldChg>
      <pc:sldChg chg="del">
        <pc:chgData name="Amit Baron" userId="S::ambaron@microsoft.com::9ca6659f-8071-42aa-97bf-c0c0294da6ee" providerId="AD" clId="Web-{301B9275-72CB-4F4E-9624-8F24EBB23AF7}" dt="2021-03-21T19:01:01.115" v="5"/>
        <pc:sldMkLst>
          <pc:docMk/>
          <pc:sldMk cId="1497714774" sldId="4155"/>
        </pc:sldMkLst>
      </pc:sldChg>
      <pc:sldChg chg="del">
        <pc:chgData name="Amit Baron" userId="S::ambaron@microsoft.com::9ca6659f-8071-42aa-97bf-c0c0294da6ee" providerId="AD" clId="Web-{301B9275-72CB-4F4E-9624-8F24EBB23AF7}" dt="2021-03-21T19:01:07.709" v="6"/>
        <pc:sldMkLst>
          <pc:docMk/>
          <pc:sldMk cId="4143657521" sldId="4158"/>
        </pc:sldMkLst>
      </pc:sldChg>
      <pc:sldChg chg="del">
        <pc:chgData name="Amit Baron" userId="S::ambaron@microsoft.com::9ca6659f-8071-42aa-97bf-c0c0294da6ee" providerId="AD" clId="Web-{301B9275-72CB-4F4E-9624-8F24EBB23AF7}" dt="2021-03-21T19:01:09.428" v="7"/>
        <pc:sldMkLst>
          <pc:docMk/>
          <pc:sldMk cId="3244807158" sldId="4159"/>
        </pc:sldMkLst>
      </pc:sldChg>
      <pc:sldChg chg="del">
        <pc:chgData name="Amit Baron" userId="S::ambaron@microsoft.com::9ca6659f-8071-42aa-97bf-c0c0294da6ee" providerId="AD" clId="Web-{301B9275-72CB-4F4E-9624-8F24EBB23AF7}" dt="2021-03-21T19:01:11.131" v="8"/>
        <pc:sldMkLst>
          <pc:docMk/>
          <pc:sldMk cId="2071551197" sldId="41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FF4D4-14FD-4684-A8F2-5021BAF82496}" type="datetimeFigureOut">
              <a:rPr lang="en-IL" smtClean="0"/>
              <a:t>03/21/2021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F2D17-7561-4014-A2DF-DCB913F33014}" type="slidenum">
              <a:rPr lang="en-IL" smtClean="0"/>
              <a:t>‹#›</a:t>
            </a:fld>
            <a:endParaRPr lang="en-IL"/>
          </a:p>
        </p:txBody>
      </p:sp>
    </p:spTree>
    <p:extLst>
      <p:ext uri="{BB962C8B-B14F-4D97-AF65-F5344CB8AC3E}">
        <p14:creationId xmlns:p14="http://schemas.microsoft.com/office/powerpoint/2010/main" val="403097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Point out website</a:t>
            </a:r>
          </a:p>
          <a:p>
            <a:endParaRPr lang="en-US" dirty="0">
              <a:cs typeface="Calibri"/>
            </a:endParaRPr>
          </a:p>
        </p:txBody>
      </p:sp>
      <p:sp>
        <p:nvSpPr>
          <p:cNvPr id="4" name="Slide Number Placeholder 3"/>
          <p:cNvSpPr>
            <a:spLocks noGrp="1"/>
          </p:cNvSpPr>
          <p:nvPr>
            <p:ph type="sldNum" sz="quarter" idx="5"/>
          </p:nvPr>
        </p:nvSpPr>
        <p:spPr/>
        <p:txBody>
          <a:bodyPr/>
          <a:lstStyle/>
          <a:p>
            <a:fld id="{0CAF2D17-7561-4014-A2DF-DCB913F33014}" type="slidenum">
              <a:rPr lang="en-IL" smtClean="0"/>
              <a:t>2</a:t>
            </a:fld>
            <a:endParaRPr lang="en-IL"/>
          </a:p>
        </p:txBody>
      </p:sp>
    </p:spTree>
    <p:extLst>
      <p:ext uri="{BB962C8B-B14F-4D97-AF65-F5344CB8AC3E}">
        <p14:creationId xmlns:p14="http://schemas.microsoft.com/office/powerpoint/2010/main" val="133966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AF2D17-7561-4014-A2DF-DCB913F33014}" type="slidenum">
              <a:rPr lang="en-IL" smtClean="0"/>
              <a:t>7</a:t>
            </a:fld>
            <a:endParaRPr lang="en-IL"/>
          </a:p>
        </p:txBody>
      </p:sp>
    </p:spTree>
    <p:extLst>
      <p:ext uri="{BB962C8B-B14F-4D97-AF65-F5344CB8AC3E}">
        <p14:creationId xmlns:p14="http://schemas.microsoft.com/office/powerpoint/2010/main" val="1432251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jpg"/><Relationship Id="rId4" Type="http://schemas.openxmlformats.org/officeDocument/2006/relationships/image" Target="../media/image2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22.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611085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927582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837904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8042796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897905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434373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926498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3369353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614649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2717783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96802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341076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76864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4301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1334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30744158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029437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9976652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9921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82734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38915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802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295030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6877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235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78173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0927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381757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153828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884168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59174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973054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486936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832704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89880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7108305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2356833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7482664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636320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679479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3494886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1675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216483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992489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05552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622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12246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696033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971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4517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65860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997271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847626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D7E5-9ECF-4EB7-8690-43EB6166F88E}"/>
              </a:ext>
            </a:extLst>
          </p:cNvPr>
          <p:cNvSpPr>
            <a:spLocks noGrp="1"/>
          </p:cNvSpPr>
          <p:nvPr>
            <p:ph type="title"/>
          </p:nvPr>
        </p:nvSpPr>
        <p:spPr>
          <a:xfrm>
            <a:off x="304800" y="439951"/>
            <a:ext cx="10515600" cy="485267"/>
          </a:xfrm>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E18A4FC-9CF9-4FD9-A15B-07FB118ED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FE03773-E5AA-4289-BDB3-38AAF6F449D5}"/>
              </a:ext>
            </a:extLst>
          </p:cNvPr>
          <p:cNvSpPr>
            <a:spLocks noGrp="1"/>
          </p:cNvSpPr>
          <p:nvPr>
            <p:ph type="sldNum" sz="quarter" idx="12"/>
          </p:nvPr>
        </p:nvSpPr>
        <p:spPr/>
        <p:txBody>
          <a:bodyPr/>
          <a:lstStyle/>
          <a:p>
            <a:fld id="{BAA77C74-7F25-4AE3-B3E1-4EE3C02A2FC3}" type="slidenum">
              <a:rPr lang="en-US" smtClean="0"/>
              <a:t>‹#›</a:t>
            </a:fld>
            <a:endParaRPr lang="en-US" dirty="0"/>
          </a:p>
        </p:txBody>
      </p:sp>
    </p:spTree>
    <p:extLst>
      <p:ext uri="{BB962C8B-B14F-4D97-AF65-F5344CB8AC3E}">
        <p14:creationId xmlns:p14="http://schemas.microsoft.com/office/powerpoint/2010/main" val="368833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5377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5755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038468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9837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915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E2A9CB16-0FA7-4A7C-B424-125CBC26E8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16212" y="-68262"/>
            <a:ext cx="6093577" cy="6994525"/>
          </a:xfrm>
          <a:prstGeom prst="rect">
            <a:avLst/>
          </a:prstGeom>
        </p:spPr>
      </p:pic>
    </p:spTree>
    <p:extLst>
      <p:ext uri="{BB962C8B-B14F-4D97-AF65-F5344CB8AC3E}">
        <p14:creationId xmlns:p14="http://schemas.microsoft.com/office/powerpoint/2010/main" val="319441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0" name="Text Placeholder 3">
            <a:extLst>
              <a:ext uri="{FF2B5EF4-FFF2-40B4-BE49-F238E27FC236}">
                <a16:creationId xmlns:a16="http://schemas.microsoft.com/office/drawing/2014/main" id="{40768891-8C94-4069-BC8C-0A54A63140C2}"/>
              </a:ext>
            </a:extLst>
          </p:cNvPr>
          <p:cNvSpPr>
            <a:spLocks noGrp="1"/>
          </p:cNvSpPr>
          <p:nvPr>
            <p:ph type="body" sz="quarter" idx="10"/>
          </p:nvPr>
        </p:nvSpPr>
        <p:spPr>
          <a:xfrm>
            <a:off x="584200" y="1436688"/>
            <a:ext cx="4714875" cy="1231106"/>
          </a:xfrm>
        </p:spPr>
        <p:txBody>
          <a:bodyPr wrap="square">
            <a:spAutoFit/>
          </a:bodyPr>
          <a:lstStyle>
            <a:lvl1pPr marL="0" indent="0">
              <a:spcBef>
                <a:spcPts val="1224"/>
              </a:spcBef>
              <a:buClr>
                <a:schemeClr val="tx1"/>
              </a:buClr>
              <a:buFont typeface="Wingdings" panose="05000000000000000000" pitchFamily="2" charset="2"/>
              <a:buNone/>
              <a:defRPr sz="2000" b="0">
                <a:latin typeface="+mn-lt"/>
                <a:cs typeface="Segoe UI" panose="020B0502040204020203" pitchFamily="34" charset="0"/>
              </a:defRPr>
            </a:lvl1pPr>
            <a:lvl2pPr marL="255588" indent="0">
              <a:buFont typeface="Wingdings" panose="05000000000000000000" pitchFamily="2" charset="2"/>
              <a:buNone/>
              <a:defRPr sz="1600" b="0">
                <a:latin typeface="+mn-lt"/>
              </a:defRPr>
            </a:lvl2pPr>
            <a:lvl3pPr marL="450850" indent="0">
              <a:buFont typeface="Wingdings" panose="05000000000000000000" pitchFamily="2" charset="2"/>
              <a:buNone/>
              <a:tabLst/>
              <a:defRPr sz="1200" b="0">
                <a:latin typeface="+mn-lt"/>
              </a:defRPr>
            </a:lvl3pPr>
            <a:lvl4pPr marL="652462" indent="0">
              <a:buFont typeface="Wingdings" panose="05000000000000000000" pitchFamily="2" charset="2"/>
              <a:buNone/>
              <a:defRPr sz="1100" b="0">
                <a:latin typeface="+mn-lt"/>
              </a:defRPr>
            </a:lvl4pPr>
            <a:lvl5pPr marL="854075" indent="0">
              <a:buFont typeface="Wingdings" panose="05000000000000000000" pitchFamily="2" charset="2"/>
              <a:buNone/>
              <a:tabLst/>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Rounded Corners 3">
            <a:extLst>
              <a:ext uri="{FF2B5EF4-FFF2-40B4-BE49-F238E27FC236}">
                <a16:creationId xmlns:a16="http://schemas.microsoft.com/office/drawing/2014/main" id="{CBCCCCFD-7906-42D4-BC2F-F10F2EAC6532}"/>
              </a:ext>
              <a:ext uri="{C183D7F6-B498-43B3-948B-1728B52AA6E4}">
                <adec:decorative xmlns:adec="http://schemas.microsoft.com/office/drawing/2017/decorative" val="1"/>
              </a:ext>
            </a:extLst>
          </p:cNvPr>
          <p:cNvSpPr/>
          <p:nvPr/>
        </p:nvSpPr>
        <p:spPr bwMode="auto">
          <a:xfrm>
            <a:off x="5848302" y="1337298"/>
            <a:ext cx="7797660" cy="4649406"/>
          </a:xfrm>
          <a:prstGeom prst="roundRect">
            <a:avLst>
              <a:gd name="adj" fmla="val 2491"/>
            </a:avLst>
          </a:prstGeom>
          <a:solidFill>
            <a:schemeClr val="tx1">
              <a:lumMod val="50000"/>
            </a:schemeClr>
          </a:solidFill>
          <a:ln>
            <a:noFill/>
          </a:ln>
          <a:effectLst>
            <a:outerShdw blurRad="292100" dist="38100" dir="3600000" sx="102000" sy="102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Picture Placeholder 8">
            <a:extLst>
              <a:ext uri="{FF2B5EF4-FFF2-40B4-BE49-F238E27FC236}">
                <a16:creationId xmlns:a16="http://schemas.microsoft.com/office/drawing/2014/main" id="{7A528D5A-2410-4344-B71D-D58E63F5B14A}"/>
              </a:ext>
              <a:ext uri="{C183D7F6-B498-43B3-948B-1728B52AA6E4}">
                <adec:decorative xmlns:adec="http://schemas.microsoft.com/office/drawing/2017/decorative" val="1"/>
              </a:ext>
            </a:extLst>
          </p:cNvPr>
          <p:cNvSpPr>
            <a:spLocks noGrp="1"/>
          </p:cNvSpPr>
          <p:nvPr>
            <p:ph type="pic" sz="quarter" idx="11" hasCustomPrompt="1"/>
          </p:nvPr>
        </p:nvSpPr>
        <p:spPr>
          <a:xfrm>
            <a:off x="6096001" y="1558882"/>
            <a:ext cx="6096000" cy="4206239"/>
          </a:xfrm>
          <a:solidFill>
            <a:srgbClr val="E6E6E6"/>
          </a:solidFill>
        </p:spPr>
        <p:txBody>
          <a:bodyPr lIns="0" tIns="0" bIns="1463040" anchor="ctr" anchorCtr="0">
            <a:noAutofit/>
          </a:bodyPr>
          <a:lstStyle>
            <a:lvl1pPr marL="0" indent="0" algn="ctr">
              <a:buNone/>
              <a:defRPr sz="1800">
                <a:solidFill>
                  <a:srgbClr val="000000"/>
                </a:solidFill>
                <a:latin typeface="+mj-lt"/>
              </a:defRPr>
            </a:lvl1pPr>
          </a:lstStyle>
          <a:p>
            <a:r>
              <a:rPr lang="en-US"/>
              <a:t>Drag &amp; drop your screenshot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224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63" presetClass="path" presetSubtype="0" decel="100000" fill="hold" grpId="1" nodeType="withEffect">
                                  <p:stCondLst>
                                    <p:cond delay="0"/>
                                  </p:stCondLst>
                                  <p:childTnLst>
                                    <p:animMotion origin="layout" path="M 1.11022E-16 2.22222E-6 L 0.07188 2.22222E-6 " pathEditMode="relative" rAng="0" ptsTypes="AA">
                                      <p:cBhvr>
                                        <p:cTn id="9" dur="500" spd="-100000" fill="hold"/>
                                        <p:tgtEl>
                                          <p:spTgt spid="9"/>
                                        </p:tgtEl>
                                        <p:attrNameLst>
                                          <p:attrName>ppt_x</p:attrName>
                                          <p:attrName>ppt_y</p:attrName>
                                        </p:attrNameLst>
                                      </p:cBhvr>
                                      <p:rCtr x="3594"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grpId="1" nodeType="withEffect">
                                  <p:stCondLst>
                                    <p:cond delay="0"/>
                                  </p:stCondLst>
                                  <p:childTnLst>
                                    <p:animMotion origin="layout" path="M 8.33333E-7 3.7037E-6 L 0.07187 3.7037E-6 " pathEditMode="relative" rAng="0" ptsTypes="AA">
                                      <p:cBhvr>
                                        <p:cTn id="14" dur="500" spd="-100000" fill="hold"/>
                                        <p:tgtEl>
                                          <p:spTgt spid="4"/>
                                        </p:tgtEl>
                                        <p:attrNameLst>
                                          <p:attrName>ppt_x</p:attrName>
                                          <p:attrName>ppt_y</p:attrName>
                                        </p:attrNameLst>
                                      </p:cBhvr>
                                      <p:rCtr x="35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11414280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407853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07657049"/>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834348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16820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737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984793"/>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50448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054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08689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056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7461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4646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19503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791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4355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377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839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9676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2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427417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49805172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386746586"/>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506783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4496017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2624813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416977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70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702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8322113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732435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8363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088696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725371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3301816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2612569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5861629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4757647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2348630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2053627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947292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703684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052703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331976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1319329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6715366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167479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523568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65955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1248601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2483758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72046319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246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32382276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659226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248889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100551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4909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279143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452061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7588850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693489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234645877"/>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902353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51272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5210966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2889013160"/>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2515936001"/>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2294546479"/>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40470898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216511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831469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624276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0647206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2409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4729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98641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4572918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747742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682444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93898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086693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641950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9361118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3898342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513257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 Type="http://schemas.openxmlformats.org/officeDocument/2006/relationships/slideLayout" Target="../slideLayouts/slideLayout117.xml"/><Relationship Id="rId21" Type="http://schemas.openxmlformats.org/officeDocument/2006/relationships/slideLayout" Target="../slideLayouts/slideLayout135.xml"/><Relationship Id="rId34" Type="http://schemas.openxmlformats.org/officeDocument/2006/relationships/theme" Target="../theme/theme2.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image" Target="../media/image1.emf"/><Relationship Id="rId8" Type="http://schemas.openxmlformats.org/officeDocument/2006/relationships/slideLayout" Target="../slideLayouts/slideLayout1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434600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 id="2147483753" r:id="rId89"/>
    <p:sldLayoutId id="2147483754" r:id="rId90"/>
    <p:sldLayoutId id="2147483755" r:id="rId91"/>
    <p:sldLayoutId id="2147483756" r:id="rId92"/>
    <p:sldLayoutId id="2147483757" r:id="rId93"/>
    <p:sldLayoutId id="2147483758" r:id="rId94"/>
    <p:sldLayoutId id="2147483759" r:id="rId95"/>
    <p:sldLayoutId id="2147483760" r:id="rId96"/>
    <p:sldLayoutId id="2147483761" r:id="rId97"/>
    <p:sldLayoutId id="2147483762" r:id="rId98"/>
    <p:sldLayoutId id="2147483763" r:id="rId99"/>
    <p:sldLayoutId id="2147483764" r:id="rId100"/>
    <p:sldLayoutId id="2147483765" r:id="rId101"/>
    <p:sldLayoutId id="2147483766" r:id="rId102"/>
    <p:sldLayoutId id="2147483767" r:id="rId103"/>
    <p:sldLayoutId id="2147483768" r:id="rId104"/>
    <p:sldLayoutId id="2147483769" r:id="rId105"/>
    <p:sldLayoutId id="2147483770" r:id="rId106"/>
    <p:sldLayoutId id="2147483771" r:id="rId107"/>
    <p:sldLayoutId id="2147483772" r:id="rId108"/>
    <p:sldLayoutId id="2147483773" r:id="rId109"/>
    <p:sldLayoutId id="2147483774" r:id="rId110"/>
    <p:sldLayoutId id="2147483775" r:id="rId111"/>
    <p:sldLayoutId id="2147483776" r:id="rId112"/>
    <p:sldLayoutId id="2147483777" r:id="rId113"/>
    <p:sldLayoutId id="2147483778"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5166406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47.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7.xml"/></Relationships>
</file>

<file path=ppt/slides/_rels/slide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745737" cy="1107996"/>
          </a:xfrm>
        </p:spPr>
        <p:txBody>
          <a:bodyPr/>
          <a:lstStyle/>
          <a:p>
            <a:r>
              <a:rPr lang="en-US" dirty="0"/>
              <a:t>Azure Defender for IoT</a:t>
            </a:r>
          </a:p>
        </p:txBody>
      </p:sp>
      <p:sp>
        <p:nvSpPr>
          <p:cNvPr id="3" name="Text Placeholder 2">
            <a:extLst>
              <a:ext uri="{FF2B5EF4-FFF2-40B4-BE49-F238E27FC236}">
                <a16:creationId xmlns:a16="http://schemas.microsoft.com/office/drawing/2014/main" id="{9D0E8D77-E740-7748-8B92-3A19CCBA9089}"/>
              </a:ext>
            </a:extLst>
          </p:cNvPr>
          <p:cNvSpPr>
            <a:spLocks noGrp="1"/>
          </p:cNvSpPr>
          <p:nvPr>
            <p:ph type="body" sz="quarter" idx="12"/>
          </p:nvPr>
        </p:nvSpPr>
        <p:spPr>
          <a:xfrm>
            <a:off x="582042" y="3962400"/>
            <a:ext cx="4164583" cy="677108"/>
          </a:xfrm>
        </p:spPr>
        <p:txBody>
          <a:bodyPr/>
          <a:lstStyle/>
          <a:p>
            <a:r>
              <a:rPr lang="en-US" dirty="0"/>
              <a:t>100.4 Tuning and Platform Optimization</a:t>
            </a:r>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FC63-4B7A-418C-BEDF-E52F6D0CEA29}"/>
              </a:ext>
            </a:extLst>
          </p:cNvPr>
          <p:cNvSpPr>
            <a:spLocks noGrp="1"/>
          </p:cNvSpPr>
          <p:nvPr>
            <p:ph type="title"/>
          </p:nvPr>
        </p:nvSpPr>
        <p:spPr>
          <a:xfrm>
            <a:off x="304800" y="439951"/>
            <a:ext cx="10515600" cy="553998"/>
          </a:xfrm>
        </p:spPr>
        <p:txBody>
          <a:bodyPr/>
          <a:lstStyle/>
          <a:p>
            <a:r>
              <a:rPr lang="en-US" dirty="0"/>
              <a:t>Step 6 – Define Important Devices</a:t>
            </a:r>
          </a:p>
        </p:txBody>
      </p:sp>
      <p:sp>
        <p:nvSpPr>
          <p:cNvPr id="3" name="Content Placeholder 2">
            <a:extLst>
              <a:ext uri="{FF2B5EF4-FFF2-40B4-BE49-F238E27FC236}">
                <a16:creationId xmlns:a16="http://schemas.microsoft.com/office/drawing/2014/main" id="{D2766DBE-B848-45C5-9F3B-397896740448}"/>
              </a:ext>
            </a:extLst>
          </p:cNvPr>
          <p:cNvSpPr>
            <a:spLocks noGrp="1"/>
          </p:cNvSpPr>
          <p:nvPr>
            <p:ph idx="1"/>
          </p:nvPr>
        </p:nvSpPr>
        <p:spPr>
          <a:xfrm>
            <a:off x="584200" y="1435503"/>
            <a:ext cx="11018520" cy="2092881"/>
          </a:xfrm>
        </p:spPr>
        <p:txBody>
          <a:bodyPr/>
          <a:lstStyle/>
          <a:p>
            <a:pPr marL="0" indent="0">
              <a:buNone/>
            </a:pPr>
            <a:r>
              <a:rPr lang="en-US" sz="2000" dirty="0"/>
              <a:t>We know that there are assent in the customers network that are more important than others.</a:t>
            </a:r>
          </a:p>
          <a:p>
            <a:pPr marL="0" indent="0">
              <a:buNone/>
            </a:pPr>
            <a:r>
              <a:rPr lang="en-US" sz="2000" dirty="0" err="1"/>
              <a:t>CyberX</a:t>
            </a:r>
            <a:r>
              <a:rPr lang="en-US" sz="2000" dirty="0"/>
              <a:t> allow to mark devices as “Crown Jewel” to be calculated with higher risk score.</a:t>
            </a:r>
          </a:p>
          <a:p>
            <a:pPr marL="0" indent="0">
              <a:buNone/>
            </a:pPr>
            <a:endParaRPr lang="en-US" sz="2000" dirty="0"/>
          </a:p>
          <a:p>
            <a:pPr marL="0" indent="0">
              <a:buNone/>
            </a:pPr>
            <a:r>
              <a:rPr lang="en-US" sz="2000" dirty="0"/>
              <a:t>Those “Crown Jewel” devices are ones that if they will be compromised it will do significant damage to customer’s network and/or the organization </a:t>
            </a:r>
          </a:p>
          <a:p>
            <a:pPr marL="0" indent="0">
              <a:buNone/>
            </a:pPr>
            <a:endParaRPr lang="en-US" sz="2000" dirty="0"/>
          </a:p>
        </p:txBody>
      </p:sp>
      <p:sp>
        <p:nvSpPr>
          <p:cNvPr id="5" name="Rectangle: Rounded Corners 4">
            <a:extLst>
              <a:ext uri="{FF2B5EF4-FFF2-40B4-BE49-F238E27FC236}">
                <a16:creationId xmlns:a16="http://schemas.microsoft.com/office/drawing/2014/main" id="{1AA1B8E3-4F59-4D97-A087-ADA16C95AC30}"/>
              </a:ext>
            </a:extLst>
          </p:cNvPr>
          <p:cNvSpPr/>
          <p:nvPr/>
        </p:nvSpPr>
        <p:spPr>
          <a:xfrm>
            <a:off x="568037" y="3398271"/>
            <a:ext cx="4729336" cy="2448214"/>
          </a:xfrm>
          <a:prstGeom prst="roundRect">
            <a:avLst>
              <a:gd name="adj" fmla="val 6051"/>
            </a:avLst>
          </a:prstGeom>
          <a:ln w="381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Go to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Asset Map</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Right click on a device and select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Mark as Important</a:t>
            </a:r>
            <a:endParaRPr kumimoji="0" lang="en-US" sz="1800" b="0" i="0" u="none" strike="noStrike" kern="1200" cap="none" spc="0" normalizeH="0" baseline="0" noProof="0" dirty="0">
              <a:ln>
                <a:noFill/>
              </a:ln>
              <a:solidFill>
                <a:srgbClr val="FFFFFF"/>
              </a:solidFill>
              <a:effectLst/>
              <a:uLnTx/>
              <a:uFillTx/>
              <a:latin typeface="Franklin Gothic Book"/>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Repeat this action for all the PLCs in subnets:</a:t>
            </a:r>
          </a:p>
          <a:p>
            <a:pPr marR="0" lvl="1"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192.168.20.0</a:t>
            </a:r>
          </a:p>
          <a:p>
            <a:pPr marR="0" lvl="1"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192.168.40.0</a:t>
            </a:r>
          </a:p>
          <a:p>
            <a:pPr marR="0" lvl="1"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192.168.60.0</a:t>
            </a:r>
          </a:p>
        </p:txBody>
      </p:sp>
      <p:grpSp>
        <p:nvGrpSpPr>
          <p:cNvPr id="4" name="Group 3">
            <a:extLst>
              <a:ext uri="{FF2B5EF4-FFF2-40B4-BE49-F238E27FC236}">
                <a16:creationId xmlns:a16="http://schemas.microsoft.com/office/drawing/2014/main" id="{3F021881-B1DE-4E13-A4BB-D1C52580AA2E}"/>
              </a:ext>
            </a:extLst>
          </p:cNvPr>
          <p:cNvGrpSpPr/>
          <p:nvPr/>
        </p:nvGrpSpPr>
        <p:grpSpPr>
          <a:xfrm>
            <a:off x="7310843" y="3398271"/>
            <a:ext cx="4081051" cy="3162353"/>
            <a:chOff x="7310843" y="3398271"/>
            <a:chExt cx="4081051" cy="3162353"/>
          </a:xfrm>
        </p:grpSpPr>
        <p:pic>
          <p:nvPicPr>
            <p:cNvPr id="9" name="Picture 8">
              <a:extLst>
                <a:ext uri="{FF2B5EF4-FFF2-40B4-BE49-F238E27FC236}">
                  <a16:creationId xmlns:a16="http://schemas.microsoft.com/office/drawing/2014/main" id="{39D0748F-4FCB-4E2F-A14B-814BEDF502F5}"/>
                </a:ext>
              </a:extLst>
            </p:cNvPr>
            <p:cNvPicPr>
              <a:picLocks noChangeAspect="1"/>
            </p:cNvPicPr>
            <p:nvPr/>
          </p:nvPicPr>
          <p:blipFill>
            <a:blip r:embed="rId2"/>
            <a:stretch>
              <a:fillRect/>
            </a:stretch>
          </p:blipFill>
          <p:spPr>
            <a:xfrm>
              <a:off x="7310843" y="3398271"/>
              <a:ext cx="4081051" cy="3162353"/>
            </a:xfrm>
            <a:prstGeom prst="rect">
              <a:avLst/>
            </a:prstGeom>
          </p:spPr>
        </p:pic>
        <p:sp>
          <p:nvSpPr>
            <p:cNvPr id="11" name="Rectangle 10">
              <a:extLst>
                <a:ext uri="{FF2B5EF4-FFF2-40B4-BE49-F238E27FC236}">
                  <a16:creationId xmlns:a16="http://schemas.microsoft.com/office/drawing/2014/main" id="{A7A7A30D-2FA0-4CBF-B544-DB0F82BD16B2}"/>
                </a:ext>
              </a:extLst>
            </p:cNvPr>
            <p:cNvSpPr/>
            <p:nvPr/>
          </p:nvSpPr>
          <p:spPr>
            <a:xfrm>
              <a:off x="9351367" y="4166794"/>
              <a:ext cx="1433291" cy="32717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a:ea typeface="+mn-ea"/>
                <a:cs typeface="+mn-cs"/>
              </a:endParaRPr>
            </a:p>
          </p:txBody>
        </p:sp>
      </p:grpSp>
    </p:spTree>
    <p:extLst>
      <p:ext uri="{BB962C8B-B14F-4D97-AF65-F5344CB8AC3E}">
        <p14:creationId xmlns:p14="http://schemas.microsoft.com/office/powerpoint/2010/main" val="275700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7 – Import Authorized Assets List </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1" y="1434370"/>
            <a:ext cx="6206190" cy="4955203"/>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In case the customer is managing his own list of assets, you can upload it into Azure Defender platform is CSV format </a:t>
            </a:r>
          </a:p>
          <a:p>
            <a:pPr marL="548640" lvl="1" indent="-274320">
              <a:spcBef>
                <a:spcPts val="0"/>
              </a:spcBef>
              <a:spcAft>
                <a:spcPts val="1200"/>
              </a:spcAft>
              <a:buClr>
                <a:schemeClr val="accent1"/>
              </a:buClr>
              <a:buFont typeface="Wingdings" panose="05000000000000000000" pitchFamily="2" charset="2"/>
              <a:buChar char=""/>
              <a:tabLst>
                <a:tab pos="1770063" algn="l"/>
              </a:tabLst>
              <a:defRPr/>
            </a:pPr>
            <a:r>
              <a:rPr lang="en-US" sz="1800" dirty="0">
                <a:cs typeface="Segoe UI"/>
              </a:rPr>
              <a:t>The imported list will update the assets names</a:t>
            </a:r>
          </a:p>
          <a:p>
            <a:pPr marL="548640" lvl="1" indent="-274320">
              <a:spcBef>
                <a:spcPts val="0"/>
              </a:spcBef>
              <a:spcAft>
                <a:spcPts val="1200"/>
              </a:spcAft>
              <a:buClr>
                <a:schemeClr val="accent1"/>
              </a:buClr>
              <a:buFont typeface="Wingdings" panose="05000000000000000000" pitchFamily="2" charset="2"/>
              <a:buChar char=""/>
              <a:tabLst>
                <a:tab pos="1770063" algn="l"/>
              </a:tabLst>
              <a:defRPr/>
            </a:pPr>
            <a:r>
              <a:rPr lang="en-US" sz="1800" dirty="0">
                <a:cs typeface="Segoe UI"/>
              </a:rPr>
              <a:t>In case Azure Defender will discover devices that </a:t>
            </a:r>
            <a:br>
              <a:rPr lang="en-US" sz="1800" dirty="0">
                <a:cs typeface="Segoe UI"/>
              </a:rPr>
            </a:br>
            <a:r>
              <a:rPr lang="en-US" sz="1800" dirty="0">
                <a:cs typeface="Segoe UI"/>
              </a:rPr>
              <a:t>are not part of customer’s list, those devices will </a:t>
            </a:r>
            <a:br>
              <a:rPr lang="en-US" sz="1800" dirty="0">
                <a:cs typeface="Segoe UI"/>
              </a:rPr>
            </a:br>
            <a:r>
              <a:rPr lang="en-US" sz="1800" dirty="0">
                <a:cs typeface="Segoe UI"/>
              </a:rPr>
              <a:t>be marked as Unauthorized  </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Download Authorized_Devices.csv file</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Go to Import Settings</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Add the Authorized_Devices.csv file to Authorized Assets</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Go to Asset Map and make sure that most of devices have a names </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Highlight Unauthorized Assets</a:t>
            </a:r>
          </a:p>
        </p:txBody>
      </p:sp>
      <p:pic>
        <p:nvPicPr>
          <p:cNvPr id="7" name="Picture 6">
            <a:extLst>
              <a:ext uri="{FF2B5EF4-FFF2-40B4-BE49-F238E27FC236}">
                <a16:creationId xmlns:a16="http://schemas.microsoft.com/office/drawing/2014/main" id="{D152F37C-B39C-44A2-9399-EFC1753B64C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903049" y="1434369"/>
            <a:ext cx="4995264" cy="2918689"/>
          </a:xfrm>
          <a:prstGeom prst="rect">
            <a:avLst/>
          </a:prstGeom>
          <a:effectLst>
            <a:outerShdw blurRad="190500" dist="50800" dir="2700000" algn="ctr" rotWithShape="0">
              <a:prstClr val="black">
                <a:alpha val="25000"/>
              </a:prstClr>
            </a:outerShdw>
          </a:effectLst>
        </p:spPr>
      </p:pic>
    </p:spTree>
    <p:extLst>
      <p:ext uri="{BB962C8B-B14F-4D97-AF65-F5344CB8AC3E}">
        <p14:creationId xmlns:p14="http://schemas.microsoft.com/office/powerpoint/2010/main" val="15034257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8 - Run Optimized Risk Assessment Report</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0" y="1434370"/>
            <a:ext cx="8018991" cy="2123658"/>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After we finished the tuning and optimization of </a:t>
            </a:r>
            <a:b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the system its time to generate additional report</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Risk Assessment on navigation bar </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on Generate Report  </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Download the report and change the </a:t>
            </a:r>
            <a:br>
              <a:rPr lang="en-US" sz="1800" dirty="0">
                <a:latin typeface="+mj-lt"/>
                <a:cs typeface="Segoe UI"/>
              </a:rPr>
            </a:br>
            <a:r>
              <a:rPr lang="en-US" sz="1800" dirty="0">
                <a:latin typeface="+mj-lt"/>
                <a:cs typeface="Segoe UI"/>
              </a:rPr>
              <a:t>name to Risk-Assessment-new.pdf</a:t>
            </a:r>
          </a:p>
        </p:txBody>
      </p:sp>
      <p:grpSp>
        <p:nvGrpSpPr>
          <p:cNvPr id="20" name="Group 19">
            <a:extLst>
              <a:ext uri="{FF2B5EF4-FFF2-40B4-BE49-F238E27FC236}">
                <a16:creationId xmlns:a16="http://schemas.microsoft.com/office/drawing/2014/main" id="{0412B0FE-C4F7-4346-8B88-A1DE393543D0}"/>
              </a:ext>
              <a:ext uri="{C183D7F6-B498-43B3-948B-1728B52AA6E4}">
                <adec:decorative xmlns:adec="http://schemas.microsoft.com/office/drawing/2017/decorative" val="1"/>
              </a:ext>
            </a:extLst>
          </p:cNvPr>
          <p:cNvGrpSpPr/>
          <p:nvPr/>
        </p:nvGrpSpPr>
        <p:grpSpPr>
          <a:xfrm>
            <a:off x="5557614" y="2900805"/>
            <a:ext cx="6340700" cy="2418169"/>
            <a:chOff x="5630221" y="3300052"/>
            <a:chExt cx="5568235" cy="2123572"/>
          </a:xfrm>
        </p:grpSpPr>
        <p:grpSp>
          <p:nvGrpSpPr>
            <p:cNvPr id="18" name="Group 17">
              <a:extLst>
                <a:ext uri="{FF2B5EF4-FFF2-40B4-BE49-F238E27FC236}">
                  <a16:creationId xmlns:a16="http://schemas.microsoft.com/office/drawing/2014/main" id="{B9732819-189F-45DB-BE2E-B98B17A090F0}"/>
                </a:ext>
                <a:ext uri="{C183D7F6-B498-43B3-948B-1728B52AA6E4}">
                  <adec:decorative xmlns:adec="http://schemas.microsoft.com/office/drawing/2017/decorative" val="1"/>
                </a:ext>
              </a:extLst>
            </p:cNvPr>
            <p:cNvGrpSpPr/>
            <p:nvPr/>
          </p:nvGrpSpPr>
          <p:grpSpPr>
            <a:xfrm>
              <a:off x="8079106" y="3550313"/>
              <a:ext cx="3119350" cy="1783942"/>
              <a:chOff x="8194596" y="3332331"/>
              <a:chExt cx="3119350" cy="1783942"/>
            </a:xfrm>
          </p:grpSpPr>
          <p:pic>
            <p:nvPicPr>
              <p:cNvPr id="7" name="Picture 6">
                <a:extLst>
                  <a:ext uri="{FF2B5EF4-FFF2-40B4-BE49-F238E27FC236}">
                    <a16:creationId xmlns:a16="http://schemas.microsoft.com/office/drawing/2014/main" id="{65E77213-ABE9-47C6-9B35-095FDE4E9467}"/>
                  </a:ext>
                </a:extLst>
              </p:cNvPr>
              <p:cNvPicPr>
                <a:picLocks noChangeAspect="1"/>
              </p:cNvPicPr>
              <p:nvPr/>
            </p:nvPicPr>
            <p:blipFill>
              <a:blip r:embed="rId2"/>
              <a:stretch>
                <a:fillRect/>
              </a:stretch>
            </p:blipFill>
            <p:spPr>
              <a:xfrm>
                <a:off x="8194596" y="3332331"/>
                <a:ext cx="3119350" cy="1783942"/>
              </a:xfrm>
              <a:prstGeom prst="rect">
                <a:avLst/>
              </a:prstGeom>
              <a:effectLst>
                <a:outerShdw blurRad="190500" dist="50800" dir="2700000" algn="ctr" rotWithShape="0">
                  <a:prstClr val="black">
                    <a:alpha val="25000"/>
                  </a:prstClr>
                </a:outerShdw>
              </a:effectLst>
            </p:spPr>
          </p:pic>
          <p:sp>
            <p:nvSpPr>
              <p:cNvPr id="10" name="Rectangle 9">
                <a:extLst>
                  <a:ext uri="{FF2B5EF4-FFF2-40B4-BE49-F238E27FC236}">
                    <a16:creationId xmlns:a16="http://schemas.microsoft.com/office/drawing/2014/main" id="{2FBAF9C6-149A-4D97-B00B-FB9C24A1200D}"/>
                  </a:ext>
                </a:extLst>
              </p:cNvPr>
              <p:cNvSpPr/>
              <p:nvPr/>
            </p:nvSpPr>
            <p:spPr>
              <a:xfrm>
                <a:off x="8379619" y="4516601"/>
                <a:ext cx="1104900" cy="264321"/>
              </a:xfrm>
              <a:prstGeom prst="rect">
                <a:avLst/>
              </a:prstGeom>
              <a:no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grpSp>
          <p:nvGrpSpPr>
            <p:cNvPr id="19" name="Group 18">
              <a:extLst>
                <a:ext uri="{FF2B5EF4-FFF2-40B4-BE49-F238E27FC236}">
                  <a16:creationId xmlns:a16="http://schemas.microsoft.com/office/drawing/2014/main" id="{BCE40B30-A454-4B8E-82B5-ECDBA0AF43D6}"/>
                </a:ext>
                <a:ext uri="{C183D7F6-B498-43B3-948B-1728B52AA6E4}">
                  <adec:decorative xmlns:adec="http://schemas.microsoft.com/office/drawing/2017/decorative" val="1"/>
                </a:ext>
              </a:extLst>
            </p:cNvPr>
            <p:cNvGrpSpPr/>
            <p:nvPr/>
          </p:nvGrpSpPr>
          <p:grpSpPr>
            <a:xfrm>
              <a:off x="5630221" y="3300052"/>
              <a:ext cx="2035499" cy="2123572"/>
              <a:chOff x="5630221" y="2992695"/>
              <a:chExt cx="2035499" cy="2123572"/>
            </a:xfrm>
          </p:grpSpPr>
          <p:pic>
            <p:nvPicPr>
              <p:cNvPr id="8" name="Picture 7">
                <a:extLst>
                  <a:ext uri="{FF2B5EF4-FFF2-40B4-BE49-F238E27FC236}">
                    <a16:creationId xmlns:a16="http://schemas.microsoft.com/office/drawing/2014/main" id="{ACA5D6B4-DA28-406E-B0CC-E39C8083BB3B}"/>
                  </a:ext>
                </a:extLst>
              </p:cNvPr>
              <p:cNvPicPr>
                <a:picLocks noChangeAspect="1"/>
              </p:cNvPicPr>
              <p:nvPr/>
            </p:nvPicPr>
            <p:blipFill>
              <a:blip r:embed="rId3"/>
              <a:stretch>
                <a:fillRect/>
              </a:stretch>
            </p:blipFill>
            <p:spPr>
              <a:xfrm>
                <a:off x="5630221" y="2992695"/>
                <a:ext cx="2035499" cy="2123572"/>
              </a:xfrm>
              <a:prstGeom prst="rect">
                <a:avLst/>
              </a:prstGeom>
              <a:effectLst>
                <a:outerShdw blurRad="190500" dist="50800" dir="2700000" algn="ctr" rotWithShape="0">
                  <a:prstClr val="black">
                    <a:alpha val="25000"/>
                  </a:prstClr>
                </a:outerShdw>
              </a:effectLst>
            </p:spPr>
          </p:pic>
          <p:sp>
            <p:nvSpPr>
              <p:cNvPr id="11" name="Rectangle 10">
                <a:extLst>
                  <a:ext uri="{FF2B5EF4-FFF2-40B4-BE49-F238E27FC236}">
                    <a16:creationId xmlns:a16="http://schemas.microsoft.com/office/drawing/2014/main" id="{32F7EC3C-B5F9-4260-AD8A-7CA6B66204B1}"/>
                  </a:ext>
                </a:extLst>
              </p:cNvPr>
              <p:cNvSpPr/>
              <p:nvPr/>
            </p:nvSpPr>
            <p:spPr>
              <a:xfrm>
                <a:off x="5654349" y="4394005"/>
                <a:ext cx="1987437" cy="386918"/>
              </a:xfrm>
              <a:prstGeom prst="rect">
                <a:avLst/>
              </a:prstGeom>
              <a:no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cxnSp>
          <p:nvCxnSpPr>
            <p:cNvPr id="15" name="Straight Arrow Connector 14">
              <a:extLst>
                <a:ext uri="{FF2B5EF4-FFF2-40B4-BE49-F238E27FC236}">
                  <a16:creationId xmlns:a16="http://schemas.microsoft.com/office/drawing/2014/main" id="{4ECDCD8F-E16C-49C3-AA5E-ACA887D9EC1B}"/>
                </a:ext>
                <a:ext uri="{C183D7F6-B498-43B3-948B-1728B52AA6E4}">
                  <adec:decorative xmlns:adec="http://schemas.microsoft.com/office/drawing/2017/decorative" val="1"/>
                </a:ext>
              </a:extLst>
            </p:cNvPr>
            <p:cNvCxnSpPr>
              <a:cxnSpLocks/>
            </p:cNvCxnSpPr>
            <p:nvPr/>
          </p:nvCxnSpPr>
          <p:spPr>
            <a:xfrm flipH="1">
              <a:off x="7708583" y="4894821"/>
              <a:ext cx="327660" cy="0"/>
            </a:xfrm>
            <a:prstGeom prst="straightConnector1">
              <a:avLst/>
            </a:prstGeom>
            <a:ln w="25400">
              <a:solidFill>
                <a:schemeClr val="accent1"/>
              </a:solidFill>
              <a:miter lim="800000"/>
              <a:headEnd type="none" w="lg"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303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41;p269">
            <a:extLst>
              <a:ext uri="{FF2B5EF4-FFF2-40B4-BE49-F238E27FC236}">
                <a16:creationId xmlns:a16="http://schemas.microsoft.com/office/drawing/2014/main" id="{5FE34FC4-307F-4ED8-8BC5-0B89852745B7}"/>
              </a:ext>
            </a:extLst>
          </p:cNvPr>
          <p:cNvSpPr txBox="1">
            <a:spLocks noGrp="1"/>
          </p:cNvSpPr>
          <p:nvPr>
            <p:ph type="title" idx="4294967295"/>
          </p:nvPr>
        </p:nvSpPr>
        <p:spPr>
          <a:xfrm>
            <a:off x="588263" y="315200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83000">
                      <a:schemeClr val="accent3"/>
                    </a:gs>
                    <a:gs pos="100000">
                      <a:schemeClr val="accent3"/>
                    </a:gs>
                  </a:gsLst>
                  <a:lin ang="5400000" scaled="1"/>
                </a:gradFill>
                <a:effectLst/>
                <a:uLnTx/>
                <a:uFillTx/>
                <a:latin typeface="Segoe UI Semibold"/>
                <a:ea typeface="+mn-ea"/>
                <a:cs typeface="Segoe UI" pitchFamily="34" charset="0"/>
              </a:rPr>
              <a:t>Thank you</a:t>
            </a:r>
          </a:p>
        </p:txBody>
      </p:sp>
    </p:spTree>
    <p:extLst>
      <p:ext uri="{BB962C8B-B14F-4D97-AF65-F5344CB8AC3E}">
        <p14:creationId xmlns:p14="http://schemas.microsoft.com/office/powerpoint/2010/main" val="252335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normAutofit/>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941888" y="585788"/>
            <a:ext cx="6667500" cy="5683249"/>
          </a:xfrm>
        </p:spPr>
        <p:txBody>
          <a:bodyPr>
            <a:normAutofit/>
          </a:bodyPr>
          <a:lstStyle/>
          <a:p>
            <a:pPr marL="0" indent="0">
              <a:buNone/>
            </a:pPr>
            <a:r>
              <a:rPr lang="en-US" sz="2400" dirty="0">
                <a:latin typeface="+mj-lt"/>
              </a:rPr>
              <a:t>Step 1 - Pre-Run Risk Assessment</a:t>
            </a:r>
          </a:p>
          <a:p>
            <a:pPr marL="0" indent="0">
              <a:buNone/>
            </a:pPr>
            <a:r>
              <a:rPr lang="en-US" sz="2400" dirty="0">
                <a:latin typeface="+mj-lt"/>
              </a:rPr>
              <a:t>Step 2 – Review Alerts </a:t>
            </a:r>
          </a:p>
          <a:p>
            <a:pPr marL="0" indent="0">
              <a:buNone/>
            </a:pPr>
            <a:r>
              <a:rPr lang="en-US" sz="2400" dirty="0">
                <a:latin typeface="+mj-lt"/>
              </a:rPr>
              <a:t>Step 3 – Review Public Addresses </a:t>
            </a:r>
          </a:p>
          <a:p>
            <a:pPr marL="0" indent="0">
              <a:buNone/>
            </a:pPr>
            <a:r>
              <a:rPr lang="en-US" sz="2400" dirty="0">
                <a:latin typeface="+mj-lt"/>
              </a:rPr>
              <a:t>Step 4 – Review Notifications </a:t>
            </a:r>
          </a:p>
          <a:p>
            <a:pPr marL="0" indent="0">
              <a:buNone/>
            </a:pPr>
            <a:r>
              <a:rPr lang="en-US" sz="2400" dirty="0">
                <a:latin typeface="+mj-lt"/>
              </a:rPr>
              <a:t>Step 5 – Define Subnets</a:t>
            </a:r>
          </a:p>
          <a:p>
            <a:pPr marL="0" indent="0">
              <a:buNone/>
            </a:pPr>
            <a:r>
              <a:rPr lang="en-US" sz="2400" dirty="0">
                <a:latin typeface="+mj-lt"/>
              </a:rPr>
              <a:t>Step 6 – Define Important Devices</a:t>
            </a:r>
          </a:p>
          <a:p>
            <a:pPr marL="0" indent="0">
              <a:buNone/>
            </a:pPr>
            <a:r>
              <a:rPr lang="en-US" sz="2400" dirty="0">
                <a:latin typeface="+mj-lt"/>
              </a:rPr>
              <a:t>Step 7 – Import Authorized Assets List </a:t>
            </a:r>
          </a:p>
          <a:p>
            <a:pPr marL="0" indent="0">
              <a:buNone/>
            </a:pPr>
            <a:r>
              <a:rPr lang="en-US" sz="2400" dirty="0">
                <a:latin typeface="+mj-lt"/>
              </a:rPr>
              <a:t>Step 8 - Run Optimized Risk Assessment Report</a:t>
            </a:r>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spd="med" p14:dur="700" advTm="18436">
        <p:fade/>
      </p:transition>
    </mc:Choice>
    <mc:Fallback xmlns="">
      <p:transition spd="med" advTm="1843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1 - Pre-Run Risk Assessment Report</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0" y="1434370"/>
            <a:ext cx="8018991" cy="2831544"/>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To create a good Risk Assessment report, we are required to do some initial tuning to optimize the D-IoT platform to customer’s environment</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To make sure that our tuning makes a difference, we will generate </a:t>
            </a:r>
            <a:b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an initial report before we make any changes</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Risk Assessment on navigation bar </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on Generate Report</a:t>
            </a:r>
          </a:p>
          <a:p>
            <a:pPr marL="54864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Download the report and change the </a:t>
            </a:r>
            <a:br>
              <a:rPr lang="en-US" sz="1800" dirty="0">
                <a:latin typeface="+mj-lt"/>
                <a:cs typeface="Segoe UI"/>
              </a:rPr>
            </a:br>
            <a:r>
              <a:rPr lang="en-US" sz="1800" dirty="0">
                <a:latin typeface="+mj-lt"/>
                <a:cs typeface="Segoe UI"/>
              </a:rPr>
              <a:t>name to Risk-Assessment-old.pdf</a:t>
            </a:r>
          </a:p>
        </p:txBody>
      </p:sp>
      <p:grpSp>
        <p:nvGrpSpPr>
          <p:cNvPr id="20" name="Group 19">
            <a:extLst>
              <a:ext uri="{FF2B5EF4-FFF2-40B4-BE49-F238E27FC236}">
                <a16:creationId xmlns:a16="http://schemas.microsoft.com/office/drawing/2014/main" id="{0412B0FE-C4F7-4346-8B88-A1DE393543D0}"/>
              </a:ext>
              <a:ext uri="{C183D7F6-B498-43B3-948B-1728B52AA6E4}">
                <adec:decorative xmlns:adec="http://schemas.microsoft.com/office/drawing/2017/decorative" val="1"/>
              </a:ext>
            </a:extLst>
          </p:cNvPr>
          <p:cNvGrpSpPr/>
          <p:nvPr/>
        </p:nvGrpSpPr>
        <p:grpSpPr>
          <a:xfrm>
            <a:off x="5557614" y="2900805"/>
            <a:ext cx="6340700" cy="2418169"/>
            <a:chOff x="5630221" y="3300052"/>
            <a:chExt cx="5568235" cy="2123572"/>
          </a:xfrm>
        </p:grpSpPr>
        <p:grpSp>
          <p:nvGrpSpPr>
            <p:cNvPr id="18" name="Group 17">
              <a:extLst>
                <a:ext uri="{FF2B5EF4-FFF2-40B4-BE49-F238E27FC236}">
                  <a16:creationId xmlns:a16="http://schemas.microsoft.com/office/drawing/2014/main" id="{B9732819-189F-45DB-BE2E-B98B17A090F0}"/>
                </a:ext>
                <a:ext uri="{C183D7F6-B498-43B3-948B-1728B52AA6E4}">
                  <adec:decorative xmlns:adec="http://schemas.microsoft.com/office/drawing/2017/decorative" val="1"/>
                </a:ext>
              </a:extLst>
            </p:cNvPr>
            <p:cNvGrpSpPr/>
            <p:nvPr/>
          </p:nvGrpSpPr>
          <p:grpSpPr>
            <a:xfrm>
              <a:off x="8079106" y="3550313"/>
              <a:ext cx="3119350" cy="1783942"/>
              <a:chOff x="8194596" y="3332331"/>
              <a:chExt cx="3119350" cy="1783942"/>
            </a:xfrm>
          </p:grpSpPr>
          <p:pic>
            <p:nvPicPr>
              <p:cNvPr id="7" name="Picture 6">
                <a:extLst>
                  <a:ext uri="{FF2B5EF4-FFF2-40B4-BE49-F238E27FC236}">
                    <a16:creationId xmlns:a16="http://schemas.microsoft.com/office/drawing/2014/main" id="{65E77213-ABE9-47C6-9B35-095FDE4E9467}"/>
                  </a:ext>
                </a:extLst>
              </p:cNvPr>
              <p:cNvPicPr>
                <a:picLocks noChangeAspect="1"/>
              </p:cNvPicPr>
              <p:nvPr/>
            </p:nvPicPr>
            <p:blipFill>
              <a:blip r:embed="rId2"/>
              <a:stretch>
                <a:fillRect/>
              </a:stretch>
            </p:blipFill>
            <p:spPr>
              <a:xfrm>
                <a:off x="8194596" y="3332331"/>
                <a:ext cx="3119350" cy="1783942"/>
              </a:xfrm>
              <a:prstGeom prst="rect">
                <a:avLst/>
              </a:prstGeom>
              <a:effectLst>
                <a:outerShdw blurRad="190500" dist="50800" dir="2700000" algn="ctr" rotWithShape="0">
                  <a:prstClr val="black">
                    <a:alpha val="25000"/>
                  </a:prstClr>
                </a:outerShdw>
              </a:effectLst>
            </p:spPr>
          </p:pic>
          <p:sp>
            <p:nvSpPr>
              <p:cNvPr id="10" name="Rectangle 9">
                <a:extLst>
                  <a:ext uri="{FF2B5EF4-FFF2-40B4-BE49-F238E27FC236}">
                    <a16:creationId xmlns:a16="http://schemas.microsoft.com/office/drawing/2014/main" id="{2FBAF9C6-149A-4D97-B00B-FB9C24A1200D}"/>
                  </a:ext>
                </a:extLst>
              </p:cNvPr>
              <p:cNvSpPr/>
              <p:nvPr/>
            </p:nvSpPr>
            <p:spPr>
              <a:xfrm>
                <a:off x="8379619" y="4516601"/>
                <a:ext cx="1104900" cy="264321"/>
              </a:xfrm>
              <a:prstGeom prst="rect">
                <a:avLst/>
              </a:prstGeom>
              <a:no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grpSp>
          <p:nvGrpSpPr>
            <p:cNvPr id="19" name="Group 18">
              <a:extLst>
                <a:ext uri="{FF2B5EF4-FFF2-40B4-BE49-F238E27FC236}">
                  <a16:creationId xmlns:a16="http://schemas.microsoft.com/office/drawing/2014/main" id="{BCE40B30-A454-4B8E-82B5-ECDBA0AF43D6}"/>
                </a:ext>
                <a:ext uri="{C183D7F6-B498-43B3-948B-1728B52AA6E4}">
                  <adec:decorative xmlns:adec="http://schemas.microsoft.com/office/drawing/2017/decorative" val="1"/>
                </a:ext>
              </a:extLst>
            </p:cNvPr>
            <p:cNvGrpSpPr/>
            <p:nvPr/>
          </p:nvGrpSpPr>
          <p:grpSpPr>
            <a:xfrm>
              <a:off x="5630221" y="3300052"/>
              <a:ext cx="2035499" cy="2123572"/>
              <a:chOff x="5630221" y="2992695"/>
              <a:chExt cx="2035499" cy="2123572"/>
            </a:xfrm>
          </p:grpSpPr>
          <p:pic>
            <p:nvPicPr>
              <p:cNvPr id="8" name="Picture 7">
                <a:extLst>
                  <a:ext uri="{FF2B5EF4-FFF2-40B4-BE49-F238E27FC236}">
                    <a16:creationId xmlns:a16="http://schemas.microsoft.com/office/drawing/2014/main" id="{ACA5D6B4-DA28-406E-B0CC-E39C8083BB3B}"/>
                  </a:ext>
                </a:extLst>
              </p:cNvPr>
              <p:cNvPicPr>
                <a:picLocks noChangeAspect="1"/>
              </p:cNvPicPr>
              <p:nvPr/>
            </p:nvPicPr>
            <p:blipFill>
              <a:blip r:embed="rId3"/>
              <a:stretch>
                <a:fillRect/>
              </a:stretch>
            </p:blipFill>
            <p:spPr>
              <a:xfrm>
                <a:off x="5630221" y="2992695"/>
                <a:ext cx="2035499" cy="2123572"/>
              </a:xfrm>
              <a:prstGeom prst="rect">
                <a:avLst/>
              </a:prstGeom>
              <a:effectLst>
                <a:outerShdw blurRad="190500" dist="50800" dir="2700000" algn="ctr" rotWithShape="0">
                  <a:prstClr val="black">
                    <a:alpha val="25000"/>
                  </a:prstClr>
                </a:outerShdw>
              </a:effectLst>
            </p:spPr>
          </p:pic>
          <p:sp>
            <p:nvSpPr>
              <p:cNvPr id="11" name="Rectangle 10">
                <a:extLst>
                  <a:ext uri="{FF2B5EF4-FFF2-40B4-BE49-F238E27FC236}">
                    <a16:creationId xmlns:a16="http://schemas.microsoft.com/office/drawing/2014/main" id="{32F7EC3C-B5F9-4260-AD8A-7CA6B66204B1}"/>
                  </a:ext>
                </a:extLst>
              </p:cNvPr>
              <p:cNvSpPr/>
              <p:nvPr/>
            </p:nvSpPr>
            <p:spPr>
              <a:xfrm>
                <a:off x="5654349" y="4394005"/>
                <a:ext cx="1987437" cy="386918"/>
              </a:xfrm>
              <a:prstGeom prst="rect">
                <a:avLst/>
              </a:prstGeom>
              <a:noFill/>
              <a:ln w="381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anklin Gothic Book"/>
                  <a:ea typeface="+mn-ea"/>
                  <a:cs typeface="+mn-cs"/>
                </a:endParaRPr>
              </a:p>
            </p:txBody>
          </p:sp>
        </p:grpSp>
        <p:cxnSp>
          <p:nvCxnSpPr>
            <p:cNvPr id="15" name="Straight Arrow Connector 14">
              <a:extLst>
                <a:ext uri="{FF2B5EF4-FFF2-40B4-BE49-F238E27FC236}">
                  <a16:creationId xmlns:a16="http://schemas.microsoft.com/office/drawing/2014/main" id="{4ECDCD8F-E16C-49C3-AA5E-ACA887D9EC1B}"/>
                </a:ext>
                <a:ext uri="{C183D7F6-B498-43B3-948B-1728B52AA6E4}">
                  <adec:decorative xmlns:adec="http://schemas.microsoft.com/office/drawing/2017/decorative" val="1"/>
                </a:ext>
              </a:extLst>
            </p:cNvPr>
            <p:cNvCxnSpPr>
              <a:cxnSpLocks/>
            </p:cNvCxnSpPr>
            <p:nvPr/>
          </p:nvCxnSpPr>
          <p:spPr>
            <a:xfrm flipH="1">
              <a:off x="7708583" y="4894821"/>
              <a:ext cx="327660" cy="0"/>
            </a:xfrm>
            <a:prstGeom prst="straightConnector1">
              <a:avLst/>
            </a:prstGeom>
            <a:ln w="25400">
              <a:solidFill>
                <a:schemeClr val="accent1"/>
              </a:solidFill>
              <a:miter lim="800000"/>
              <a:headEnd type="none" w="lg"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0330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2 – Review Alerts </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1" y="1434370"/>
            <a:ext cx="6246210" cy="1692771"/>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Review the alerts and Learn/Acknowledge accordingly:</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Customer said that today during maintenance he sent </a:t>
            </a:r>
            <a:b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 Stop command to his Siemens PLC (192.168.10.3)  </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During that maintenance he also upgraded the Honeywell Firmware Version to device 192.168.30.2</a:t>
            </a:r>
          </a:p>
        </p:txBody>
      </p:sp>
      <p:grpSp>
        <p:nvGrpSpPr>
          <p:cNvPr id="2" name="Group 1">
            <a:extLst>
              <a:ext uri="{FF2B5EF4-FFF2-40B4-BE49-F238E27FC236}">
                <a16:creationId xmlns:a16="http://schemas.microsoft.com/office/drawing/2014/main" id="{C5ABCDB8-D36E-4AE5-856F-4A488D53AA5A}"/>
              </a:ext>
              <a:ext uri="{C183D7F6-B498-43B3-948B-1728B52AA6E4}">
                <adec:decorative xmlns:adec="http://schemas.microsoft.com/office/drawing/2017/decorative" val="1"/>
              </a:ext>
            </a:extLst>
          </p:cNvPr>
          <p:cNvGrpSpPr/>
          <p:nvPr/>
        </p:nvGrpSpPr>
        <p:grpSpPr>
          <a:xfrm>
            <a:off x="6736781" y="1543679"/>
            <a:ext cx="5455219" cy="4252696"/>
            <a:chOff x="6736781" y="1543679"/>
            <a:chExt cx="5455219" cy="4252696"/>
          </a:xfrm>
        </p:grpSpPr>
        <p:grpSp>
          <p:nvGrpSpPr>
            <p:cNvPr id="3" name="Group 2">
              <a:extLst>
                <a:ext uri="{FF2B5EF4-FFF2-40B4-BE49-F238E27FC236}">
                  <a16:creationId xmlns:a16="http://schemas.microsoft.com/office/drawing/2014/main" id="{349291A5-623C-469A-9311-1A4DB22F8601}"/>
                </a:ext>
              </a:extLst>
            </p:cNvPr>
            <p:cNvGrpSpPr/>
            <p:nvPr/>
          </p:nvGrpSpPr>
          <p:grpSpPr>
            <a:xfrm>
              <a:off x="6736781" y="1543679"/>
              <a:ext cx="5455219" cy="4252696"/>
              <a:chOff x="6626676" y="1837191"/>
              <a:chExt cx="5455219" cy="4252696"/>
            </a:xfrm>
          </p:grpSpPr>
          <p:pic>
            <p:nvPicPr>
              <p:cNvPr id="14" name="Picture 13">
                <a:extLst>
                  <a:ext uri="{FF2B5EF4-FFF2-40B4-BE49-F238E27FC236}">
                    <a16:creationId xmlns:a16="http://schemas.microsoft.com/office/drawing/2014/main" id="{C9B620B1-4E7B-4E74-B9C2-C83C42A7E523}"/>
                  </a:ext>
                </a:extLst>
              </p:cNvPr>
              <p:cNvPicPr>
                <a:picLocks noChangeAspect="1"/>
              </p:cNvPicPr>
              <p:nvPr/>
            </p:nvPicPr>
            <p:blipFill>
              <a:blip r:embed="rId2"/>
              <a:stretch>
                <a:fillRect/>
              </a:stretch>
            </p:blipFill>
            <p:spPr>
              <a:xfrm>
                <a:off x="6626676" y="1837191"/>
                <a:ext cx="5455219" cy="4252696"/>
              </a:xfrm>
              <a:prstGeom prst="rect">
                <a:avLst/>
              </a:prstGeom>
              <a:effectLst>
                <a:outerShdw blurRad="190500" dist="50800" dir="2700000" algn="ctr" rotWithShape="0">
                  <a:prstClr val="black">
                    <a:alpha val="25000"/>
                  </a:prstClr>
                </a:outerShdw>
              </a:effectLst>
            </p:spPr>
          </p:pic>
          <p:sp>
            <p:nvSpPr>
              <p:cNvPr id="16" name="Rectangle 15">
                <a:extLst>
                  <a:ext uri="{FF2B5EF4-FFF2-40B4-BE49-F238E27FC236}">
                    <a16:creationId xmlns:a16="http://schemas.microsoft.com/office/drawing/2014/main" id="{D1B59496-0F47-4E4C-BA8F-A4121A0FD402}"/>
                  </a:ext>
                </a:extLst>
              </p:cNvPr>
              <p:cNvSpPr/>
              <p:nvPr/>
            </p:nvSpPr>
            <p:spPr>
              <a:xfrm>
                <a:off x="6648450" y="2900056"/>
                <a:ext cx="1085850" cy="252705"/>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grpSp>
        <p:pic>
          <p:nvPicPr>
            <p:cNvPr id="9" name="Picture 8">
              <a:extLst>
                <a:ext uri="{FF2B5EF4-FFF2-40B4-BE49-F238E27FC236}">
                  <a16:creationId xmlns:a16="http://schemas.microsoft.com/office/drawing/2014/main" id="{56496C9B-7AB0-4B71-9914-A58793292099}"/>
                </a:ext>
              </a:extLst>
            </p:cNvPr>
            <p:cNvPicPr>
              <a:picLocks noChangeAspect="1"/>
            </p:cNvPicPr>
            <p:nvPr/>
          </p:nvPicPr>
          <p:blipFill rotWithShape="1">
            <a:blip r:embed="rId3">
              <a:alphaModFix/>
            </a:blip>
            <a:srcRect l="680" t="1680" r="87609" b="93631"/>
            <a:stretch/>
          </p:blipFill>
          <p:spPr>
            <a:xfrm>
              <a:off x="6758554" y="1569511"/>
              <a:ext cx="1034445" cy="202139"/>
            </a:xfrm>
            <a:prstGeom prst="rect">
              <a:avLst/>
            </a:prstGeom>
            <a:effectLst/>
          </p:spPr>
        </p:pic>
      </p:grpSp>
    </p:spTree>
    <p:extLst>
      <p:ext uri="{BB962C8B-B14F-4D97-AF65-F5344CB8AC3E}">
        <p14:creationId xmlns:p14="http://schemas.microsoft.com/office/powerpoint/2010/main" val="79556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3 – Review Public Addresses </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0" y="1434370"/>
            <a:ext cx="8018991" cy="4832092"/>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In some case the customer is using a Public address range </a:t>
            </a:r>
            <a:b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as Private in his organization.</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Export the Public address list and show it to the customer</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on Asset Map</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on Layout Options Button and select Layout by Purdue</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Right click on the Internet asset on the map and select </a:t>
            </a:r>
            <a:br>
              <a:rPr lang="en-US" sz="1800" dirty="0">
                <a:latin typeface="+mj-lt"/>
                <a:cs typeface="Segoe UI"/>
              </a:rPr>
            </a:br>
            <a:r>
              <a:rPr lang="en-US" sz="1800" dirty="0">
                <a:latin typeface="+mj-lt"/>
                <a:cs typeface="Segoe UI"/>
              </a:rPr>
              <a:t>Export IP Addresses</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Showing this to the customer, he immediately identified that </a:t>
            </a:r>
            <a:b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66.x.x.x/8 is his internal subnet  that used for Production line 3 </a:t>
            </a:r>
          </a:p>
          <a:p>
            <a:pPr marL="548640" indent="-274320">
              <a:spcBef>
                <a:spcPts val="0"/>
              </a:spcBef>
              <a:spcAft>
                <a:spcPts val="1200"/>
              </a:spcAft>
              <a:buClr>
                <a:schemeClr val="accent1"/>
              </a:buClr>
              <a:buFont typeface="+mj-lt"/>
              <a:buAutoNum type="arabicPeriod" startAt="4"/>
              <a:tabLst>
                <a:tab pos="1770063" algn="l"/>
              </a:tabLst>
              <a:defRPr/>
            </a:pPr>
            <a:r>
              <a:rPr lang="en-US" sz="1800" dirty="0">
                <a:latin typeface="+mj-lt"/>
                <a:cs typeface="Segoe UI"/>
              </a:rPr>
              <a:t>Go to System Settings</a:t>
            </a:r>
          </a:p>
          <a:p>
            <a:pPr marL="548640" indent="-274320">
              <a:spcBef>
                <a:spcPts val="0"/>
              </a:spcBef>
              <a:spcAft>
                <a:spcPts val="1200"/>
              </a:spcAft>
              <a:buClr>
                <a:schemeClr val="accent1"/>
              </a:buClr>
              <a:buFont typeface="+mj-lt"/>
              <a:buAutoNum type="arabicPeriod" startAt="4"/>
              <a:tabLst>
                <a:tab pos="1770063" algn="l"/>
              </a:tabLst>
              <a:defRPr/>
            </a:pPr>
            <a:r>
              <a:rPr lang="en-US" sz="1800" dirty="0">
                <a:latin typeface="+mj-lt"/>
                <a:cs typeface="Segoe UI"/>
              </a:rPr>
              <a:t>Click on Subnets</a:t>
            </a:r>
          </a:p>
          <a:p>
            <a:pPr marL="548640" indent="-274320">
              <a:spcBef>
                <a:spcPts val="0"/>
              </a:spcBef>
              <a:spcAft>
                <a:spcPts val="1200"/>
              </a:spcAft>
              <a:buClr>
                <a:schemeClr val="accent1"/>
              </a:buClr>
              <a:buFont typeface="+mj-lt"/>
              <a:buAutoNum type="arabicPeriod" startAt="4"/>
              <a:tabLst>
                <a:tab pos="1770063" algn="l"/>
              </a:tabLst>
              <a:defRPr/>
            </a:pPr>
            <a:r>
              <a:rPr lang="en-US" sz="1800" dirty="0">
                <a:latin typeface="+mj-lt"/>
                <a:cs typeface="Segoe UI"/>
              </a:rPr>
              <a:t>Add subnet 66.0.0.0, 255.0.0.0, give a name “Prod Line 3” </a:t>
            </a:r>
            <a:br>
              <a:rPr lang="en-US" sz="1800" dirty="0">
                <a:latin typeface="+mj-lt"/>
                <a:cs typeface="Segoe UI"/>
              </a:rPr>
            </a:br>
            <a:r>
              <a:rPr lang="en-US" sz="1800" dirty="0">
                <a:latin typeface="+mj-lt"/>
                <a:cs typeface="Segoe UI"/>
              </a:rPr>
              <a:t>and mark ICS Subnet </a:t>
            </a:r>
          </a:p>
        </p:txBody>
      </p:sp>
      <p:pic>
        <p:nvPicPr>
          <p:cNvPr id="12" name="Picture 11">
            <a:extLst>
              <a:ext uri="{FF2B5EF4-FFF2-40B4-BE49-F238E27FC236}">
                <a16:creationId xmlns:a16="http://schemas.microsoft.com/office/drawing/2014/main" id="{BBF7C7C9-0687-444B-91C0-0794120ED899}"/>
              </a:ext>
              <a:ext uri="{C183D7F6-B498-43B3-948B-1728B52AA6E4}">
                <adec:decorative xmlns:adec="http://schemas.microsoft.com/office/drawing/2017/decorative" val="1"/>
              </a:ext>
            </a:extLst>
          </p:cNvPr>
          <p:cNvPicPr>
            <a:picLocks noChangeAspect="1"/>
          </p:cNvPicPr>
          <p:nvPr/>
        </p:nvPicPr>
        <p:blipFill rotWithShape="1">
          <a:blip r:embed="rId2"/>
          <a:srcRect l="10082" t="11113"/>
          <a:stretch/>
        </p:blipFill>
        <p:spPr>
          <a:xfrm>
            <a:off x="7632699" y="3929622"/>
            <a:ext cx="2188863" cy="1727206"/>
          </a:xfrm>
          <a:prstGeom prst="rect">
            <a:avLst/>
          </a:prstGeom>
          <a:effectLst>
            <a:outerShdw blurRad="190500" dist="50800" dir="2700000" algn="ctr" rotWithShape="0">
              <a:prstClr val="black">
                <a:alpha val="25000"/>
              </a:prstClr>
            </a:outerShdw>
          </a:effectLst>
        </p:spPr>
      </p:pic>
      <p:pic>
        <p:nvPicPr>
          <p:cNvPr id="16" name="Picture 15">
            <a:extLst>
              <a:ext uri="{FF2B5EF4-FFF2-40B4-BE49-F238E27FC236}">
                <a16:creationId xmlns:a16="http://schemas.microsoft.com/office/drawing/2014/main" id="{CE86C070-1D14-4FD3-9B6B-84FC49D43D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49799" y="4367871"/>
            <a:ext cx="1841465" cy="2182477"/>
          </a:xfrm>
          <a:prstGeom prst="rect">
            <a:avLst/>
          </a:prstGeom>
          <a:effectLst>
            <a:outerShdw blurRad="190500" dist="50800" dir="2700000" algn="ctr" rotWithShape="0">
              <a:prstClr val="black">
                <a:alpha val="25000"/>
              </a:prstClr>
            </a:outerShdw>
          </a:effectLst>
        </p:spPr>
      </p:pic>
      <p:grpSp>
        <p:nvGrpSpPr>
          <p:cNvPr id="2" name="Group 1">
            <a:extLst>
              <a:ext uri="{FF2B5EF4-FFF2-40B4-BE49-F238E27FC236}">
                <a16:creationId xmlns:a16="http://schemas.microsoft.com/office/drawing/2014/main" id="{E1FE62FF-E9B0-4525-8F17-967704A69698}"/>
              </a:ext>
              <a:ext uri="{C183D7F6-B498-43B3-948B-1728B52AA6E4}">
                <adec:decorative xmlns:adec="http://schemas.microsoft.com/office/drawing/2017/decorative" val="1"/>
              </a:ext>
            </a:extLst>
          </p:cNvPr>
          <p:cNvGrpSpPr/>
          <p:nvPr/>
        </p:nvGrpSpPr>
        <p:grpSpPr>
          <a:xfrm>
            <a:off x="7632699" y="307652"/>
            <a:ext cx="4265613" cy="3441927"/>
            <a:chOff x="9198254" y="303878"/>
            <a:chExt cx="2791361" cy="2252352"/>
          </a:xfrm>
        </p:grpSpPr>
        <p:pic>
          <p:nvPicPr>
            <p:cNvPr id="17" name="Picture 16">
              <a:extLst>
                <a:ext uri="{FF2B5EF4-FFF2-40B4-BE49-F238E27FC236}">
                  <a16:creationId xmlns:a16="http://schemas.microsoft.com/office/drawing/2014/main" id="{CD17031F-85AD-424F-B5E4-968CAD2759AA}"/>
                </a:ext>
              </a:extLst>
            </p:cNvPr>
            <p:cNvPicPr>
              <a:picLocks noChangeAspect="1"/>
            </p:cNvPicPr>
            <p:nvPr/>
          </p:nvPicPr>
          <p:blipFill rotWithShape="1">
            <a:blip r:embed="rId4"/>
            <a:srcRect l="588"/>
            <a:stretch/>
          </p:blipFill>
          <p:spPr>
            <a:xfrm>
              <a:off x="9198254" y="303878"/>
              <a:ext cx="2791361" cy="2252352"/>
            </a:xfrm>
            <a:prstGeom prst="rect">
              <a:avLst/>
            </a:prstGeom>
            <a:effectLst>
              <a:outerShdw blurRad="190500" dist="50800" dir="2700000" algn="ctr" rotWithShape="0">
                <a:prstClr val="black">
                  <a:alpha val="25000"/>
                </a:prstClr>
              </a:outerShdw>
            </a:effectLst>
          </p:spPr>
        </p:pic>
        <p:sp>
          <p:nvSpPr>
            <p:cNvPr id="20" name="Rectangle 19">
              <a:extLst>
                <a:ext uri="{FF2B5EF4-FFF2-40B4-BE49-F238E27FC236}">
                  <a16:creationId xmlns:a16="http://schemas.microsoft.com/office/drawing/2014/main" id="{16B1A5B3-F34B-4BE5-B521-48C7B9BC7BF8}"/>
                </a:ext>
              </a:extLst>
            </p:cNvPr>
            <p:cNvSpPr/>
            <p:nvPr/>
          </p:nvSpPr>
          <p:spPr>
            <a:xfrm>
              <a:off x="10690023" y="1927334"/>
              <a:ext cx="1195275" cy="186737"/>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sp>
          <p:nvSpPr>
            <p:cNvPr id="21" name="Rectangle 20">
              <a:extLst>
                <a:ext uri="{FF2B5EF4-FFF2-40B4-BE49-F238E27FC236}">
                  <a16:creationId xmlns:a16="http://schemas.microsoft.com/office/drawing/2014/main" id="{0D883147-2BAD-4EFA-8E74-1DD31E15BFD5}"/>
                </a:ext>
              </a:extLst>
            </p:cNvPr>
            <p:cNvSpPr/>
            <p:nvPr/>
          </p:nvSpPr>
          <p:spPr>
            <a:xfrm>
              <a:off x="10690023" y="1536999"/>
              <a:ext cx="198804" cy="186737"/>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sp>
          <p:nvSpPr>
            <p:cNvPr id="22" name="TextBox 21">
              <a:extLst>
                <a:ext uri="{FF2B5EF4-FFF2-40B4-BE49-F238E27FC236}">
                  <a16:creationId xmlns:a16="http://schemas.microsoft.com/office/drawing/2014/main" id="{7C566CC9-893F-4DDE-84DB-F96ED36BF4BA}"/>
                </a:ext>
              </a:extLst>
            </p:cNvPr>
            <p:cNvSpPr txBox="1"/>
            <p:nvPr/>
          </p:nvSpPr>
          <p:spPr>
            <a:xfrm>
              <a:off x="10823889" y="1371444"/>
              <a:ext cx="615963" cy="15105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65000"/>
                      <a:lumOff val="35000"/>
                    </a:schemeClr>
                  </a:solidFill>
                  <a:effectLst/>
                  <a:uLnTx/>
                  <a:uFillTx/>
                  <a:ea typeface="+mn-ea"/>
                  <a:cs typeface="+mn-cs"/>
                </a:rPr>
                <a:t>Layout options</a:t>
              </a:r>
            </a:p>
          </p:txBody>
        </p:sp>
      </p:grpSp>
      <p:cxnSp>
        <p:nvCxnSpPr>
          <p:cNvPr id="23" name="Straight Arrow Connector 22">
            <a:extLst>
              <a:ext uri="{FF2B5EF4-FFF2-40B4-BE49-F238E27FC236}">
                <a16:creationId xmlns:a16="http://schemas.microsoft.com/office/drawing/2014/main" id="{A80DB7D7-E127-4032-82D7-0EA6AD37FE58}"/>
              </a:ext>
              <a:ext uri="{C183D7F6-B498-43B3-948B-1728B52AA6E4}">
                <adec:decorative xmlns:adec="http://schemas.microsoft.com/office/drawing/2017/decorative" val="1"/>
              </a:ext>
            </a:extLst>
          </p:cNvPr>
          <p:cNvCxnSpPr>
            <a:cxnSpLocks/>
          </p:cNvCxnSpPr>
          <p:nvPr/>
        </p:nvCxnSpPr>
        <p:spPr>
          <a:xfrm flipH="1">
            <a:off x="9603295" y="4479029"/>
            <a:ext cx="370231" cy="0"/>
          </a:xfrm>
          <a:prstGeom prst="straightConnector1">
            <a:avLst/>
          </a:prstGeom>
          <a:ln w="25400">
            <a:solidFill>
              <a:schemeClr val="accent1"/>
            </a:solidFill>
            <a:miter lim="800000"/>
            <a:headEnd type="none" w="lg"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977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4 – Review Notifications </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1" y="1434370"/>
            <a:ext cx="6206190" cy="2985433"/>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Azure Defender platform notifying on changes in assets. </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Those changes can be a part of device data enrichment or changes in device configuration.</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Review and select the relevant system recommendation </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Go to Asset Map</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Click on Notification Icon</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Assign new IP addresses </a:t>
            </a:r>
            <a:br>
              <a:rPr lang="en-US" sz="1800" dirty="0">
                <a:latin typeface="+mj-lt"/>
                <a:cs typeface="Segoe UI"/>
              </a:rPr>
            </a:br>
            <a:r>
              <a:rPr lang="en-US" sz="1800" dirty="0">
                <a:latin typeface="+mj-lt"/>
                <a:cs typeface="Segoe UI"/>
              </a:rPr>
              <a:t>to the devices</a:t>
            </a:r>
          </a:p>
        </p:txBody>
      </p:sp>
      <p:grpSp>
        <p:nvGrpSpPr>
          <p:cNvPr id="13" name="Group 12">
            <a:extLst>
              <a:ext uri="{FF2B5EF4-FFF2-40B4-BE49-F238E27FC236}">
                <a16:creationId xmlns:a16="http://schemas.microsoft.com/office/drawing/2014/main" id="{F2A06632-499D-404D-A3B8-4FA115619210}"/>
              </a:ext>
              <a:ext uri="{C183D7F6-B498-43B3-948B-1728B52AA6E4}">
                <adec:decorative xmlns:adec="http://schemas.microsoft.com/office/drawing/2017/decorative" val="1"/>
              </a:ext>
            </a:extLst>
          </p:cNvPr>
          <p:cNvGrpSpPr/>
          <p:nvPr/>
        </p:nvGrpSpPr>
        <p:grpSpPr>
          <a:xfrm>
            <a:off x="3922355" y="2992775"/>
            <a:ext cx="8269644" cy="2854055"/>
            <a:chOff x="5377916" y="3846820"/>
            <a:chExt cx="6417497" cy="2214834"/>
          </a:xfrm>
        </p:grpSpPr>
        <p:pic>
          <p:nvPicPr>
            <p:cNvPr id="14" name="Picture 13">
              <a:extLst>
                <a:ext uri="{FF2B5EF4-FFF2-40B4-BE49-F238E27FC236}">
                  <a16:creationId xmlns:a16="http://schemas.microsoft.com/office/drawing/2014/main" id="{542BEB3F-99D9-4A95-99FF-0C3159F9B999}"/>
                </a:ext>
              </a:extLst>
            </p:cNvPr>
            <p:cNvPicPr>
              <a:picLocks noChangeAspect="1"/>
            </p:cNvPicPr>
            <p:nvPr/>
          </p:nvPicPr>
          <p:blipFill rotWithShape="1">
            <a:blip r:embed="rId2"/>
            <a:srcRect l="1189" t="1474" r="-1" b="9754"/>
            <a:stretch/>
          </p:blipFill>
          <p:spPr>
            <a:xfrm>
              <a:off x="5377916" y="3846820"/>
              <a:ext cx="6417497" cy="2214834"/>
            </a:xfrm>
            <a:prstGeom prst="rect">
              <a:avLst/>
            </a:prstGeom>
            <a:effectLst>
              <a:outerShdw blurRad="190500" dist="50800" dir="2700000" algn="ctr" rotWithShape="0">
                <a:prstClr val="black">
                  <a:alpha val="25000"/>
                </a:prstClr>
              </a:outerShdw>
            </a:effectLst>
          </p:spPr>
        </p:pic>
        <p:sp>
          <p:nvSpPr>
            <p:cNvPr id="15" name="Rectangle 14">
              <a:extLst>
                <a:ext uri="{FF2B5EF4-FFF2-40B4-BE49-F238E27FC236}">
                  <a16:creationId xmlns:a16="http://schemas.microsoft.com/office/drawing/2014/main" id="{0CEDBACF-4AD1-4EDA-AB7E-1D4984A74054}"/>
                </a:ext>
              </a:extLst>
            </p:cNvPr>
            <p:cNvSpPr/>
            <p:nvPr/>
          </p:nvSpPr>
          <p:spPr>
            <a:xfrm>
              <a:off x="11424668" y="3949554"/>
              <a:ext cx="280829" cy="327172"/>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grpSp>
    </p:spTree>
    <p:extLst>
      <p:ext uri="{BB962C8B-B14F-4D97-AF65-F5344CB8AC3E}">
        <p14:creationId xmlns:p14="http://schemas.microsoft.com/office/powerpoint/2010/main" val="20797362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5 – Define Subnets</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2" y="1434370"/>
            <a:ext cx="5074180" cy="5124480"/>
          </a:xfrm>
        </p:spPr>
        <p:txBody>
          <a:bodyPr/>
          <a:lstStyle/>
          <a:p>
            <a:pPr marL="274320" marR="0" lvl="0" indent="-274320" algn="l" defTabSz="914400" rtl="0" eaLnBrk="1" fontAlgn="auto" latinLnBrk="0" hangingPunct="1">
              <a:lnSpc>
                <a:spcPct val="100000"/>
              </a:lnSpc>
              <a:spcBef>
                <a:spcPts val="0"/>
              </a:spcBef>
              <a:spcAft>
                <a:spcPts val="600"/>
              </a:spcAft>
              <a:buClr>
                <a:srgbClr val="0078D4"/>
              </a:buClr>
              <a:buSzTx/>
              <a:buFont typeface="Wingdings" panose="05000000000000000000" pitchFamily="2" charset="2"/>
              <a:buChar char="à"/>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t>Azure Defender is passive traffic monitoring platform, it will identify asset and network properties, but the Subnet Masks must be configured manually, this information is not available in the traffic. </a:t>
            </a:r>
          </a:p>
          <a:p>
            <a:pPr marL="274320" marR="0" lvl="0" indent="-274320" algn="l" defTabSz="914400" rtl="0" eaLnBrk="1" fontAlgn="auto" latinLnBrk="0" hangingPunct="1">
              <a:lnSpc>
                <a:spcPct val="100000"/>
              </a:lnSpc>
              <a:spcBef>
                <a:spcPts val="0"/>
              </a:spcBef>
              <a:spcAft>
                <a:spcPts val="600"/>
              </a:spcAft>
              <a:buClr>
                <a:srgbClr val="0078D4"/>
              </a:buClr>
              <a:buSzTx/>
              <a:buFont typeface="Wingdings" panose="05000000000000000000" pitchFamily="2" charset="2"/>
              <a:buChar char="à"/>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t>Azure Defender configure all the Subnet Mask </a:t>
            </a:r>
            <a:b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t>to be Class C by default.</a:t>
            </a:r>
          </a:p>
          <a:p>
            <a:pPr marL="274320" marR="0" lvl="0" indent="-274320" algn="l" defTabSz="914400" rtl="0" eaLnBrk="1" fontAlgn="auto" latinLnBrk="0" hangingPunct="1">
              <a:lnSpc>
                <a:spcPct val="100000"/>
              </a:lnSpc>
              <a:spcBef>
                <a:spcPts val="0"/>
              </a:spcBef>
              <a:spcAft>
                <a:spcPts val="600"/>
              </a:spcAft>
              <a:buClr>
                <a:srgbClr val="0078D4"/>
              </a:buClr>
              <a:buSzTx/>
              <a:buFont typeface="Wingdings" panose="05000000000000000000" pitchFamily="2" charset="2"/>
              <a:buChar char="à"/>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t>Review the Subnets that were discovered and </a:t>
            </a:r>
            <a:b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br>
            <a:r>
              <a:rPr kumimoji="0" lang="en-US" sz="1600" b="0" i="0" u="none" strike="noStrike" kern="1200" cap="none" spc="0" normalizeH="0" baseline="0" noProof="0" dirty="0">
                <a:ln>
                  <a:noFill/>
                </a:ln>
                <a:solidFill>
                  <a:srgbClr val="000000"/>
                </a:solidFill>
                <a:effectLst/>
                <a:uLnTx/>
                <a:uFillTx/>
                <a:latin typeface="Segoe UI Semibold"/>
                <a:ea typeface="+mn-ea"/>
                <a:cs typeface="Segoe UI"/>
              </a:rPr>
              <a:t>adjust the Mask of 192.168.10.x according to Customer’s network </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Go to System Settings</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Click on Subnets</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Change the Mask of the 192.168.10.0 subnet </a:t>
            </a:r>
            <a:br>
              <a:rPr lang="en-US" sz="1600" dirty="0">
                <a:latin typeface="+mj-lt"/>
                <a:cs typeface="Segoe UI"/>
              </a:rPr>
            </a:br>
            <a:r>
              <a:rPr lang="en-US" sz="1600" dirty="0">
                <a:latin typeface="+mj-lt"/>
                <a:cs typeface="Segoe UI"/>
              </a:rPr>
              <a:t>to 255.255.255.252</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Save</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Go to the Asset Map and open Groups</a:t>
            </a:r>
          </a:p>
          <a:p>
            <a:pPr marL="548640" lvl="0" indent="-273050">
              <a:spcBef>
                <a:spcPts val="0"/>
              </a:spcBef>
              <a:spcAft>
                <a:spcPts val="600"/>
              </a:spcAft>
              <a:buClr>
                <a:schemeClr val="accent1"/>
              </a:buClr>
              <a:buFont typeface="+mj-lt"/>
              <a:buAutoNum type="arabicPeriod"/>
              <a:tabLst>
                <a:tab pos="1770063" algn="l"/>
              </a:tabLst>
              <a:defRPr/>
            </a:pPr>
            <a:r>
              <a:rPr lang="en-US" sz="1600" dirty="0">
                <a:latin typeface="+mj-lt"/>
                <a:cs typeface="Segoe UI"/>
              </a:rPr>
              <a:t>Select Unclassified Subnet and Filter</a:t>
            </a:r>
          </a:p>
          <a:p>
            <a:pPr marL="274320" indent="-274320" defTabSz="914400">
              <a:spcBef>
                <a:spcPts val="0"/>
              </a:spcBef>
              <a:spcAft>
                <a:spcPts val="600"/>
              </a:spcAft>
              <a:buClr>
                <a:srgbClr val="0078D4"/>
              </a:buClr>
              <a:buSzTx/>
              <a:buFont typeface="Wingdings" panose="05000000000000000000" pitchFamily="2" charset="2"/>
              <a:buChar char="à"/>
              <a:defRPr/>
            </a:pPr>
            <a:r>
              <a:rPr lang="en-US" sz="1600" dirty="0">
                <a:solidFill>
                  <a:srgbClr val="000000"/>
                </a:solidFill>
                <a:latin typeface="Segoe UI Semibold"/>
                <a:cs typeface="Segoe UI"/>
              </a:rPr>
              <a:t>We see that there are devices that unclassified</a:t>
            </a:r>
          </a:p>
        </p:txBody>
      </p:sp>
      <p:grpSp>
        <p:nvGrpSpPr>
          <p:cNvPr id="13" name="Group 12">
            <a:extLst>
              <a:ext uri="{FF2B5EF4-FFF2-40B4-BE49-F238E27FC236}">
                <a16:creationId xmlns:a16="http://schemas.microsoft.com/office/drawing/2014/main" id="{8F6B3D23-6A74-4CBE-B07F-F5C6A35F4215}"/>
              </a:ext>
              <a:ext uri="{C183D7F6-B498-43B3-948B-1728B52AA6E4}">
                <adec:decorative xmlns:adec="http://schemas.microsoft.com/office/drawing/2017/decorative" val="1"/>
              </a:ext>
            </a:extLst>
          </p:cNvPr>
          <p:cNvGrpSpPr/>
          <p:nvPr/>
        </p:nvGrpSpPr>
        <p:grpSpPr>
          <a:xfrm>
            <a:off x="5370287" y="1434370"/>
            <a:ext cx="6821714" cy="4343173"/>
            <a:chOff x="6110446" y="3024575"/>
            <a:chExt cx="5704513" cy="3631886"/>
          </a:xfrm>
        </p:grpSpPr>
        <p:pic>
          <p:nvPicPr>
            <p:cNvPr id="14" name="Picture 13">
              <a:extLst>
                <a:ext uri="{FF2B5EF4-FFF2-40B4-BE49-F238E27FC236}">
                  <a16:creationId xmlns:a16="http://schemas.microsoft.com/office/drawing/2014/main" id="{55700D99-E255-4E68-AE6B-470813363612}"/>
                </a:ext>
              </a:extLst>
            </p:cNvPr>
            <p:cNvPicPr>
              <a:picLocks noChangeAspect="1"/>
            </p:cNvPicPr>
            <p:nvPr/>
          </p:nvPicPr>
          <p:blipFill>
            <a:blip r:embed="rId3"/>
            <a:stretch>
              <a:fillRect/>
            </a:stretch>
          </p:blipFill>
          <p:spPr>
            <a:xfrm>
              <a:off x="6110446" y="3024575"/>
              <a:ext cx="5704513" cy="3631886"/>
            </a:xfrm>
            <a:prstGeom prst="rect">
              <a:avLst/>
            </a:prstGeom>
            <a:effectLst>
              <a:outerShdw blurRad="190500" dist="50800" dir="2700000" algn="ctr" rotWithShape="0">
                <a:prstClr val="black">
                  <a:alpha val="25000"/>
                </a:prstClr>
              </a:outerShdw>
            </a:effectLst>
          </p:spPr>
        </p:pic>
        <p:sp>
          <p:nvSpPr>
            <p:cNvPr id="15" name="Rectangle 14">
              <a:extLst>
                <a:ext uri="{FF2B5EF4-FFF2-40B4-BE49-F238E27FC236}">
                  <a16:creationId xmlns:a16="http://schemas.microsoft.com/office/drawing/2014/main" id="{10AC6651-3DAB-46DD-B93C-5232B20F7B26}"/>
                </a:ext>
              </a:extLst>
            </p:cNvPr>
            <p:cNvSpPr/>
            <p:nvPr/>
          </p:nvSpPr>
          <p:spPr>
            <a:xfrm>
              <a:off x="6145813" y="6360509"/>
              <a:ext cx="1005593" cy="231705"/>
            </a:xfrm>
            <a:prstGeom prst="rect">
              <a:avLst/>
            </a:prstGeom>
            <a:noFill/>
            <a:ln w="38100" cap="flat" cmpd="sng" algn="ctr">
              <a:solidFill>
                <a:schemeClr val="accent1"/>
              </a:solidFill>
              <a:prstDash val="solid"/>
              <a:miter lim="800000"/>
            </a:ln>
            <a:effectLst/>
          </p:spPr>
          <p:txBody>
            <a:bodyPr rtlCol="0" anchor="ctr"/>
            <a:lstStyle/>
            <a:p>
              <a:pPr algn="ctr"/>
              <a:endParaRPr lang="en-US" kern="0" dirty="0">
                <a:solidFill>
                  <a:srgbClr val="FFFFFF"/>
                </a:solidFill>
                <a:latin typeface="Franklin Gothic Book"/>
              </a:endParaRPr>
            </a:p>
          </p:txBody>
        </p:sp>
        <p:sp>
          <p:nvSpPr>
            <p:cNvPr id="18" name="Rectangle 17">
              <a:extLst>
                <a:ext uri="{FF2B5EF4-FFF2-40B4-BE49-F238E27FC236}">
                  <a16:creationId xmlns:a16="http://schemas.microsoft.com/office/drawing/2014/main" id="{65BAC178-0E00-4D6D-9153-E8041041CB98}"/>
                </a:ext>
              </a:extLst>
            </p:cNvPr>
            <p:cNvSpPr/>
            <p:nvPr/>
          </p:nvSpPr>
          <p:spPr>
            <a:xfrm>
              <a:off x="6639648" y="3426095"/>
              <a:ext cx="547599" cy="203110"/>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grpSp>
    </p:spTree>
    <p:extLst>
      <p:ext uri="{BB962C8B-B14F-4D97-AF65-F5344CB8AC3E}">
        <p14:creationId xmlns:p14="http://schemas.microsoft.com/office/powerpoint/2010/main" val="14387552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ABF0-734B-42D2-B2DA-48F6F3EFE290}"/>
              </a:ext>
            </a:extLst>
          </p:cNvPr>
          <p:cNvSpPr>
            <a:spLocks noGrp="1"/>
          </p:cNvSpPr>
          <p:nvPr>
            <p:ph type="title"/>
          </p:nvPr>
        </p:nvSpPr>
        <p:spPr>
          <a:xfrm>
            <a:off x="304800" y="439951"/>
            <a:ext cx="10515600" cy="553998"/>
          </a:xfrm>
        </p:spPr>
        <p:txBody>
          <a:bodyPr/>
          <a:lstStyle/>
          <a:p>
            <a:r>
              <a:rPr lang="en-US" dirty="0"/>
              <a:t>Step 5 – Define Subnets</a:t>
            </a:r>
          </a:p>
        </p:txBody>
      </p:sp>
      <p:sp>
        <p:nvSpPr>
          <p:cNvPr id="3" name="Content Placeholder 2">
            <a:extLst>
              <a:ext uri="{FF2B5EF4-FFF2-40B4-BE49-F238E27FC236}">
                <a16:creationId xmlns:a16="http://schemas.microsoft.com/office/drawing/2014/main" id="{30944E03-DE00-42E3-992F-4945C8328C3D}"/>
              </a:ext>
            </a:extLst>
          </p:cNvPr>
          <p:cNvSpPr>
            <a:spLocks noGrp="1"/>
          </p:cNvSpPr>
          <p:nvPr>
            <p:ph idx="1"/>
          </p:nvPr>
        </p:nvSpPr>
        <p:spPr>
          <a:xfrm>
            <a:off x="584200" y="1092603"/>
            <a:ext cx="11018520" cy="5152180"/>
          </a:xfrm>
        </p:spPr>
        <p:txBody>
          <a:bodyPr/>
          <a:lstStyle/>
          <a:p>
            <a:pPr marL="0" indent="0">
              <a:buNone/>
            </a:pPr>
            <a:r>
              <a:rPr lang="en-US" sz="1800" dirty="0" err="1"/>
              <a:t>CyberX</a:t>
            </a:r>
            <a:r>
              <a:rPr lang="en-US" sz="1800" dirty="0"/>
              <a:t> is passive traffic monitoring platform, it will identify asset and network properties,  but the Subnet Masks must be configured manually, this information is not available in the traffic. </a:t>
            </a:r>
          </a:p>
          <a:p>
            <a:pPr marL="0" indent="0">
              <a:buNone/>
            </a:pPr>
            <a:endParaRPr lang="en-US" sz="1800" dirty="0"/>
          </a:p>
          <a:p>
            <a:pPr marL="0" indent="0">
              <a:buNone/>
            </a:pPr>
            <a:r>
              <a:rPr lang="en-US" sz="1800" dirty="0" err="1"/>
              <a:t>CyberX</a:t>
            </a:r>
            <a:r>
              <a:rPr lang="en-US" sz="1800" dirty="0"/>
              <a:t> configure all the Subnet Mask to be Class C by default.</a:t>
            </a:r>
          </a:p>
          <a:p>
            <a:pPr marL="0" indent="0">
              <a:buNone/>
            </a:pPr>
            <a:endParaRPr lang="en-US" sz="1800" dirty="0"/>
          </a:p>
          <a:p>
            <a:pPr marL="0" indent="0">
              <a:buNone/>
            </a:pPr>
            <a:r>
              <a:rPr lang="en-US" sz="1800" dirty="0"/>
              <a:t>Review the Subnets that were discovered and adjust the Mask of 192.168.10.x according to Customer’s network</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We see that there are devices that unclassified</a:t>
            </a:r>
          </a:p>
        </p:txBody>
      </p:sp>
      <p:sp>
        <p:nvSpPr>
          <p:cNvPr id="4" name="Rectangle: Rounded Corners 3">
            <a:extLst>
              <a:ext uri="{FF2B5EF4-FFF2-40B4-BE49-F238E27FC236}">
                <a16:creationId xmlns:a16="http://schemas.microsoft.com/office/drawing/2014/main" id="{AD9DE3F1-81CB-4DC1-8802-9C9D31500E47}"/>
              </a:ext>
            </a:extLst>
          </p:cNvPr>
          <p:cNvSpPr/>
          <p:nvPr/>
        </p:nvSpPr>
        <p:spPr>
          <a:xfrm>
            <a:off x="396587" y="3616761"/>
            <a:ext cx="4729336" cy="1963024"/>
          </a:xfrm>
          <a:prstGeom prst="roundRect">
            <a:avLst>
              <a:gd name="adj" fmla="val 6051"/>
            </a:avLst>
          </a:prstGeom>
          <a:ln w="381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Go to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System Settings</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Click on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Subnets</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Change the Mask of the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192.168.10.0</a:t>
            </a: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 subnet to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255.255.255.252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Save</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Go to the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Asset Map</a:t>
            </a: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 and open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Groups</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Select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Unclassified Subnet</a:t>
            </a:r>
            <a:r>
              <a:rPr kumimoji="0" lang="en-US" sz="1800" b="0" i="0" u="none" strike="noStrike" kern="1200" cap="none" spc="0" normalizeH="0" baseline="0" noProof="0" dirty="0">
                <a:ln>
                  <a:noFill/>
                </a:ln>
                <a:solidFill>
                  <a:srgbClr val="FFFFFF"/>
                </a:solidFill>
                <a:effectLst/>
                <a:uLnTx/>
                <a:uFillTx/>
                <a:latin typeface="Franklin Gothic Book"/>
                <a:ea typeface="+mn-ea"/>
                <a:cs typeface="+mn-cs"/>
              </a:rPr>
              <a:t> and </a:t>
            </a:r>
            <a:r>
              <a:rPr kumimoji="0" lang="en-US" sz="1800" b="1" i="0" u="none" strike="noStrike" kern="1200" cap="none" spc="0" normalizeH="0" baseline="0" noProof="0" dirty="0">
                <a:ln>
                  <a:noFill/>
                </a:ln>
                <a:solidFill>
                  <a:srgbClr val="FFFFFF"/>
                </a:solidFill>
                <a:effectLst/>
                <a:uLnTx/>
                <a:uFillTx/>
                <a:latin typeface="Franklin Gothic Book"/>
                <a:ea typeface="+mn-ea"/>
                <a:cs typeface="+mn-cs"/>
              </a:rPr>
              <a:t>Filter</a:t>
            </a:r>
            <a:endParaRPr kumimoji="0" lang="en-US" sz="1800" b="0" i="0" u="none" strike="noStrike" kern="1200" cap="none" spc="0" normalizeH="0" baseline="0" noProof="0" dirty="0">
              <a:ln>
                <a:noFill/>
              </a:ln>
              <a:solidFill>
                <a:srgbClr val="FFFFFF"/>
              </a:solidFill>
              <a:effectLst/>
              <a:uLnTx/>
              <a:uFillTx/>
              <a:latin typeface="Franklin Gothic Book"/>
              <a:ea typeface="+mn-ea"/>
              <a:cs typeface="+mn-cs"/>
            </a:endParaRPr>
          </a:p>
        </p:txBody>
      </p:sp>
      <p:sp>
        <p:nvSpPr>
          <p:cNvPr id="5" name="Slide Number Placeholder 3">
            <a:extLst>
              <a:ext uri="{FF2B5EF4-FFF2-40B4-BE49-F238E27FC236}">
                <a16:creationId xmlns:a16="http://schemas.microsoft.com/office/drawing/2014/main" id="{CCFFB373-4891-4515-AD54-6ED646987A3E}"/>
              </a:ext>
            </a:extLst>
          </p:cNvPr>
          <p:cNvSpPr>
            <a:spLocks noGrp="1"/>
          </p:cNvSpPr>
          <p:nvPr>
            <p:ph type="sldNum" sz="quarter" idx="12"/>
          </p:nvPr>
        </p:nvSpPr>
        <p:spPr>
          <a:xfrm>
            <a:off x="11593112" y="6356350"/>
            <a:ext cx="549166" cy="365125"/>
          </a:xfrm>
        </p:spPr>
        <p:txBody>
          <a:bodyPr>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A77C74-7F25-4AE3-B3E1-4EE3C02A2FC3}" type="slidenum">
              <a:rPr kumimoji="0" lang="en-US" sz="1000" b="0" i="0" u="none" strike="noStrike" kern="1200" cap="none" spc="0" normalizeH="0" baseline="0" noProof="0" smtClean="0">
                <a:ln>
                  <a:noFill/>
                </a:ln>
                <a:solidFill>
                  <a:srgbClr val="FFFFFF">
                    <a:tint val="75000"/>
                  </a:srgb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FFFFFF">
                  <a:tint val="75000"/>
                </a:srgbClr>
              </a:solidFill>
              <a:effectLst/>
              <a:uLnTx/>
              <a:uFillTx/>
              <a:latin typeface="Franklin Gothic Book" panose="020B0503020102020204" pitchFamily="34" charset="0"/>
              <a:ea typeface="+mn-ea"/>
              <a:cs typeface="+mn-cs"/>
            </a:endParaRPr>
          </a:p>
        </p:txBody>
      </p:sp>
      <p:grpSp>
        <p:nvGrpSpPr>
          <p:cNvPr id="9" name="Group 8">
            <a:extLst>
              <a:ext uri="{FF2B5EF4-FFF2-40B4-BE49-F238E27FC236}">
                <a16:creationId xmlns:a16="http://schemas.microsoft.com/office/drawing/2014/main" id="{61B44238-AAC1-49FA-A4A3-A20E635CDC42}"/>
              </a:ext>
            </a:extLst>
          </p:cNvPr>
          <p:cNvGrpSpPr/>
          <p:nvPr/>
        </p:nvGrpSpPr>
        <p:grpSpPr>
          <a:xfrm>
            <a:off x="6110446" y="3024575"/>
            <a:ext cx="5704513" cy="3631886"/>
            <a:chOff x="6110446" y="3024575"/>
            <a:chExt cx="5704513" cy="3631886"/>
          </a:xfrm>
        </p:grpSpPr>
        <p:pic>
          <p:nvPicPr>
            <p:cNvPr id="6" name="Picture 5">
              <a:extLst>
                <a:ext uri="{FF2B5EF4-FFF2-40B4-BE49-F238E27FC236}">
                  <a16:creationId xmlns:a16="http://schemas.microsoft.com/office/drawing/2014/main" id="{A30A1078-CDD9-4A3C-8AC5-D41FB2EF5ECD}"/>
                </a:ext>
              </a:extLst>
            </p:cNvPr>
            <p:cNvPicPr>
              <a:picLocks noChangeAspect="1"/>
            </p:cNvPicPr>
            <p:nvPr/>
          </p:nvPicPr>
          <p:blipFill>
            <a:blip r:embed="rId2"/>
            <a:stretch>
              <a:fillRect/>
            </a:stretch>
          </p:blipFill>
          <p:spPr>
            <a:xfrm>
              <a:off x="6110446" y="3024575"/>
              <a:ext cx="5704513" cy="3631886"/>
            </a:xfrm>
            <a:prstGeom prst="rect">
              <a:avLst/>
            </a:prstGeom>
          </p:spPr>
        </p:pic>
        <p:sp>
          <p:nvSpPr>
            <p:cNvPr id="7" name="Rectangle 6">
              <a:extLst>
                <a:ext uri="{FF2B5EF4-FFF2-40B4-BE49-F238E27FC236}">
                  <a16:creationId xmlns:a16="http://schemas.microsoft.com/office/drawing/2014/main" id="{0A8BAB78-1F05-43BB-8E82-0F434CB061A5}"/>
                </a:ext>
              </a:extLst>
            </p:cNvPr>
            <p:cNvSpPr/>
            <p:nvPr/>
          </p:nvSpPr>
          <p:spPr>
            <a:xfrm>
              <a:off x="6110446" y="6329289"/>
              <a:ext cx="1055412" cy="32717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a:ea typeface="+mn-ea"/>
                <a:cs typeface="+mn-cs"/>
              </a:endParaRPr>
            </a:p>
          </p:txBody>
        </p:sp>
        <p:sp>
          <p:nvSpPr>
            <p:cNvPr id="8" name="Rectangle 7">
              <a:extLst>
                <a:ext uri="{FF2B5EF4-FFF2-40B4-BE49-F238E27FC236}">
                  <a16:creationId xmlns:a16="http://schemas.microsoft.com/office/drawing/2014/main" id="{1AD1E402-3F1D-45E3-8DFA-A330C381A82F}"/>
                </a:ext>
              </a:extLst>
            </p:cNvPr>
            <p:cNvSpPr/>
            <p:nvPr/>
          </p:nvSpPr>
          <p:spPr>
            <a:xfrm>
              <a:off x="6571840" y="3359586"/>
              <a:ext cx="594018" cy="32717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a:ea typeface="+mn-ea"/>
                <a:cs typeface="+mn-cs"/>
              </a:endParaRPr>
            </a:p>
          </p:txBody>
        </p:sp>
      </p:grpSp>
    </p:spTree>
    <p:extLst>
      <p:ext uri="{BB962C8B-B14F-4D97-AF65-F5344CB8AC3E}">
        <p14:creationId xmlns:p14="http://schemas.microsoft.com/office/powerpoint/2010/main" val="94892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AD94F-A4AD-496A-AADE-D1BCDE8D9204}"/>
              </a:ext>
            </a:extLst>
          </p:cNvPr>
          <p:cNvSpPr>
            <a:spLocks noGrp="1"/>
          </p:cNvSpPr>
          <p:nvPr>
            <p:ph type="title"/>
          </p:nvPr>
        </p:nvSpPr>
        <p:spPr/>
        <p:txBody>
          <a:bodyPr/>
          <a:lstStyle/>
          <a:p>
            <a:r>
              <a:rPr lang="en-US" dirty="0"/>
              <a:t>Step 6 – Define Important Devices</a:t>
            </a:r>
          </a:p>
        </p:txBody>
      </p:sp>
      <p:sp>
        <p:nvSpPr>
          <p:cNvPr id="5" name="Text Placeholder 4">
            <a:extLst>
              <a:ext uri="{FF2B5EF4-FFF2-40B4-BE49-F238E27FC236}">
                <a16:creationId xmlns:a16="http://schemas.microsoft.com/office/drawing/2014/main" id="{4DD60196-3D87-4EEF-A1C0-FE374037F1E1}"/>
              </a:ext>
            </a:extLst>
          </p:cNvPr>
          <p:cNvSpPr>
            <a:spLocks noGrp="1"/>
          </p:cNvSpPr>
          <p:nvPr>
            <p:ph type="body" sz="quarter" idx="10"/>
          </p:nvPr>
        </p:nvSpPr>
        <p:spPr>
          <a:xfrm>
            <a:off x="586391" y="1434370"/>
            <a:ext cx="6206190" cy="4832092"/>
          </a:xfrm>
        </p:spPr>
        <p:txBody>
          <a:bodyPr/>
          <a:lstStyle/>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We know that there are assent in the customers network that are more important than others.</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Azure Defender allow to mark devices as “Crown Jewel” to be calculated with higher risk score.</a:t>
            </a:r>
          </a:p>
          <a:p>
            <a:pPr marL="274320" marR="0" lvl="0" indent="-274320" algn="l" defTabSz="914400" rtl="0" eaLnBrk="1" fontAlgn="auto" latinLnBrk="0" hangingPunct="1">
              <a:lnSpc>
                <a:spcPct val="100000"/>
              </a:lnSpc>
              <a:spcBef>
                <a:spcPts val="0"/>
              </a:spcBef>
              <a:spcAft>
                <a:spcPts val="1200"/>
              </a:spcAft>
              <a:buClr>
                <a:srgbClr val="0078D4"/>
              </a:buClr>
              <a:buSzTx/>
              <a:buFont typeface="Wingdings" panose="05000000000000000000" pitchFamily="2" charset="2"/>
              <a:buChar char="à"/>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Segoe UI"/>
              </a:rPr>
              <a:t>Those “Crown Jewel” devices are ones that if they will be compromised it will do significant damage to customer’s network and/or the organization. </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Go to Asset Map</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Right click on a device and select Mark as Important</a:t>
            </a:r>
          </a:p>
          <a:p>
            <a:pPr marL="548640" lvl="0" indent="-273050">
              <a:spcBef>
                <a:spcPts val="0"/>
              </a:spcBef>
              <a:spcAft>
                <a:spcPts val="1200"/>
              </a:spcAft>
              <a:buClr>
                <a:schemeClr val="accent1"/>
              </a:buClr>
              <a:buFont typeface="+mj-lt"/>
              <a:buAutoNum type="arabicPeriod"/>
              <a:tabLst>
                <a:tab pos="1770063" algn="l"/>
              </a:tabLst>
              <a:defRPr/>
            </a:pPr>
            <a:r>
              <a:rPr lang="en-US" sz="1800" dirty="0">
                <a:latin typeface="+mj-lt"/>
                <a:cs typeface="Segoe UI"/>
              </a:rPr>
              <a:t>Repeat this action for all the PLCs in subnets:</a:t>
            </a:r>
          </a:p>
          <a:p>
            <a:pPr marL="822960" lvl="0" indent="-274320">
              <a:spcBef>
                <a:spcPts val="0"/>
              </a:spcBef>
              <a:spcAft>
                <a:spcPts val="1200"/>
              </a:spcAft>
              <a:buClr>
                <a:schemeClr val="accent1"/>
              </a:buClr>
              <a:buFont typeface="+mj-lt"/>
              <a:buAutoNum type="alphaLcPeriod"/>
              <a:tabLst>
                <a:tab pos="1770063" algn="l"/>
              </a:tabLst>
              <a:defRPr/>
            </a:pPr>
            <a:r>
              <a:rPr lang="en-US" sz="1800" dirty="0">
                <a:latin typeface="+mj-lt"/>
                <a:cs typeface="Segoe UI"/>
              </a:rPr>
              <a:t>192.168.20.0</a:t>
            </a:r>
          </a:p>
          <a:p>
            <a:pPr marL="822960" lvl="0" indent="-274320">
              <a:spcBef>
                <a:spcPts val="0"/>
              </a:spcBef>
              <a:spcAft>
                <a:spcPts val="1200"/>
              </a:spcAft>
              <a:buClr>
                <a:schemeClr val="accent1"/>
              </a:buClr>
              <a:buFont typeface="+mj-lt"/>
              <a:buAutoNum type="alphaLcPeriod"/>
              <a:tabLst>
                <a:tab pos="1770063" algn="l"/>
              </a:tabLst>
              <a:defRPr/>
            </a:pPr>
            <a:r>
              <a:rPr lang="en-US" sz="1800" dirty="0">
                <a:latin typeface="+mj-lt"/>
                <a:cs typeface="Segoe UI"/>
              </a:rPr>
              <a:t>192.168.40.0</a:t>
            </a:r>
          </a:p>
          <a:p>
            <a:pPr marL="822960" lvl="0" indent="-274320">
              <a:spcBef>
                <a:spcPts val="0"/>
              </a:spcBef>
              <a:spcAft>
                <a:spcPts val="1200"/>
              </a:spcAft>
              <a:buClr>
                <a:schemeClr val="accent1"/>
              </a:buClr>
              <a:buFont typeface="+mj-lt"/>
              <a:buAutoNum type="alphaLcPeriod"/>
              <a:tabLst>
                <a:tab pos="1770063" algn="l"/>
              </a:tabLst>
              <a:defRPr/>
            </a:pPr>
            <a:r>
              <a:rPr lang="en-US" sz="1800" dirty="0">
                <a:latin typeface="+mj-lt"/>
                <a:cs typeface="Segoe UI"/>
              </a:rPr>
              <a:t>192.168.60.0</a:t>
            </a:r>
          </a:p>
        </p:txBody>
      </p:sp>
      <p:grpSp>
        <p:nvGrpSpPr>
          <p:cNvPr id="2" name="Group 1">
            <a:extLst>
              <a:ext uri="{FF2B5EF4-FFF2-40B4-BE49-F238E27FC236}">
                <a16:creationId xmlns:a16="http://schemas.microsoft.com/office/drawing/2014/main" id="{71AF9C1B-D401-4802-81AC-4236E3A2ED89}"/>
              </a:ext>
              <a:ext uri="{C183D7F6-B498-43B3-948B-1728B52AA6E4}">
                <adec:decorative xmlns:adec="http://schemas.microsoft.com/office/drawing/2017/decorative" val="1"/>
              </a:ext>
            </a:extLst>
          </p:cNvPr>
          <p:cNvGrpSpPr/>
          <p:nvPr/>
        </p:nvGrpSpPr>
        <p:grpSpPr>
          <a:xfrm>
            <a:off x="7164747" y="1436688"/>
            <a:ext cx="4733566" cy="3691391"/>
            <a:chOff x="7164747" y="2577646"/>
            <a:chExt cx="4733566" cy="3691391"/>
          </a:xfrm>
        </p:grpSpPr>
        <p:pic>
          <p:nvPicPr>
            <p:cNvPr id="8" name="Picture 7">
              <a:extLst>
                <a:ext uri="{FF2B5EF4-FFF2-40B4-BE49-F238E27FC236}">
                  <a16:creationId xmlns:a16="http://schemas.microsoft.com/office/drawing/2014/main" id="{2E240600-2225-4AE6-BE44-D2584A35A134}"/>
                </a:ext>
              </a:extLst>
            </p:cNvPr>
            <p:cNvPicPr>
              <a:picLocks noChangeAspect="1"/>
            </p:cNvPicPr>
            <p:nvPr/>
          </p:nvPicPr>
          <p:blipFill rotWithShape="1">
            <a:blip r:embed="rId2"/>
            <a:srcRect t="9004" r="16398" b="6862"/>
            <a:stretch/>
          </p:blipFill>
          <p:spPr>
            <a:xfrm>
              <a:off x="7164747" y="2577646"/>
              <a:ext cx="4733566" cy="3691391"/>
            </a:xfrm>
            <a:prstGeom prst="rect">
              <a:avLst/>
            </a:prstGeom>
            <a:effectLst>
              <a:outerShdw blurRad="190500" dist="50800" dir="2700000" algn="ctr" rotWithShape="0">
                <a:prstClr val="black">
                  <a:alpha val="25000"/>
                </a:prstClr>
              </a:outerShdw>
            </a:effectLst>
          </p:spPr>
        </p:pic>
        <p:sp>
          <p:nvSpPr>
            <p:cNvPr id="9" name="Rectangle 8">
              <a:extLst>
                <a:ext uri="{FF2B5EF4-FFF2-40B4-BE49-F238E27FC236}">
                  <a16:creationId xmlns:a16="http://schemas.microsoft.com/office/drawing/2014/main" id="{5C868491-FC15-4AEC-9183-4A4CEAB5ED39}"/>
                </a:ext>
              </a:extLst>
            </p:cNvPr>
            <p:cNvSpPr/>
            <p:nvPr/>
          </p:nvSpPr>
          <p:spPr>
            <a:xfrm>
              <a:off x="10052051" y="3295650"/>
              <a:ext cx="1831974" cy="297268"/>
            </a:xfrm>
            <a:prstGeom prst="rect">
              <a:avLst/>
            </a:prstGeom>
            <a:noFill/>
            <a:ln w="38100" cap="flat" cmpd="sng" algn="ctr">
              <a:solidFill>
                <a:schemeClr val="accent1"/>
              </a:solidFill>
              <a:prstDash val="solid"/>
              <a:miter lim="800000"/>
            </a:ln>
            <a:effectLst/>
          </p:spPr>
          <p:txBody>
            <a:bodyPr rtlCol="0" anchor="ctr"/>
            <a:lstStyle/>
            <a:p>
              <a:pPr algn="ctr"/>
              <a:endParaRPr lang="en-US" kern="0">
                <a:solidFill>
                  <a:srgbClr val="FFFFFF"/>
                </a:solidFill>
                <a:latin typeface="Franklin Gothic Book"/>
              </a:endParaRPr>
            </a:p>
          </p:txBody>
        </p:sp>
      </p:grpSp>
    </p:spTree>
    <p:extLst>
      <p:ext uri="{BB962C8B-B14F-4D97-AF65-F5344CB8AC3E}">
        <p14:creationId xmlns:p14="http://schemas.microsoft.com/office/powerpoint/2010/main" val="104067534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EF833E77C1E040887B548E8B06CD12" ma:contentTypeVersion="12" ma:contentTypeDescription="Create a new document." ma:contentTypeScope="" ma:versionID="0a59076f6f93d43cf0c56cdb1f7b3522">
  <xsd:schema xmlns:xsd="http://www.w3.org/2001/XMLSchema" xmlns:xs="http://www.w3.org/2001/XMLSchema" xmlns:p="http://schemas.microsoft.com/office/2006/metadata/properties" xmlns:ns2="9cbecdf4-fac9-4e9a-a0f1-f96760fcde70" xmlns:ns3="05645d63-7872-4b79-aa48-0cea12a8e6db" targetNamespace="http://schemas.microsoft.com/office/2006/metadata/properties" ma:root="true" ma:fieldsID="51fba62f23c78784fc127d939cb84e5b" ns2:_="" ns3:_="">
    <xsd:import namespace="9cbecdf4-fac9-4e9a-a0f1-f96760fcde70"/>
    <xsd:import namespace="05645d63-7872-4b79-aa48-0cea12a8e6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ecdf4-fac9-4e9a-a0f1-f96760fcd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5645d63-7872-4b79-aa48-0cea12a8e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5645d63-7872-4b79-aa48-0cea12a8e6db">
      <UserInfo>
        <DisplayName>Henry Sierk (Aquent LLC)</DisplayName>
        <AccountId>16</AccountId>
        <AccountType/>
      </UserInfo>
      <UserInfo>
        <DisplayName>Amit Baron</DisplayName>
        <AccountId>27</AccountId>
        <AccountType/>
      </UserInfo>
      <UserInfo>
        <DisplayName>Kineret Lowy</DisplayName>
        <AccountId>10</AccountId>
        <AccountType/>
      </UserInfo>
      <UserInfo>
        <DisplayName>Dror Nachtigal</DisplayName>
        <AccountId>13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7DA2F1-CC37-421D-B4D5-84CEEBBCE9EF}"/>
</file>

<file path=customXml/itemProps2.xml><?xml version="1.0" encoding="utf-8"?>
<ds:datastoreItem xmlns:ds="http://schemas.openxmlformats.org/officeDocument/2006/customXml" ds:itemID="{8B0DFC42-71AF-467D-8801-689154C5834D}">
  <ds:schemaRefs>
    <ds:schemaRef ds:uri="1296c7cb-08ce-4979-bfe6-75b1bb0cbc2a"/>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8b87e529-f652-4486-aa63-5ef97540cd4c"/>
    <ds:schemaRef ds:uri="http://schemas.microsoft.com/office/2006/metadata/properties"/>
    <ds:schemaRef ds:uri="http://purl.org/dc/dcmitype/"/>
    <ds:schemaRef ds:uri="05645d63-7872-4b79-aa48-0cea12a8e6db"/>
  </ds:schemaRefs>
</ds:datastoreItem>
</file>

<file path=customXml/itemProps3.xml><?xml version="1.0" encoding="utf-8"?>
<ds:datastoreItem xmlns:ds="http://schemas.openxmlformats.org/officeDocument/2006/customXml" ds:itemID="{A912BEF1-620B-45E6-8B2C-0C544C08DEC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7124</TotalTime>
  <Words>1442</Words>
  <Application>Microsoft Office PowerPoint</Application>
  <PresentationFormat>Widescreen</PresentationFormat>
  <Paragraphs>185</Paragraphs>
  <Slides>13</Slides>
  <Notes>2</Notes>
  <HiddenSlides>2</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White Template</vt:lpstr>
      <vt:lpstr>1_White Template</vt:lpstr>
      <vt:lpstr>Azure Defender for IoT</vt:lpstr>
      <vt:lpstr>Agenda</vt:lpstr>
      <vt:lpstr>Step 1 - Pre-Run Risk Assessment Report</vt:lpstr>
      <vt:lpstr>Step 2 – Review Alerts </vt:lpstr>
      <vt:lpstr>Step 3 – Review Public Addresses </vt:lpstr>
      <vt:lpstr>Step 4 – Review Notifications </vt:lpstr>
      <vt:lpstr>Step 5 – Define Subnets</vt:lpstr>
      <vt:lpstr>Step 5 – Define Subnets</vt:lpstr>
      <vt:lpstr>Step 6 – Define Important Devices</vt:lpstr>
      <vt:lpstr>Step 6 – Define Important Devices</vt:lpstr>
      <vt:lpstr>Step 7 – Import Authorized Assets List </vt:lpstr>
      <vt:lpstr>Step 8 - Run Optimized Risk Assessment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 Deployment</dc:title>
  <dc:creator>adi weisberg</dc:creator>
  <cp:lastModifiedBy>Justin Mader</cp:lastModifiedBy>
  <cp:revision>316</cp:revision>
  <dcterms:created xsi:type="dcterms:W3CDTF">2020-08-26T20:43:31Z</dcterms:created>
  <dcterms:modified xsi:type="dcterms:W3CDTF">2021-03-21T19:01:18Z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2021-01-03T12:01:33Z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2d5f788b-6fb0-46ab-84d6-7c33d24f5b3d</vt:lpwstr>
  </property>
  <property fmtid="{D5CDD505-2E9C-101B-9397-08002B2CF9AE}" pid="8" name="MSIP_Label_f42aa342-8706-4288-bd11-ebb85995028c_ContentBits">
    <vt:lpwstr>0</vt:lpwstr>
  </property>
  <property fmtid="{D5CDD505-2E9C-101B-9397-08002B2CF9AE}" pid="9" name="ContentTypeId">
    <vt:lpwstr>0x010100DFEF833E77C1E040887B548E8B06CD12</vt:lpwstr>
  </property>
</Properties>
</file>