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81" r:id="rId2"/>
    <p:sldId id="282" r:id="rId3"/>
    <p:sldId id="283" r:id="rId4"/>
    <p:sldId id="330" r:id="rId5"/>
    <p:sldId id="350" r:id="rId6"/>
    <p:sldId id="332" r:id="rId7"/>
    <p:sldId id="286" r:id="rId8"/>
    <p:sldId id="333" r:id="rId9"/>
    <p:sldId id="334" r:id="rId10"/>
    <p:sldId id="287" r:id="rId11"/>
    <p:sldId id="288" r:id="rId12"/>
    <p:sldId id="289" r:id="rId13"/>
    <p:sldId id="290" r:id="rId14"/>
    <p:sldId id="292" r:id="rId15"/>
    <p:sldId id="293" r:id="rId16"/>
    <p:sldId id="294" r:id="rId17"/>
    <p:sldId id="295" r:id="rId18"/>
    <p:sldId id="296" r:id="rId19"/>
    <p:sldId id="297" r:id="rId20"/>
    <p:sldId id="299" r:id="rId21"/>
    <p:sldId id="300" r:id="rId22"/>
    <p:sldId id="301" r:id="rId23"/>
    <p:sldId id="341" r:id="rId24"/>
    <p:sldId id="342" r:id="rId25"/>
    <p:sldId id="343" r:id="rId26"/>
    <p:sldId id="344" r:id="rId27"/>
    <p:sldId id="345" r:id="rId28"/>
    <p:sldId id="346" r:id="rId29"/>
    <p:sldId id="347" r:id="rId30"/>
    <p:sldId id="348" r:id="rId31"/>
    <p:sldId id="349" r:id="rId32"/>
    <p:sldId id="318" r:id="rId33"/>
    <p:sldId id="319" r:id="rId34"/>
    <p:sldId id="321" r:id="rId35"/>
    <p:sldId id="322" r:id="rId36"/>
    <p:sldId id="324" r:id="rId37"/>
    <p:sldId id="323" r:id="rId38"/>
    <p:sldId id="340" r:id="rId39"/>
    <p:sldId id="335" r:id="rId40"/>
    <p:sldId id="336" r:id="rId41"/>
    <p:sldId id="337" r:id="rId42"/>
    <p:sldId id="338" r:id="rId43"/>
    <p:sldId id="339" r:id="rId44"/>
    <p:sldId id="351" r:id="rId45"/>
    <p:sldId id="352" r:id="rId46"/>
    <p:sldId id="354" r:id="rId47"/>
    <p:sldId id="353" r:id="rId48"/>
    <p:sldId id="355" r:id="rId49"/>
    <p:sldId id="329" r:id="rId50"/>
  </p:sldIdLst>
  <p:sldSz cx="9144000" cy="5143500" type="screen16x9"/>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12" y="-112"/>
      </p:cViewPr>
      <p:guideLst>
        <p:guide orient="horz" pos="1872"/>
        <p:guide pos="2880"/>
      </p:guideLst>
    </p:cSldViewPr>
  </p:slideViewPr>
  <p:notesTextViewPr>
    <p:cViewPr>
      <p:scale>
        <a:sx n="100" d="100"/>
        <a:sy n="100" d="100"/>
      </p:scale>
      <p:origin x="0" y="0"/>
    </p:cViewPr>
  </p:notesTextViewPr>
  <p:notesViewPr>
    <p:cSldViewPr>
      <p:cViewPr varScale="1">
        <p:scale>
          <a:sx n="67" d="100"/>
          <a:sy n="67" d="100"/>
        </p:scale>
        <p:origin x="-278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20ED-0D3C-4F15-8957-5413ACB0C43F}"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0A2BCB4C-4BD1-4A18-9024-6D1F09D42AA7}">
      <dgm:prSet phldrT="[Text]" custT="1"/>
      <dgm:spPr/>
      <dgm:t>
        <a:bodyPr/>
        <a:lstStyle/>
        <a:p>
          <a:r>
            <a:rPr lang="en-US" sz="2300" dirty="0" smtClean="0"/>
            <a:t>HTML5, CSS3, JavaScript</a:t>
          </a:r>
          <a:endParaRPr lang="en-US" sz="2300" dirty="0"/>
        </a:p>
      </dgm:t>
    </dgm:pt>
    <dgm:pt modelId="{D48E21DB-6B0A-4934-BE34-0F8E19E01254}" type="parTrans" cxnId="{B30137E8-C758-4EC5-868C-CB77001A5EF9}">
      <dgm:prSet/>
      <dgm:spPr/>
      <dgm:t>
        <a:bodyPr/>
        <a:lstStyle/>
        <a:p>
          <a:endParaRPr lang="en-US"/>
        </a:p>
      </dgm:t>
    </dgm:pt>
    <dgm:pt modelId="{70849F1A-FA1B-4C65-8C25-5363224D270B}" type="sibTrans" cxnId="{B30137E8-C758-4EC5-868C-CB77001A5EF9}">
      <dgm:prSet/>
      <dgm:spPr/>
      <dgm:t>
        <a:bodyPr/>
        <a:lstStyle/>
        <a:p>
          <a:endParaRPr lang="en-US" dirty="0"/>
        </a:p>
      </dgm:t>
    </dgm:pt>
    <dgm:pt modelId="{4044A039-21F7-476C-9E38-94C6F07CF86A}">
      <dgm:prSet phldrT="[Text]"/>
      <dgm:spPr/>
      <dgm:t>
        <a:bodyPr/>
        <a:lstStyle/>
        <a:p>
          <a:r>
            <a:rPr lang="en-US" dirty="0" smtClean="0"/>
            <a:t>WebKit engine</a:t>
          </a:r>
          <a:endParaRPr lang="en-US" dirty="0"/>
        </a:p>
      </dgm:t>
    </dgm:pt>
    <dgm:pt modelId="{0ACD80C0-191B-4D9E-AC25-98C55641ED01}" type="parTrans" cxnId="{5F6A8AD2-47B9-402D-8C7C-0FF6D5726F20}">
      <dgm:prSet/>
      <dgm:spPr/>
      <dgm:t>
        <a:bodyPr/>
        <a:lstStyle/>
        <a:p>
          <a:endParaRPr lang="en-US"/>
        </a:p>
      </dgm:t>
    </dgm:pt>
    <dgm:pt modelId="{A622074B-5CEE-4D40-89C1-730715FA399E}" type="sibTrans" cxnId="{5F6A8AD2-47B9-402D-8C7C-0FF6D5726F20}">
      <dgm:prSet/>
      <dgm:spPr/>
      <dgm:t>
        <a:bodyPr/>
        <a:lstStyle/>
        <a:p>
          <a:endParaRPr lang="en-US"/>
        </a:p>
      </dgm:t>
    </dgm:pt>
    <dgm:pt modelId="{97FF5ACB-53CC-44A3-8B00-3C5E1B256ACC}">
      <dgm:prSet phldrT="[Text]"/>
      <dgm:spPr/>
      <dgm:t>
        <a:bodyPr/>
        <a:lstStyle/>
        <a:p>
          <a:r>
            <a:rPr lang="en-US" dirty="0" smtClean="0"/>
            <a:t>WebWorks platform</a:t>
          </a:r>
          <a:endParaRPr lang="en-US" dirty="0"/>
        </a:p>
      </dgm:t>
    </dgm:pt>
    <dgm:pt modelId="{72396A87-8ADA-4243-B1C5-9415F4B804DA}" type="parTrans" cxnId="{DA3B1DFC-2A97-4BC3-A575-D7E1DB5F6358}">
      <dgm:prSet/>
      <dgm:spPr/>
      <dgm:t>
        <a:bodyPr/>
        <a:lstStyle/>
        <a:p>
          <a:endParaRPr lang="en-US"/>
        </a:p>
      </dgm:t>
    </dgm:pt>
    <dgm:pt modelId="{24A22A2F-FD93-4F39-9ECD-9DC1B403EEC9}" type="sibTrans" cxnId="{DA3B1DFC-2A97-4BC3-A575-D7E1DB5F6358}">
      <dgm:prSet/>
      <dgm:spPr/>
      <dgm:t>
        <a:bodyPr/>
        <a:lstStyle/>
        <a:p>
          <a:endParaRPr lang="en-US"/>
        </a:p>
      </dgm:t>
    </dgm:pt>
    <dgm:pt modelId="{CE838212-42FE-4184-829E-D4AD8610EE84}">
      <dgm:prSet phldrT="[Text]"/>
      <dgm:spPr/>
      <dgm:t>
        <a:bodyPr/>
        <a:lstStyle/>
        <a:p>
          <a:r>
            <a:rPr lang="en-US" dirty="0" smtClean="0"/>
            <a:t>BlackBerry Developer APIs</a:t>
          </a:r>
          <a:endParaRPr lang="en-US" dirty="0"/>
        </a:p>
      </dgm:t>
    </dgm:pt>
    <dgm:pt modelId="{59B6D246-06E4-406E-9216-F08A3A4E597E}" type="parTrans" cxnId="{0C019704-D2FD-4E29-8189-682194269315}">
      <dgm:prSet/>
      <dgm:spPr/>
      <dgm:t>
        <a:bodyPr/>
        <a:lstStyle/>
        <a:p>
          <a:endParaRPr lang="en-US"/>
        </a:p>
      </dgm:t>
    </dgm:pt>
    <dgm:pt modelId="{B2CFDDC3-DAB2-4C43-8B21-913AD0305298}" type="sibTrans" cxnId="{0C019704-D2FD-4E29-8189-682194269315}">
      <dgm:prSet/>
      <dgm:spPr/>
      <dgm:t>
        <a:bodyPr/>
        <a:lstStyle/>
        <a:p>
          <a:endParaRPr lang="en-US"/>
        </a:p>
      </dgm:t>
    </dgm:pt>
    <dgm:pt modelId="{CBDDAAA7-737D-4E97-AA8D-3FCF24A313EB}" type="pres">
      <dgm:prSet presAssocID="{4E3D20ED-0D3C-4F15-8957-5413ACB0C43F}" presName="outerComposite" presStyleCnt="0">
        <dgm:presLayoutVars>
          <dgm:chMax val="5"/>
          <dgm:dir/>
          <dgm:resizeHandles val="exact"/>
        </dgm:presLayoutVars>
      </dgm:prSet>
      <dgm:spPr/>
      <dgm:t>
        <a:bodyPr/>
        <a:lstStyle/>
        <a:p>
          <a:endParaRPr lang="en-US"/>
        </a:p>
      </dgm:t>
    </dgm:pt>
    <dgm:pt modelId="{2F837A58-82B2-4D59-9733-3B1F03E79FD2}" type="pres">
      <dgm:prSet presAssocID="{4E3D20ED-0D3C-4F15-8957-5413ACB0C43F}" presName="dummyMaxCanvas" presStyleCnt="0">
        <dgm:presLayoutVars/>
      </dgm:prSet>
      <dgm:spPr/>
    </dgm:pt>
    <dgm:pt modelId="{9DFDD2BC-5E6B-46B8-9462-ADC97A93D24B}" type="pres">
      <dgm:prSet presAssocID="{4E3D20ED-0D3C-4F15-8957-5413ACB0C43F}" presName="FourNodes_1" presStyleLbl="node1" presStyleIdx="0" presStyleCnt="4" custLinFactNeighborY="-31228">
        <dgm:presLayoutVars>
          <dgm:bulletEnabled val="1"/>
        </dgm:presLayoutVars>
      </dgm:prSet>
      <dgm:spPr/>
      <dgm:t>
        <a:bodyPr/>
        <a:lstStyle/>
        <a:p>
          <a:endParaRPr lang="en-US"/>
        </a:p>
      </dgm:t>
    </dgm:pt>
    <dgm:pt modelId="{CBBB1A54-308E-4E59-ACAC-3F17CC604BB6}" type="pres">
      <dgm:prSet presAssocID="{4E3D20ED-0D3C-4F15-8957-5413ACB0C43F}" presName="FourNodes_2" presStyleLbl="node1" presStyleIdx="1" presStyleCnt="4">
        <dgm:presLayoutVars>
          <dgm:bulletEnabled val="1"/>
        </dgm:presLayoutVars>
      </dgm:prSet>
      <dgm:spPr/>
      <dgm:t>
        <a:bodyPr/>
        <a:lstStyle/>
        <a:p>
          <a:endParaRPr lang="en-US"/>
        </a:p>
      </dgm:t>
    </dgm:pt>
    <dgm:pt modelId="{DB56CA8D-56BE-496A-BDB5-AABA56322BF9}" type="pres">
      <dgm:prSet presAssocID="{4E3D20ED-0D3C-4F15-8957-5413ACB0C43F}" presName="FourNodes_3" presStyleLbl="node1" presStyleIdx="2" presStyleCnt="4">
        <dgm:presLayoutVars>
          <dgm:bulletEnabled val="1"/>
        </dgm:presLayoutVars>
      </dgm:prSet>
      <dgm:spPr/>
      <dgm:t>
        <a:bodyPr/>
        <a:lstStyle/>
        <a:p>
          <a:endParaRPr lang="en-US"/>
        </a:p>
      </dgm:t>
    </dgm:pt>
    <dgm:pt modelId="{C490C174-B9D1-4F26-AC86-F0DA23E6D94B}" type="pres">
      <dgm:prSet presAssocID="{4E3D20ED-0D3C-4F15-8957-5413ACB0C43F}" presName="FourNodes_4" presStyleLbl="node1" presStyleIdx="3" presStyleCnt="4">
        <dgm:presLayoutVars>
          <dgm:bulletEnabled val="1"/>
        </dgm:presLayoutVars>
      </dgm:prSet>
      <dgm:spPr/>
      <dgm:t>
        <a:bodyPr/>
        <a:lstStyle/>
        <a:p>
          <a:endParaRPr lang="en-US"/>
        </a:p>
      </dgm:t>
    </dgm:pt>
    <dgm:pt modelId="{1999F3AF-4A1E-4961-889A-A643C77C2FA3}" type="pres">
      <dgm:prSet presAssocID="{4E3D20ED-0D3C-4F15-8957-5413ACB0C43F}" presName="FourConn_1-2" presStyleLbl="fgAccFollowNode1" presStyleIdx="0" presStyleCnt="3" custAng="10800000">
        <dgm:presLayoutVars>
          <dgm:bulletEnabled val="1"/>
        </dgm:presLayoutVars>
      </dgm:prSet>
      <dgm:spPr/>
      <dgm:t>
        <a:bodyPr/>
        <a:lstStyle/>
        <a:p>
          <a:endParaRPr lang="en-US"/>
        </a:p>
      </dgm:t>
    </dgm:pt>
    <dgm:pt modelId="{3E2727BD-4BA0-4D37-A3C1-3D036F885374}" type="pres">
      <dgm:prSet presAssocID="{4E3D20ED-0D3C-4F15-8957-5413ACB0C43F}" presName="FourConn_2-3" presStyleLbl="fgAccFollowNode1" presStyleIdx="1" presStyleCnt="3" custAng="10800000">
        <dgm:presLayoutVars>
          <dgm:bulletEnabled val="1"/>
        </dgm:presLayoutVars>
      </dgm:prSet>
      <dgm:spPr/>
      <dgm:t>
        <a:bodyPr/>
        <a:lstStyle/>
        <a:p>
          <a:endParaRPr lang="en-US"/>
        </a:p>
      </dgm:t>
    </dgm:pt>
    <dgm:pt modelId="{CDE5E6F0-1968-4700-BC17-73A43D50143D}" type="pres">
      <dgm:prSet presAssocID="{4E3D20ED-0D3C-4F15-8957-5413ACB0C43F}" presName="FourConn_3-4" presStyleLbl="fgAccFollowNode1" presStyleIdx="2" presStyleCnt="3" custAng="10800000">
        <dgm:presLayoutVars>
          <dgm:bulletEnabled val="1"/>
        </dgm:presLayoutVars>
      </dgm:prSet>
      <dgm:spPr/>
      <dgm:t>
        <a:bodyPr/>
        <a:lstStyle/>
        <a:p>
          <a:endParaRPr lang="en-US"/>
        </a:p>
      </dgm:t>
    </dgm:pt>
    <dgm:pt modelId="{22DEF9EC-043D-4D29-A57D-63C92F47B864}" type="pres">
      <dgm:prSet presAssocID="{4E3D20ED-0D3C-4F15-8957-5413ACB0C43F}" presName="FourNodes_1_text" presStyleLbl="node1" presStyleIdx="3" presStyleCnt="4">
        <dgm:presLayoutVars>
          <dgm:bulletEnabled val="1"/>
        </dgm:presLayoutVars>
      </dgm:prSet>
      <dgm:spPr/>
      <dgm:t>
        <a:bodyPr/>
        <a:lstStyle/>
        <a:p>
          <a:endParaRPr lang="en-US"/>
        </a:p>
      </dgm:t>
    </dgm:pt>
    <dgm:pt modelId="{E886072D-0A50-4C3C-8F8E-C9D7D0CE1B5F}" type="pres">
      <dgm:prSet presAssocID="{4E3D20ED-0D3C-4F15-8957-5413ACB0C43F}" presName="FourNodes_2_text" presStyleLbl="node1" presStyleIdx="3" presStyleCnt="4">
        <dgm:presLayoutVars>
          <dgm:bulletEnabled val="1"/>
        </dgm:presLayoutVars>
      </dgm:prSet>
      <dgm:spPr/>
      <dgm:t>
        <a:bodyPr/>
        <a:lstStyle/>
        <a:p>
          <a:endParaRPr lang="en-US"/>
        </a:p>
      </dgm:t>
    </dgm:pt>
    <dgm:pt modelId="{805CE09C-615C-48B0-8069-53C25214CCDC}" type="pres">
      <dgm:prSet presAssocID="{4E3D20ED-0D3C-4F15-8957-5413ACB0C43F}" presName="FourNodes_3_text" presStyleLbl="node1" presStyleIdx="3" presStyleCnt="4">
        <dgm:presLayoutVars>
          <dgm:bulletEnabled val="1"/>
        </dgm:presLayoutVars>
      </dgm:prSet>
      <dgm:spPr/>
      <dgm:t>
        <a:bodyPr/>
        <a:lstStyle/>
        <a:p>
          <a:endParaRPr lang="en-US"/>
        </a:p>
      </dgm:t>
    </dgm:pt>
    <dgm:pt modelId="{142654BC-A5DC-49D4-A702-EA01F2294EE6}" type="pres">
      <dgm:prSet presAssocID="{4E3D20ED-0D3C-4F15-8957-5413ACB0C43F}" presName="FourNodes_4_text" presStyleLbl="node1" presStyleIdx="3" presStyleCnt="4">
        <dgm:presLayoutVars>
          <dgm:bulletEnabled val="1"/>
        </dgm:presLayoutVars>
      </dgm:prSet>
      <dgm:spPr/>
      <dgm:t>
        <a:bodyPr/>
        <a:lstStyle/>
        <a:p>
          <a:endParaRPr lang="en-US"/>
        </a:p>
      </dgm:t>
    </dgm:pt>
  </dgm:ptLst>
  <dgm:cxnLst>
    <dgm:cxn modelId="{E52A46AC-822A-D244-ABB6-D1DD75D47125}" type="presOf" srcId="{97FF5ACB-53CC-44A3-8B00-3C5E1B256ACC}" destId="{805CE09C-615C-48B0-8069-53C25214CCDC}" srcOrd="1" destOrd="0" presId="urn:microsoft.com/office/officeart/2005/8/layout/vProcess5"/>
    <dgm:cxn modelId="{A7EF30B2-7DC7-FA49-9D1A-E91F99D1B87A}" type="presOf" srcId="{70849F1A-FA1B-4C65-8C25-5363224D270B}" destId="{1999F3AF-4A1E-4961-889A-A643C77C2FA3}" srcOrd="0" destOrd="0" presId="urn:microsoft.com/office/officeart/2005/8/layout/vProcess5"/>
    <dgm:cxn modelId="{88044388-6509-9843-B514-9880B74331AB}" type="presOf" srcId="{97FF5ACB-53CC-44A3-8B00-3C5E1B256ACC}" destId="{DB56CA8D-56BE-496A-BDB5-AABA56322BF9}" srcOrd="0" destOrd="0" presId="urn:microsoft.com/office/officeart/2005/8/layout/vProcess5"/>
    <dgm:cxn modelId="{FDDC97CF-D8DE-1A4C-A38F-E32D7780EC75}" type="presOf" srcId="{4E3D20ED-0D3C-4F15-8957-5413ACB0C43F}" destId="{CBDDAAA7-737D-4E97-AA8D-3FCF24A313EB}" srcOrd="0" destOrd="0" presId="urn:microsoft.com/office/officeart/2005/8/layout/vProcess5"/>
    <dgm:cxn modelId="{C0274847-D3FD-884A-A46D-21E3C5DCEA2D}" type="presOf" srcId="{0A2BCB4C-4BD1-4A18-9024-6D1F09D42AA7}" destId="{9DFDD2BC-5E6B-46B8-9462-ADC97A93D24B}" srcOrd="0" destOrd="0" presId="urn:microsoft.com/office/officeart/2005/8/layout/vProcess5"/>
    <dgm:cxn modelId="{020F6D90-D433-D54E-9CCF-E5599E7BA85B}" type="presOf" srcId="{A622074B-5CEE-4D40-89C1-730715FA399E}" destId="{3E2727BD-4BA0-4D37-A3C1-3D036F885374}" srcOrd="0" destOrd="0" presId="urn:microsoft.com/office/officeart/2005/8/layout/vProcess5"/>
    <dgm:cxn modelId="{DA3B1DFC-2A97-4BC3-A575-D7E1DB5F6358}" srcId="{4E3D20ED-0D3C-4F15-8957-5413ACB0C43F}" destId="{97FF5ACB-53CC-44A3-8B00-3C5E1B256ACC}" srcOrd="2" destOrd="0" parTransId="{72396A87-8ADA-4243-B1C5-9415F4B804DA}" sibTransId="{24A22A2F-FD93-4F39-9ECD-9DC1B403EEC9}"/>
    <dgm:cxn modelId="{DA2C54A5-C005-CC42-9609-F05A8808D252}" type="presOf" srcId="{24A22A2F-FD93-4F39-9ECD-9DC1B403EEC9}" destId="{CDE5E6F0-1968-4700-BC17-73A43D50143D}" srcOrd="0" destOrd="0" presId="urn:microsoft.com/office/officeart/2005/8/layout/vProcess5"/>
    <dgm:cxn modelId="{3B9B399F-7D20-EB4F-9C83-BBEFC8A1A93E}" type="presOf" srcId="{CE838212-42FE-4184-829E-D4AD8610EE84}" destId="{C490C174-B9D1-4F26-AC86-F0DA23E6D94B}" srcOrd="0" destOrd="0" presId="urn:microsoft.com/office/officeart/2005/8/layout/vProcess5"/>
    <dgm:cxn modelId="{B30137E8-C758-4EC5-868C-CB77001A5EF9}" srcId="{4E3D20ED-0D3C-4F15-8957-5413ACB0C43F}" destId="{0A2BCB4C-4BD1-4A18-9024-6D1F09D42AA7}" srcOrd="0" destOrd="0" parTransId="{D48E21DB-6B0A-4934-BE34-0F8E19E01254}" sibTransId="{70849F1A-FA1B-4C65-8C25-5363224D270B}"/>
    <dgm:cxn modelId="{5F6A8AD2-47B9-402D-8C7C-0FF6D5726F20}" srcId="{4E3D20ED-0D3C-4F15-8957-5413ACB0C43F}" destId="{4044A039-21F7-476C-9E38-94C6F07CF86A}" srcOrd="1" destOrd="0" parTransId="{0ACD80C0-191B-4D9E-AC25-98C55641ED01}" sibTransId="{A622074B-5CEE-4D40-89C1-730715FA399E}"/>
    <dgm:cxn modelId="{377968EF-1FDA-B248-B23C-DA5523BF7706}" type="presOf" srcId="{CE838212-42FE-4184-829E-D4AD8610EE84}" destId="{142654BC-A5DC-49D4-A702-EA01F2294EE6}" srcOrd="1" destOrd="0" presId="urn:microsoft.com/office/officeart/2005/8/layout/vProcess5"/>
    <dgm:cxn modelId="{BD4E31AB-2A5D-1D46-8095-C21EFE46742C}" type="presOf" srcId="{4044A039-21F7-476C-9E38-94C6F07CF86A}" destId="{E886072D-0A50-4C3C-8F8E-C9D7D0CE1B5F}" srcOrd="1" destOrd="0" presId="urn:microsoft.com/office/officeart/2005/8/layout/vProcess5"/>
    <dgm:cxn modelId="{0C019704-D2FD-4E29-8189-682194269315}" srcId="{4E3D20ED-0D3C-4F15-8957-5413ACB0C43F}" destId="{CE838212-42FE-4184-829E-D4AD8610EE84}" srcOrd="3" destOrd="0" parTransId="{59B6D246-06E4-406E-9216-F08A3A4E597E}" sibTransId="{B2CFDDC3-DAB2-4C43-8B21-913AD0305298}"/>
    <dgm:cxn modelId="{867406BB-1289-6840-8179-476EF20A23AE}" type="presOf" srcId="{0A2BCB4C-4BD1-4A18-9024-6D1F09D42AA7}" destId="{22DEF9EC-043D-4D29-A57D-63C92F47B864}" srcOrd="1" destOrd="0" presId="urn:microsoft.com/office/officeart/2005/8/layout/vProcess5"/>
    <dgm:cxn modelId="{2BBCA964-4505-C841-AA55-D97027D7C061}" type="presOf" srcId="{4044A039-21F7-476C-9E38-94C6F07CF86A}" destId="{CBBB1A54-308E-4E59-ACAC-3F17CC604BB6}" srcOrd="0" destOrd="0" presId="urn:microsoft.com/office/officeart/2005/8/layout/vProcess5"/>
    <dgm:cxn modelId="{E9880104-2EF7-CF4C-AD46-91F03EAAA28C}" type="presParOf" srcId="{CBDDAAA7-737D-4E97-AA8D-3FCF24A313EB}" destId="{2F837A58-82B2-4D59-9733-3B1F03E79FD2}" srcOrd="0" destOrd="0" presId="urn:microsoft.com/office/officeart/2005/8/layout/vProcess5"/>
    <dgm:cxn modelId="{24B8DB72-D1D1-D842-9716-A18ADB3381A9}" type="presParOf" srcId="{CBDDAAA7-737D-4E97-AA8D-3FCF24A313EB}" destId="{9DFDD2BC-5E6B-46B8-9462-ADC97A93D24B}" srcOrd="1" destOrd="0" presId="urn:microsoft.com/office/officeart/2005/8/layout/vProcess5"/>
    <dgm:cxn modelId="{50B7AFF5-0394-9A43-9E06-546A7F94A97F}" type="presParOf" srcId="{CBDDAAA7-737D-4E97-AA8D-3FCF24A313EB}" destId="{CBBB1A54-308E-4E59-ACAC-3F17CC604BB6}" srcOrd="2" destOrd="0" presId="urn:microsoft.com/office/officeart/2005/8/layout/vProcess5"/>
    <dgm:cxn modelId="{2F46E127-BB98-FA42-B8BD-2C8A1B8FF4E6}" type="presParOf" srcId="{CBDDAAA7-737D-4E97-AA8D-3FCF24A313EB}" destId="{DB56CA8D-56BE-496A-BDB5-AABA56322BF9}" srcOrd="3" destOrd="0" presId="urn:microsoft.com/office/officeart/2005/8/layout/vProcess5"/>
    <dgm:cxn modelId="{B9F6DBA7-C0E9-8545-8818-99096CB97ABD}" type="presParOf" srcId="{CBDDAAA7-737D-4E97-AA8D-3FCF24A313EB}" destId="{C490C174-B9D1-4F26-AC86-F0DA23E6D94B}" srcOrd="4" destOrd="0" presId="urn:microsoft.com/office/officeart/2005/8/layout/vProcess5"/>
    <dgm:cxn modelId="{4E19D067-D47C-7F4D-89DE-D979CD54D57D}" type="presParOf" srcId="{CBDDAAA7-737D-4E97-AA8D-3FCF24A313EB}" destId="{1999F3AF-4A1E-4961-889A-A643C77C2FA3}" srcOrd="5" destOrd="0" presId="urn:microsoft.com/office/officeart/2005/8/layout/vProcess5"/>
    <dgm:cxn modelId="{6052ACCB-886F-2348-ADCC-0DD48649610C}" type="presParOf" srcId="{CBDDAAA7-737D-4E97-AA8D-3FCF24A313EB}" destId="{3E2727BD-4BA0-4D37-A3C1-3D036F885374}" srcOrd="6" destOrd="0" presId="urn:microsoft.com/office/officeart/2005/8/layout/vProcess5"/>
    <dgm:cxn modelId="{FD71AFA5-9C90-8C41-809B-283F2B18681D}" type="presParOf" srcId="{CBDDAAA7-737D-4E97-AA8D-3FCF24A313EB}" destId="{CDE5E6F0-1968-4700-BC17-73A43D50143D}" srcOrd="7" destOrd="0" presId="urn:microsoft.com/office/officeart/2005/8/layout/vProcess5"/>
    <dgm:cxn modelId="{3FB9E464-E73A-F842-98B9-D6CBA7D7600C}" type="presParOf" srcId="{CBDDAAA7-737D-4E97-AA8D-3FCF24A313EB}" destId="{22DEF9EC-043D-4D29-A57D-63C92F47B864}" srcOrd="8" destOrd="0" presId="urn:microsoft.com/office/officeart/2005/8/layout/vProcess5"/>
    <dgm:cxn modelId="{7E76056A-5407-B64A-8320-EDFC5E5D8ED4}" type="presParOf" srcId="{CBDDAAA7-737D-4E97-AA8D-3FCF24A313EB}" destId="{E886072D-0A50-4C3C-8F8E-C9D7D0CE1B5F}" srcOrd="9" destOrd="0" presId="urn:microsoft.com/office/officeart/2005/8/layout/vProcess5"/>
    <dgm:cxn modelId="{F802C332-09C9-5945-A019-66C8CC6D8AA4}" type="presParOf" srcId="{CBDDAAA7-737D-4E97-AA8D-3FCF24A313EB}" destId="{805CE09C-615C-48B0-8069-53C25214CCDC}" srcOrd="10" destOrd="0" presId="urn:microsoft.com/office/officeart/2005/8/layout/vProcess5"/>
    <dgm:cxn modelId="{CB09AF54-FF15-8448-974F-2AC37BD5E033}" type="presParOf" srcId="{CBDDAAA7-737D-4E97-AA8D-3FCF24A313EB}" destId="{142654BC-A5DC-49D4-A702-EA01F2294EE6}"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DD2BC-5E6B-46B8-9462-ADC97A93D24B}">
      <dsp:nvSpPr>
        <dsp:cNvPr id="0" name=""/>
        <dsp:cNvSpPr/>
      </dsp:nvSpPr>
      <dsp:spPr>
        <a:xfrm>
          <a:off x="0" y="0"/>
          <a:ext cx="4389120" cy="7320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HTML5, CSS3, JavaScript</a:t>
          </a:r>
          <a:endParaRPr lang="en-US" sz="2300" kern="1200" dirty="0"/>
        </a:p>
      </dsp:txBody>
      <dsp:txXfrm>
        <a:off x="21440" y="21440"/>
        <a:ext cx="3537349" cy="689148"/>
      </dsp:txXfrm>
    </dsp:sp>
    <dsp:sp modelId="{CBBB1A54-308E-4E59-ACAC-3F17CC604BB6}">
      <dsp:nvSpPr>
        <dsp:cNvPr id="0" name=""/>
        <dsp:cNvSpPr/>
      </dsp:nvSpPr>
      <dsp:spPr>
        <a:xfrm>
          <a:off x="367588" y="865124"/>
          <a:ext cx="4389120" cy="7320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WebKit engine</a:t>
          </a:r>
          <a:endParaRPr lang="en-US" sz="2400" kern="1200" dirty="0"/>
        </a:p>
      </dsp:txBody>
      <dsp:txXfrm>
        <a:off x="389028" y="886564"/>
        <a:ext cx="3502833" cy="689148"/>
      </dsp:txXfrm>
    </dsp:sp>
    <dsp:sp modelId="{DB56CA8D-56BE-496A-BDB5-AABA56322BF9}">
      <dsp:nvSpPr>
        <dsp:cNvPr id="0" name=""/>
        <dsp:cNvSpPr/>
      </dsp:nvSpPr>
      <dsp:spPr>
        <a:xfrm>
          <a:off x="729691" y="1730248"/>
          <a:ext cx="4389120" cy="7320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WebWorks platform</a:t>
          </a:r>
          <a:endParaRPr lang="en-US" sz="2400" kern="1200" dirty="0"/>
        </a:p>
      </dsp:txBody>
      <dsp:txXfrm>
        <a:off x="751131" y="1751688"/>
        <a:ext cx="3508319" cy="689148"/>
      </dsp:txXfrm>
    </dsp:sp>
    <dsp:sp modelId="{C490C174-B9D1-4F26-AC86-F0DA23E6D94B}">
      <dsp:nvSpPr>
        <dsp:cNvPr id="0" name=""/>
        <dsp:cNvSpPr/>
      </dsp:nvSpPr>
      <dsp:spPr>
        <a:xfrm>
          <a:off x="1097279" y="2595372"/>
          <a:ext cx="4389120" cy="73202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BlackBerry Developer APIs</a:t>
          </a:r>
          <a:endParaRPr lang="en-US" sz="2400" kern="1200" dirty="0"/>
        </a:p>
      </dsp:txBody>
      <dsp:txXfrm>
        <a:off x="1118719" y="2616812"/>
        <a:ext cx="3502833" cy="689148"/>
      </dsp:txXfrm>
    </dsp:sp>
    <dsp:sp modelId="{1999F3AF-4A1E-4961-889A-A643C77C2FA3}">
      <dsp:nvSpPr>
        <dsp:cNvPr id="0" name=""/>
        <dsp:cNvSpPr/>
      </dsp:nvSpPr>
      <dsp:spPr>
        <a:xfrm rot="10800000">
          <a:off x="3913301" y="560666"/>
          <a:ext cx="475818" cy="47581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dirty="0"/>
        </a:p>
      </dsp:txBody>
      <dsp:txXfrm>
        <a:off x="4020360" y="678431"/>
        <a:ext cx="261700" cy="358053"/>
      </dsp:txXfrm>
    </dsp:sp>
    <dsp:sp modelId="{3E2727BD-4BA0-4D37-A3C1-3D036F885374}">
      <dsp:nvSpPr>
        <dsp:cNvPr id="0" name=""/>
        <dsp:cNvSpPr/>
      </dsp:nvSpPr>
      <dsp:spPr>
        <a:xfrm rot="10800000">
          <a:off x="4280890" y="1425790"/>
          <a:ext cx="475818" cy="47581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4387949" y="1543555"/>
        <a:ext cx="261700" cy="358053"/>
      </dsp:txXfrm>
    </dsp:sp>
    <dsp:sp modelId="{CDE5E6F0-1968-4700-BC17-73A43D50143D}">
      <dsp:nvSpPr>
        <dsp:cNvPr id="0" name=""/>
        <dsp:cNvSpPr/>
      </dsp:nvSpPr>
      <dsp:spPr>
        <a:xfrm rot="10800000">
          <a:off x="4642993" y="2290914"/>
          <a:ext cx="475818" cy="47581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4750052" y="2408679"/>
        <a:ext cx="261700" cy="3580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2A92E04-2612-44AC-B203-CF122B1A743D}" type="datetimeFigureOut">
              <a:rPr lang="en-US"/>
              <a:pPr>
                <a:defRPr/>
              </a:pPr>
              <a:t>5/15/13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8DA644F-DE28-4611-A19F-E96CE927F55B}" type="slidenum">
              <a:rPr lang="en-US"/>
              <a:pPr>
                <a:defRPr/>
              </a:pPr>
              <a:t>‹#›</a:t>
            </a:fld>
            <a:endParaRPr lang="en-US"/>
          </a:p>
        </p:txBody>
      </p:sp>
    </p:spTree>
    <p:extLst>
      <p:ext uri="{BB962C8B-B14F-4D97-AF65-F5344CB8AC3E}">
        <p14:creationId xmlns:p14="http://schemas.microsoft.com/office/powerpoint/2010/main" val="3600404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72C402F-A859-46F8-A09C-2E70929143B3}" type="datetimeFigureOut">
              <a:rPr lang="en-US"/>
              <a:pPr>
                <a:defRPr/>
              </a:pPr>
              <a:t>5/15/13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13CBDAC-E22F-42F2-9C92-7B0B0131D410}" type="slidenum">
              <a:rPr lang="en-US"/>
              <a:pPr>
                <a:defRPr/>
              </a:pPr>
              <a:t>‹#›</a:t>
            </a:fld>
            <a:endParaRPr lang="en-US"/>
          </a:p>
        </p:txBody>
      </p:sp>
    </p:spTree>
    <p:extLst>
      <p:ext uri="{BB962C8B-B14F-4D97-AF65-F5344CB8AC3E}">
        <p14:creationId xmlns:p14="http://schemas.microsoft.com/office/powerpoint/2010/main" val="2339723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70B6F2-0C6D-402E-A522-839B498C9B8F}" type="slidenum">
              <a:rPr lang="en-US" smtClean="0">
                <a:latin typeface="Arial" pitchFamily="34" charset="0"/>
                <a:cs typeface="Arial" pitchFamily="34" charset="0"/>
              </a:rPr>
              <a:pPr/>
              <a:t>3</a:t>
            </a:fld>
            <a:endParaRPr lang="en-US"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&lt;div </a:t>
            </a:r>
            <a:r>
              <a:rPr lang="en-US" dirty="0" err="1" smtClean="0"/>
              <a:t>onclick</a:t>
            </a:r>
            <a:r>
              <a:rPr lang="en-US" dirty="0" smtClean="0"/>
              <a:t>="</a:t>
            </a:r>
            <a:r>
              <a:rPr lang="en-US" dirty="0" err="1" smtClean="0"/>
              <a:t>invokeFilePicker</a:t>
            </a:r>
            <a:r>
              <a:rPr lang="en-US" dirty="0" smtClean="0"/>
              <a:t>();" id="</a:t>
            </a:r>
            <a:r>
              <a:rPr lang="en-US" dirty="0" err="1" smtClean="0"/>
              <a:t>btnShare</a:t>
            </a:r>
            <a:r>
              <a:rPr lang="en-US" dirty="0" smtClean="0"/>
              <a:t>" data-bb-type="action" data-bb-style="button" data-bb-</a:t>
            </a:r>
            <a:r>
              <a:rPr lang="en-US" dirty="0" err="1" smtClean="0"/>
              <a:t>img</a:t>
            </a:r>
            <a:r>
              <a:rPr lang="en-US" dirty="0" smtClean="0"/>
              <a:t>="images/icons/</a:t>
            </a:r>
            <a:r>
              <a:rPr lang="en-US" dirty="0" err="1" smtClean="0"/>
              <a:t>share.png</a:t>
            </a:r>
            <a:r>
              <a:rPr lang="en-US" dirty="0" smtClean="0"/>
              <a:t>"&gt;Share&lt;/div&gt;</a:t>
            </a:r>
          </a:p>
          <a:p>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47</a:t>
            </a:fld>
            <a:endParaRPr lang="en-US"/>
          </a:p>
        </p:txBody>
      </p:sp>
    </p:spTree>
    <p:extLst>
      <p:ext uri="{BB962C8B-B14F-4D97-AF65-F5344CB8AC3E}">
        <p14:creationId xmlns:p14="http://schemas.microsoft.com/office/powerpoint/2010/main" val="2487281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&lt;div </a:t>
            </a:r>
            <a:r>
              <a:rPr lang="en-US" dirty="0" err="1" smtClean="0"/>
              <a:t>onclick</a:t>
            </a:r>
            <a:r>
              <a:rPr lang="en-US" dirty="0" smtClean="0"/>
              <a:t>="</a:t>
            </a:r>
            <a:r>
              <a:rPr lang="en-US" dirty="0" err="1" smtClean="0"/>
              <a:t>invokeFilePicker</a:t>
            </a:r>
            <a:r>
              <a:rPr lang="en-US" dirty="0" smtClean="0"/>
              <a:t>();" id="</a:t>
            </a:r>
            <a:r>
              <a:rPr lang="en-US" dirty="0" err="1" smtClean="0"/>
              <a:t>btnShare</a:t>
            </a:r>
            <a:r>
              <a:rPr lang="en-US" dirty="0" smtClean="0"/>
              <a:t>" data-bb-type="action" data-bb-style="button" data-bb-</a:t>
            </a:r>
            <a:r>
              <a:rPr lang="en-US" dirty="0" err="1" smtClean="0"/>
              <a:t>img</a:t>
            </a:r>
            <a:r>
              <a:rPr lang="en-US" dirty="0" smtClean="0"/>
              <a:t>="images/icons/</a:t>
            </a:r>
            <a:r>
              <a:rPr lang="en-US" dirty="0" err="1" smtClean="0"/>
              <a:t>share.png</a:t>
            </a:r>
            <a:r>
              <a:rPr lang="en-US" dirty="0" smtClean="0"/>
              <a:t>"&gt;Share&lt;/div&gt;</a:t>
            </a:r>
          </a:p>
          <a:p>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48</a:t>
            </a:fld>
            <a:endParaRPr lang="en-US"/>
          </a:p>
        </p:txBody>
      </p:sp>
    </p:spTree>
    <p:extLst>
      <p:ext uri="{BB962C8B-B14F-4D97-AF65-F5344CB8AC3E}">
        <p14:creationId xmlns:p14="http://schemas.microsoft.com/office/powerpoint/2010/main" val="248728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Now, let</a:t>
            </a:r>
            <a:r>
              <a:rPr lang="ja-JP" altLang="en-US">
                <a:latin typeface="Calibri" charset="0"/>
              </a:rPr>
              <a:t>’</a:t>
            </a:r>
            <a:r>
              <a:rPr lang="en-US" altLang="ja-JP">
                <a:latin typeface="Calibri" charset="0"/>
              </a:rPr>
              <a:t>s look at our leadership in HTML5 standards conformance.  I</a:t>
            </a:r>
            <a:r>
              <a:rPr lang="ja-JP" altLang="en-US">
                <a:latin typeface="Calibri" charset="0"/>
              </a:rPr>
              <a:t>’</a:t>
            </a:r>
            <a:r>
              <a:rPr lang="en-US" altLang="ja-JP">
                <a:latin typeface="Calibri" charset="0"/>
              </a:rPr>
              <a:t>m sure most of you are familiar with HTML5Test.com.  They have a really cool feature there where you can choose 3 browsers and get a detailed comparison report on them.  Check it out.</a:t>
            </a:r>
          </a:p>
          <a:p>
            <a:endParaRPr lang="en-US">
              <a:latin typeface="Calibri" charset="0"/>
            </a:endParaRPr>
          </a:p>
          <a:p>
            <a:r>
              <a:rPr lang="en-US">
                <a:latin typeface="Calibri" charset="0"/>
              </a:rPr>
              <a:t>By any measure, BlackBerry 10 is, and has been for many months, an aggressive contender in the conformance numbers game.</a:t>
            </a:r>
          </a:p>
          <a:p>
            <a:r>
              <a:rPr lang="en-US">
                <a:latin typeface="Calibri" charset="0"/>
              </a:rPr>
              <a:t>If you compare BlackBerry 10 browser with other mobile vendor</a:t>
            </a:r>
            <a:r>
              <a:rPr lang="ja-JP" altLang="en-US">
                <a:latin typeface="Calibri" charset="0"/>
              </a:rPr>
              <a:t>’</a:t>
            </a:r>
            <a:r>
              <a:rPr lang="en-US" altLang="ja-JP">
                <a:latin typeface="Calibri" charset="0"/>
              </a:rPr>
              <a:t>s browsers such as iOS, Android, and WP8, BlackBerry 10 comes out on top.</a:t>
            </a:r>
          </a:p>
          <a:p>
            <a:endParaRPr lang="en-US">
              <a:latin typeface="Calibri" charset="0"/>
            </a:endParaRPr>
          </a:p>
          <a:p>
            <a:r>
              <a:rPr lang="en-US">
                <a:latin typeface="Calibri" charset="0"/>
              </a:rPr>
              <a:t>If you compare BlackBerry 10 browser with even the top desktop browsers on the market, BlackBerry 10 comes out on top.   There are other 3</a:t>
            </a:r>
            <a:r>
              <a:rPr lang="en-US" baseline="30000">
                <a:latin typeface="Calibri" charset="0"/>
              </a:rPr>
              <a:t>rd</a:t>
            </a:r>
            <a:r>
              <a:rPr lang="en-US">
                <a:latin typeface="Calibri" charset="0"/>
              </a:rPr>
              <a:t> party browsers I didn</a:t>
            </a:r>
            <a:r>
              <a:rPr lang="ja-JP" altLang="en-US">
                <a:latin typeface="Calibri" charset="0"/>
              </a:rPr>
              <a:t>’</a:t>
            </a:r>
            <a:r>
              <a:rPr lang="en-US" altLang="ja-JP">
                <a:latin typeface="Calibri" charset="0"/>
              </a:rPr>
              <a:t>t show here that perform better than some shown here, but none of them scores as high as BlackBerry 10.  </a:t>
            </a:r>
          </a:p>
          <a:p>
            <a:endParaRPr lang="en-US">
              <a:latin typeface="Calibri" charset="0"/>
            </a:endParaRPr>
          </a:p>
          <a:p>
            <a:r>
              <a:rPr lang="en-US">
                <a:latin typeface="Calibri" charset="0"/>
              </a:rPr>
              <a:t>The BlackBerry 10 Browser maintains the highest conformance in all categories across all device types.</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DE896D-5FE3-0143-AF4D-BB2AF0C8E157}" type="slidenum">
              <a:rPr lang="en-US" sz="1200"/>
              <a:pPr eaLnBrk="1" hangingPunct="1"/>
              <a:t>4</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I</a:t>
            </a:r>
            <a:r>
              <a:rPr lang="ja-JP" altLang="en-US">
                <a:latin typeface="Calibri" charset="0"/>
              </a:rPr>
              <a:t>’</a:t>
            </a:r>
            <a:r>
              <a:rPr lang="en-US" altLang="ja-JP">
                <a:latin typeface="Calibri" charset="0"/>
              </a:rPr>
              <a:t>m sure most of you are also familiar with the ringmark test suite developed by Facebook.  </a:t>
            </a:r>
          </a:p>
          <a:p>
            <a:r>
              <a:rPr lang="en-US">
                <a:latin typeface="Calibri" charset="0"/>
              </a:rPr>
              <a:t>BlackBerry 10 is the first mobile vendor browser to pass ringmark 1.  This was no small feat.  My understanding is that our web team has been working closely with the ringmark folks to improve bugs and various issues in the tests that will benefit the industry as a whole.</a:t>
            </a:r>
          </a:p>
          <a:p>
            <a:endParaRPr lang="en-US">
              <a:latin typeface="Calibri" charset="0"/>
            </a:endParaRPr>
          </a:p>
          <a:p>
            <a:r>
              <a:rPr lang="en-US">
                <a:latin typeface="Calibri" charset="0"/>
              </a:rPr>
              <a:t>Again, another example of industry leadership you would expect from a TOP TIER Browser provider.  </a:t>
            </a:r>
          </a:p>
          <a:p>
            <a:endParaRPr lang="en-US">
              <a:latin typeface="Calibri" charset="0"/>
            </a:endParaRPr>
          </a:p>
          <a:p>
            <a:endParaRPr lang="en-US">
              <a:latin typeface="Calibri" charset="0"/>
            </a:endParaRP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3B6CB37-38CA-0A49-8A53-1925DE287458}" type="slidenum">
              <a:rPr lang="en-US" sz="1200"/>
              <a:pPr eaLnBrk="1" hangingPunct="1"/>
              <a:t>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CB3E46-E8E7-4B07-852F-CE8E26F7F0A0}"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&lt;div </a:t>
            </a:r>
            <a:r>
              <a:rPr lang="en-US" dirty="0" err="1" smtClean="0"/>
              <a:t>onclick</a:t>
            </a:r>
            <a:r>
              <a:rPr lang="en-US" dirty="0" smtClean="0"/>
              <a:t>="</a:t>
            </a:r>
            <a:r>
              <a:rPr lang="en-US" dirty="0" err="1" smtClean="0"/>
              <a:t>invokeFilePicker</a:t>
            </a:r>
            <a:r>
              <a:rPr lang="en-US" dirty="0" smtClean="0"/>
              <a:t>();" id="</a:t>
            </a:r>
            <a:r>
              <a:rPr lang="en-US" dirty="0" err="1" smtClean="0"/>
              <a:t>btnShare</a:t>
            </a:r>
            <a:r>
              <a:rPr lang="en-US" dirty="0" smtClean="0"/>
              <a:t>" data-bb-type="action" data-bb-style="button" data-bb-</a:t>
            </a:r>
            <a:r>
              <a:rPr lang="en-US" dirty="0" err="1" smtClean="0"/>
              <a:t>img</a:t>
            </a:r>
            <a:r>
              <a:rPr lang="en-US" dirty="0" smtClean="0"/>
              <a:t>="images/icons/</a:t>
            </a:r>
            <a:r>
              <a:rPr lang="en-US" dirty="0" err="1" smtClean="0"/>
              <a:t>share.png</a:t>
            </a:r>
            <a:r>
              <a:rPr lang="en-US" dirty="0" smtClean="0"/>
              <a:t>"&gt;Share&lt;/div&gt;</a:t>
            </a:r>
          </a:p>
          <a:p>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40</a:t>
            </a:fld>
            <a:endParaRPr lang="en-US"/>
          </a:p>
        </p:txBody>
      </p:sp>
    </p:spTree>
    <p:extLst>
      <p:ext uri="{BB962C8B-B14F-4D97-AF65-F5344CB8AC3E}">
        <p14:creationId xmlns:p14="http://schemas.microsoft.com/office/powerpoint/2010/main" val="248728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Details</a:t>
            </a:r>
            <a:r>
              <a:rPr lang="en-US" baseline="0" dirty="0" smtClean="0"/>
              <a:t>:</a:t>
            </a:r>
          </a:p>
          <a:p>
            <a:r>
              <a:rPr lang="en-US" baseline="0" dirty="0" smtClean="0"/>
              <a:t>Details will be empty for this example, just pass the details </a:t>
            </a:r>
            <a:r>
              <a:rPr lang="en-US" baseline="0" dirty="0" err="1" smtClean="0"/>
              <a:t>obj</a:t>
            </a:r>
            <a:r>
              <a:rPr lang="en-US" baseline="0" dirty="0" smtClean="0"/>
              <a:t> from </a:t>
            </a:r>
            <a:r>
              <a:rPr lang="en-US" baseline="0" dirty="0" err="1" smtClean="0"/>
              <a:t>invokeFilePicker</a:t>
            </a:r>
            <a:endParaRPr lang="en-US" baseline="0" dirty="0" smtClean="0"/>
          </a:p>
          <a:p>
            <a:endParaRPr lang="en-US" dirty="0" smtClean="0"/>
          </a:p>
          <a:p>
            <a:r>
              <a:rPr lang="en-US" dirty="0" err="1" smtClean="0"/>
              <a:t>OnCancel</a:t>
            </a:r>
            <a:r>
              <a:rPr lang="en-US" dirty="0" smtClean="0"/>
              <a:t>: </a:t>
            </a:r>
          </a:p>
          <a:p>
            <a:r>
              <a:rPr lang="en-US" dirty="0" smtClean="0"/>
              <a:t>toast("cancelled " + reason);</a:t>
            </a:r>
          </a:p>
          <a:p>
            <a:endParaRPr lang="en-US" dirty="0" smtClean="0"/>
          </a:p>
          <a:p>
            <a:r>
              <a:rPr lang="en-US" dirty="0" err="1" smtClean="0"/>
              <a:t>OnInvoke</a:t>
            </a:r>
            <a:r>
              <a:rPr lang="en-US" dirty="0" smtClean="0"/>
              <a:t>:</a:t>
            </a:r>
          </a:p>
          <a:p>
            <a:endParaRPr lang="en-US" dirty="0" smtClean="0"/>
          </a:p>
          <a:p>
            <a:r>
              <a:rPr lang="en-US" dirty="0" smtClean="0"/>
              <a:t>if (error) {</a:t>
            </a:r>
          </a:p>
          <a:p>
            <a:r>
              <a:rPr lang="en-US" dirty="0" smtClean="0"/>
              <a:t>	toast("invoke error " + error);</a:t>
            </a:r>
          </a:p>
          <a:p>
            <a:r>
              <a:rPr lang="en-US" dirty="0" smtClean="0"/>
              <a:t>} else {</a:t>
            </a:r>
          </a:p>
          <a:p>
            <a:r>
              <a:rPr lang="en-US" dirty="0" smtClean="0"/>
              <a:t>	</a:t>
            </a:r>
            <a:r>
              <a:rPr lang="en-US" dirty="0" err="1" smtClean="0"/>
              <a:t>console.log</a:t>
            </a:r>
            <a:r>
              <a:rPr lang="en-US" dirty="0" smtClean="0"/>
              <a:t>("invoke success ");</a:t>
            </a:r>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41</a:t>
            </a:fld>
            <a:endParaRPr lang="en-US"/>
          </a:p>
        </p:txBody>
      </p:sp>
    </p:spTree>
    <p:extLst>
      <p:ext uri="{BB962C8B-B14F-4D97-AF65-F5344CB8AC3E}">
        <p14:creationId xmlns:p14="http://schemas.microsoft.com/office/powerpoint/2010/main" val="355906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title = "Share Image";</a:t>
            </a:r>
          </a:p>
          <a:p>
            <a:r>
              <a:rPr lang="en-US" dirty="0" err="1" smtClean="0"/>
              <a:t>var</a:t>
            </a:r>
            <a:r>
              <a:rPr lang="en-US" dirty="0" smtClean="0"/>
              <a:t> request = {</a:t>
            </a:r>
          </a:p>
          <a:p>
            <a:r>
              <a:rPr lang="en-US" dirty="0" smtClean="0"/>
              <a:t>	action: '</a:t>
            </a:r>
            <a:r>
              <a:rPr lang="en-US" dirty="0" err="1" smtClean="0"/>
              <a:t>bb.action.SHARE</a:t>
            </a:r>
            <a:r>
              <a:rPr lang="en-US" dirty="0" smtClean="0"/>
              <a:t>',</a:t>
            </a:r>
          </a:p>
          <a:p>
            <a:r>
              <a:rPr lang="en-US" dirty="0" smtClean="0"/>
              <a:t>	</a:t>
            </a:r>
            <a:r>
              <a:rPr lang="en-US" dirty="0" err="1" smtClean="0"/>
              <a:t>uri</a:t>
            </a:r>
            <a:r>
              <a:rPr lang="en-US" dirty="0" smtClean="0"/>
              <a:t>: 'file://' + path,</a:t>
            </a:r>
          </a:p>
          <a:p>
            <a:r>
              <a:rPr lang="en-US" dirty="0" smtClean="0"/>
              <a:t>	</a:t>
            </a:r>
            <a:r>
              <a:rPr lang="en-US" dirty="0" err="1" smtClean="0"/>
              <a:t>target_type</a:t>
            </a:r>
            <a:r>
              <a:rPr lang="en-US" dirty="0" smtClean="0"/>
              <a:t>: ["APPLICATION", "VIEWER", "CARD"]</a:t>
            </a:r>
          </a:p>
          <a:p>
            <a:r>
              <a:rPr lang="en-US" dirty="0" smtClean="0"/>
              <a:t>};</a:t>
            </a:r>
          </a:p>
          <a:p>
            <a:r>
              <a:rPr lang="en-US" dirty="0" err="1" smtClean="0"/>
              <a:t>loadShareCard</a:t>
            </a:r>
            <a:r>
              <a:rPr lang="en-US" dirty="0" smtClean="0"/>
              <a:t>(title, request);</a:t>
            </a:r>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42</a:t>
            </a:fld>
            <a:endParaRPr lang="en-US"/>
          </a:p>
        </p:txBody>
      </p:sp>
    </p:spTree>
    <p:extLst>
      <p:ext uri="{BB962C8B-B14F-4D97-AF65-F5344CB8AC3E}">
        <p14:creationId xmlns:p14="http://schemas.microsoft.com/office/powerpoint/2010/main" val="4016988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You don</a:t>
            </a:r>
            <a:r>
              <a:rPr lang="fr-FR" dirty="0" smtClean="0"/>
              <a:t>’</a:t>
            </a:r>
            <a:r>
              <a:rPr lang="en-US" dirty="0" smtClean="0"/>
              <a:t>t</a:t>
            </a:r>
            <a:r>
              <a:rPr lang="en-US" baseline="0" dirty="0" smtClean="0"/>
              <a:t> need to worry about the success and error callbacks for this example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blackberry.invoke.card.invokeTargetPicker</a:t>
            </a:r>
            <a:r>
              <a:rPr lang="en-US" dirty="0" smtClean="0"/>
              <a:t>(request, title,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success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function()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function(e)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43</a:t>
            </a:fld>
            <a:endParaRPr lang="en-US"/>
          </a:p>
        </p:txBody>
      </p:sp>
    </p:spTree>
    <p:extLst>
      <p:ext uri="{BB962C8B-B14F-4D97-AF65-F5344CB8AC3E}">
        <p14:creationId xmlns:p14="http://schemas.microsoft.com/office/powerpoint/2010/main" val="129673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&lt;div </a:t>
            </a:r>
            <a:r>
              <a:rPr lang="en-US" dirty="0" err="1" smtClean="0"/>
              <a:t>onclick</a:t>
            </a:r>
            <a:r>
              <a:rPr lang="en-US" dirty="0" smtClean="0"/>
              <a:t>="</a:t>
            </a:r>
            <a:r>
              <a:rPr lang="en-US" dirty="0" err="1" smtClean="0"/>
              <a:t>invokeFilePicker</a:t>
            </a:r>
            <a:r>
              <a:rPr lang="en-US" dirty="0" smtClean="0"/>
              <a:t>();" id="</a:t>
            </a:r>
            <a:r>
              <a:rPr lang="en-US" dirty="0" err="1" smtClean="0"/>
              <a:t>btnShare</a:t>
            </a:r>
            <a:r>
              <a:rPr lang="en-US" dirty="0" smtClean="0"/>
              <a:t>" data-bb-type="action" data-bb-style="button" data-bb-</a:t>
            </a:r>
            <a:r>
              <a:rPr lang="en-US" dirty="0" err="1" smtClean="0"/>
              <a:t>img</a:t>
            </a:r>
            <a:r>
              <a:rPr lang="en-US" dirty="0" smtClean="0"/>
              <a:t>="images/icons/</a:t>
            </a:r>
            <a:r>
              <a:rPr lang="en-US" dirty="0" err="1" smtClean="0"/>
              <a:t>share.png</a:t>
            </a:r>
            <a:r>
              <a:rPr lang="en-US" dirty="0" smtClean="0"/>
              <a:t>"&gt;Share&lt;/div&gt;</a:t>
            </a:r>
          </a:p>
          <a:p>
            <a:endParaRPr lang="en-US" dirty="0"/>
          </a:p>
        </p:txBody>
      </p:sp>
      <p:sp>
        <p:nvSpPr>
          <p:cNvPr id="4" name="Slide Number Placeholder 3"/>
          <p:cNvSpPr>
            <a:spLocks noGrp="1"/>
          </p:cNvSpPr>
          <p:nvPr>
            <p:ph type="sldNum" sz="quarter" idx="10"/>
          </p:nvPr>
        </p:nvSpPr>
        <p:spPr/>
        <p:txBody>
          <a:bodyPr/>
          <a:lstStyle/>
          <a:p>
            <a:pPr>
              <a:defRPr/>
            </a:pPr>
            <a:fld id="{113CBDAC-E22F-42F2-9C92-7B0B0131D410}" type="slidenum">
              <a:rPr lang="en-US" smtClean="0"/>
              <a:pPr>
                <a:defRPr/>
              </a:pPr>
              <a:t>46</a:t>
            </a:fld>
            <a:endParaRPr lang="en-US"/>
          </a:p>
        </p:txBody>
      </p:sp>
    </p:spTree>
    <p:extLst>
      <p:ext uri="{BB962C8B-B14F-4D97-AF65-F5344CB8AC3E}">
        <p14:creationId xmlns:p14="http://schemas.microsoft.com/office/powerpoint/2010/main" val="248728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jam_background_1334x750_title.PNG"/>
          <p:cNvPicPr>
            <a:picLocks noChangeAspect="1"/>
          </p:cNvPicPr>
          <p:nvPr userDrawn="1"/>
        </p:nvPicPr>
        <p:blipFill>
          <a:blip r:embed="rId2" cstate="print"/>
          <a:stretch>
            <a:fillRect/>
          </a:stretch>
        </p:blipFill>
        <p:spPr>
          <a:xfrm>
            <a:off x="0" y="1285"/>
            <a:ext cx="9144000" cy="5140930"/>
          </a:xfrm>
          <a:prstGeom prst="rect">
            <a:avLst/>
          </a:prstGeom>
        </p:spPr>
      </p:pic>
      <p:sp>
        <p:nvSpPr>
          <p:cNvPr id="3075" name="Rectangle 3"/>
          <p:cNvSpPr>
            <a:spLocks noGrp="1" noChangeArrowheads="1"/>
          </p:cNvSpPr>
          <p:nvPr>
            <p:ph type="ctrTitle"/>
          </p:nvPr>
        </p:nvSpPr>
        <p:spPr>
          <a:xfrm>
            <a:off x="685800" y="1485901"/>
            <a:ext cx="7772400" cy="954884"/>
          </a:xfrm>
        </p:spPr>
        <p:txBody>
          <a:bodyPr/>
          <a:lstStyle>
            <a:lvl1pPr>
              <a:lnSpc>
                <a:spcPct val="85000"/>
              </a:lnSpc>
              <a:spcAft>
                <a:spcPct val="25000"/>
              </a:spcAft>
              <a:defRPr sz="3600"/>
            </a:lvl1pPr>
          </a:lstStyle>
          <a:p>
            <a:r>
              <a:rPr lang="en-US" dirty="0"/>
              <a:t>Click to edit Master title style</a:t>
            </a:r>
          </a:p>
        </p:txBody>
      </p:sp>
      <p:sp>
        <p:nvSpPr>
          <p:cNvPr id="3076" name="Rectangle 4"/>
          <p:cNvSpPr>
            <a:spLocks noGrp="1" noChangeArrowheads="1"/>
          </p:cNvSpPr>
          <p:nvPr>
            <p:ph type="subTitle" idx="1"/>
          </p:nvPr>
        </p:nvSpPr>
        <p:spPr>
          <a:xfrm>
            <a:off x="685800" y="2571750"/>
            <a:ext cx="6400800" cy="1216819"/>
          </a:xfrm>
        </p:spPr>
        <p:txBody>
          <a:bodyPr/>
          <a:lstStyle>
            <a:lvl1pPr marL="0" indent="0">
              <a:spcAft>
                <a:spcPts val="1200"/>
              </a:spcAft>
              <a:buFont typeface="Wingdings" pitchFamily="2" charset="2"/>
              <a:buNone/>
              <a:defRPr>
                <a:solidFill>
                  <a:schemeClr val="bg2"/>
                </a:solidFill>
              </a:defRPr>
            </a:lvl1pPr>
          </a:lstStyle>
          <a:p>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96838"/>
            <a:ext cx="5791200" cy="569912"/>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327025" y="895350"/>
            <a:ext cx="8305800"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BFDDF2B-9840-4612-8817-9A585EF6E0C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657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95350"/>
            <a:ext cx="4038600" cy="3657600"/>
          </a:xfrm>
          <a:noFill/>
          <a:ln w="9525">
            <a:noFill/>
            <a:miter lim="800000"/>
            <a:headEnd/>
            <a:tailEnd/>
          </a:ln>
        </p:spPr>
        <p:txBody>
          <a:bodyPr/>
          <a:lstStyle>
            <a:lvl1pPr algn="l" rtl="0" eaLnBrk="0" fontAlgn="base" hangingPunct="0">
              <a:lnSpc>
                <a:spcPct val="85000"/>
              </a:lnSpc>
              <a:spcBef>
                <a:spcPct val="0"/>
              </a:spcBef>
              <a:spcAft>
                <a:spcPct val="30000"/>
              </a:spcAft>
              <a:defRPr lang="en-US" sz="2400" dirty="0" smtClean="0">
                <a:solidFill>
                  <a:schemeClr val="tx1"/>
                </a:solidFill>
                <a:latin typeface="Arial" pitchFamily="34" charset="0"/>
                <a:ea typeface="+mn-ea"/>
                <a:cs typeface="+mn-cs"/>
              </a:defRPr>
            </a:lvl1pPr>
            <a:lvl2pPr algn="l" rtl="0" eaLnBrk="0" fontAlgn="base" hangingPunct="0">
              <a:lnSpc>
                <a:spcPct val="85000"/>
              </a:lnSpc>
              <a:spcBef>
                <a:spcPct val="0"/>
              </a:spcBef>
              <a:spcAft>
                <a:spcPct val="30000"/>
              </a:spcAft>
              <a:defRPr lang="en-US" sz="2000" dirty="0" smtClean="0">
                <a:solidFill>
                  <a:schemeClr val="tx1"/>
                </a:solidFill>
                <a:latin typeface="Arial" pitchFamily="34" charset="0"/>
                <a:ea typeface="+mn-ea"/>
                <a:cs typeface="+mn-cs"/>
              </a:defRPr>
            </a:lvl2pPr>
            <a:lvl3pPr algn="l" rtl="0" eaLnBrk="0" fontAlgn="base" hangingPunct="0">
              <a:lnSpc>
                <a:spcPct val="85000"/>
              </a:lnSpc>
              <a:spcBef>
                <a:spcPct val="0"/>
              </a:spcBef>
              <a:spcAft>
                <a:spcPct val="30000"/>
              </a:spcAft>
              <a:defRPr lang="en-US" sz="1800" dirty="0" smtClean="0">
                <a:solidFill>
                  <a:schemeClr val="tx1"/>
                </a:solidFill>
                <a:latin typeface="Arial" pitchFamily="34" charset="0"/>
                <a:ea typeface="+mn-ea"/>
                <a:cs typeface="+mn-cs"/>
              </a:defRPr>
            </a:lvl3pPr>
            <a:lvl4pPr algn="l" rtl="0" eaLnBrk="0" fontAlgn="base" hangingPunct="0">
              <a:lnSpc>
                <a:spcPct val="85000"/>
              </a:lnSpc>
              <a:spcBef>
                <a:spcPct val="0"/>
              </a:spcBef>
              <a:spcAft>
                <a:spcPct val="30000"/>
              </a:spcAft>
              <a:defRPr lang="en-US" sz="1800" dirty="0" smtClean="0">
                <a:solidFill>
                  <a:schemeClr val="tx1"/>
                </a:solidFill>
                <a:latin typeface="Arial" pitchFamily="34" charset="0"/>
                <a:ea typeface="+mn-ea"/>
                <a:cs typeface="+mn-cs"/>
              </a:defRPr>
            </a:lvl4pPr>
            <a:lvl5pPr algn="l" rtl="0" eaLnBrk="0" fontAlgn="base" hangingPunct="0">
              <a:lnSpc>
                <a:spcPct val="85000"/>
              </a:lnSpc>
              <a:spcBef>
                <a:spcPct val="0"/>
              </a:spcBef>
              <a:spcAft>
                <a:spcPct val="30000"/>
              </a:spcAft>
              <a:defRPr lang="en-US" sz="1800" dirty="0">
                <a:solidFill>
                  <a:schemeClr val="tx1"/>
                </a:solidFill>
                <a:latin typeface="Arial"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925A2EEA-C293-42BA-A65F-3D97337DF1B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1"/>
            <a:ext cx="4040188" cy="5333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504950"/>
            <a:ext cx="4040188" cy="3089672"/>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9" name="Text Placeholder 2"/>
          <p:cNvSpPr>
            <a:spLocks noGrp="1"/>
          </p:cNvSpPr>
          <p:nvPr>
            <p:ph type="body" idx="11"/>
          </p:nvPr>
        </p:nvSpPr>
        <p:spPr>
          <a:xfrm>
            <a:off x="4648200" y="895350"/>
            <a:ext cx="4040188" cy="5333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3"/>
          <p:cNvSpPr>
            <a:spLocks noGrp="1"/>
          </p:cNvSpPr>
          <p:nvPr>
            <p:ph sz="half" idx="12"/>
          </p:nvPr>
        </p:nvSpPr>
        <p:spPr>
          <a:xfrm>
            <a:off x="4648200" y="1504950"/>
            <a:ext cx="4040188" cy="3089672"/>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3"/>
          </p:nvPr>
        </p:nvSpPr>
        <p:spPr>
          <a:ln/>
        </p:spPr>
        <p:txBody>
          <a:bodyPr/>
          <a:lstStyle>
            <a:lvl1pPr>
              <a:defRPr/>
            </a:lvl1pPr>
          </a:lstStyle>
          <a:p>
            <a:pPr>
              <a:defRPr/>
            </a:pPr>
            <a:fld id="{F39FF70F-014E-451B-ADEA-AE7A23DA9AC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72E8FD31-3921-47C1-8836-3CEE8A707044}"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51E395B-CE5F-4A6D-99B1-F63A4C3923D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6" name="Picture 5" descr="jam_background_1334x750_title.PNG"/>
          <p:cNvPicPr>
            <a:picLocks noChangeAspect="1"/>
          </p:cNvPicPr>
          <p:nvPr userDrawn="1"/>
        </p:nvPicPr>
        <p:blipFill>
          <a:blip r:embed="rId2" cstate="print"/>
          <a:stretch>
            <a:fillRect/>
          </a:stretch>
        </p:blipFill>
        <p:spPr>
          <a:xfrm>
            <a:off x="0" y="1285"/>
            <a:ext cx="9144000" cy="5140930"/>
          </a:xfrm>
          <a:prstGeom prst="rect">
            <a:avLst/>
          </a:prstGeom>
        </p:spPr>
      </p:pic>
      <p:sp>
        <p:nvSpPr>
          <p:cNvPr id="8" name="Rectangle 3"/>
          <p:cNvSpPr>
            <a:spLocks noGrp="1" noChangeArrowheads="1"/>
          </p:cNvSpPr>
          <p:nvPr>
            <p:ph type="ctrTitle"/>
          </p:nvPr>
        </p:nvSpPr>
        <p:spPr>
          <a:xfrm>
            <a:off x="685800" y="1485901"/>
            <a:ext cx="7772400" cy="954884"/>
          </a:xfrm>
        </p:spPr>
        <p:txBody>
          <a:bodyPr/>
          <a:lstStyle>
            <a:lvl1pPr>
              <a:lnSpc>
                <a:spcPct val="85000"/>
              </a:lnSpc>
              <a:spcAft>
                <a:spcPct val="25000"/>
              </a:spcAft>
              <a:defRPr sz="3600"/>
            </a:lvl1pPr>
          </a:lstStyle>
          <a:p>
            <a:r>
              <a:rPr lang="en-US" dirty="0"/>
              <a:t>Click to edit Master title style</a:t>
            </a:r>
          </a:p>
        </p:txBody>
      </p:sp>
      <p:sp>
        <p:nvSpPr>
          <p:cNvPr id="10" name="Rectangle 4"/>
          <p:cNvSpPr>
            <a:spLocks noGrp="1" noChangeArrowheads="1"/>
          </p:cNvSpPr>
          <p:nvPr>
            <p:ph type="subTitle" idx="1"/>
          </p:nvPr>
        </p:nvSpPr>
        <p:spPr>
          <a:xfrm>
            <a:off x="685800" y="2571750"/>
            <a:ext cx="6400800" cy="1216819"/>
          </a:xfrm>
        </p:spPr>
        <p:txBody>
          <a:bodyPr/>
          <a:lstStyle>
            <a:lvl1pPr marL="0" indent="0">
              <a:spcAft>
                <a:spcPts val="1200"/>
              </a:spcAft>
              <a:buFont typeface="Wingdings" pitchFamily="2" charset="2"/>
              <a:buNone/>
              <a:defRPr>
                <a:solidFill>
                  <a:schemeClr val="bg2"/>
                </a:solidFill>
              </a:defRPr>
            </a:lvl1pPr>
          </a:lstStyle>
          <a:p>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jam_banner_1334x110_slide.PNG"/>
          <p:cNvPicPr>
            <a:picLocks noChangeAspect="1"/>
          </p:cNvPicPr>
          <p:nvPr userDrawn="1"/>
        </p:nvPicPr>
        <p:blipFill>
          <a:blip r:embed="rId9" cstate="print"/>
          <a:stretch>
            <a:fillRect/>
          </a:stretch>
        </p:blipFill>
        <p:spPr>
          <a:xfrm>
            <a:off x="0" y="0"/>
            <a:ext cx="9144000" cy="754003"/>
          </a:xfrm>
          <a:prstGeom prst="rect">
            <a:avLst/>
          </a:prstGeom>
        </p:spPr>
      </p:pic>
      <p:sp>
        <p:nvSpPr>
          <p:cNvPr id="2051" name="Rectangle 3"/>
          <p:cNvSpPr>
            <a:spLocks noGrp="1" noChangeArrowheads="1"/>
          </p:cNvSpPr>
          <p:nvPr>
            <p:ph type="body" idx="1"/>
          </p:nvPr>
        </p:nvSpPr>
        <p:spPr bwMode="auto">
          <a:xfrm>
            <a:off x="327025" y="895350"/>
            <a:ext cx="83058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4672013"/>
            <a:ext cx="2133600" cy="357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pitchFamily="34" charset="0"/>
              </a:defRPr>
            </a:lvl1pPr>
          </a:lstStyle>
          <a:p>
            <a:pPr>
              <a:defRPr/>
            </a:pPr>
            <a:fld id="{0CA58DC2-1392-4A54-A33E-D9925B27148F}" type="slidenum">
              <a:rPr lang="en-US"/>
              <a:pPr>
                <a:defRPr/>
              </a:pPr>
              <a:t>‹#›</a:t>
            </a:fld>
            <a:endParaRPr lang="en-US" dirty="0"/>
          </a:p>
        </p:txBody>
      </p:sp>
      <p:sp>
        <p:nvSpPr>
          <p:cNvPr id="2053" name="Rectangle 2"/>
          <p:cNvSpPr>
            <a:spLocks noGrp="1" noChangeArrowheads="1"/>
          </p:cNvSpPr>
          <p:nvPr>
            <p:ph type="title"/>
          </p:nvPr>
        </p:nvSpPr>
        <p:spPr bwMode="auto">
          <a:xfrm>
            <a:off x="304800" y="96838"/>
            <a:ext cx="5791200" cy="569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0" r:id="rId1"/>
    <p:sldLayoutId id="2147483785" r:id="rId2"/>
    <p:sldLayoutId id="2147483786" r:id="rId3"/>
    <p:sldLayoutId id="2147483787" r:id="rId4"/>
    <p:sldLayoutId id="2147483788" r:id="rId5"/>
    <p:sldLayoutId id="2147483789" r:id="rId6"/>
    <p:sldLayoutId id="2147483791" r:id="rId7"/>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a:solidFill>
            <a:schemeClr val="bg1"/>
          </a:solidFill>
          <a:latin typeface="Arial" pitchFamily="34" charset="0"/>
          <a:ea typeface="+mj-ea"/>
          <a:cs typeface="+mj-cs"/>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Calibri" pitchFamily="34" charset="0"/>
          <a:cs typeface="Arial" charset="0"/>
        </a:defRPr>
      </a:lvl6pPr>
      <a:lvl7pPr marL="914400" algn="l" rtl="0" fontAlgn="base">
        <a:spcBef>
          <a:spcPct val="0"/>
        </a:spcBef>
        <a:spcAft>
          <a:spcPct val="0"/>
        </a:spcAft>
        <a:defRPr sz="2800">
          <a:solidFill>
            <a:schemeClr val="bg1"/>
          </a:solidFill>
          <a:latin typeface="Calibri" pitchFamily="34" charset="0"/>
          <a:cs typeface="Arial" charset="0"/>
        </a:defRPr>
      </a:lvl7pPr>
      <a:lvl8pPr marL="1371600" algn="l" rtl="0" fontAlgn="base">
        <a:spcBef>
          <a:spcPct val="0"/>
        </a:spcBef>
        <a:spcAft>
          <a:spcPct val="0"/>
        </a:spcAft>
        <a:defRPr sz="2800">
          <a:solidFill>
            <a:schemeClr val="bg1"/>
          </a:solidFill>
          <a:latin typeface="Calibri" pitchFamily="34" charset="0"/>
          <a:cs typeface="Arial" charset="0"/>
        </a:defRPr>
      </a:lvl8pPr>
      <a:lvl9pPr marL="1828800" algn="l" rtl="0" fontAlgn="base">
        <a:spcBef>
          <a:spcPct val="0"/>
        </a:spcBef>
        <a:spcAft>
          <a:spcPct val="0"/>
        </a:spcAft>
        <a:defRPr sz="2800">
          <a:solidFill>
            <a:schemeClr val="bg1"/>
          </a:solidFill>
          <a:latin typeface="Calibri" pitchFamily="34" charset="0"/>
          <a:cs typeface="Arial" charset="0"/>
        </a:defRPr>
      </a:lvl9pPr>
    </p:titleStyle>
    <p:bodyStyle>
      <a:lvl1pPr marL="342900" indent="-342900" algn="l" rtl="0" eaLnBrk="0" fontAlgn="base" hangingPunct="0">
        <a:lnSpc>
          <a:spcPct val="85000"/>
        </a:lnSpc>
        <a:spcBef>
          <a:spcPct val="0"/>
        </a:spcBef>
        <a:spcAft>
          <a:spcPct val="30000"/>
        </a:spcAft>
        <a:buFont typeface="Wingdings" pitchFamily="2" charset="2"/>
        <a:buChar char=""/>
        <a:defRPr sz="2400">
          <a:solidFill>
            <a:schemeClr val="tx1"/>
          </a:solidFill>
          <a:latin typeface="Arial" pitchFamily="34" charset="0"/>
          <a:ea typeface="+mn-ea"/>
          <a:cs typeface="+mn-cs"/>
        </a:defRPr>
      </a:lvl1pPr>
      <a:lvl2pPr marL="614363" indent="-269875" algn="l" rtl="0" eaLnBrk="0" fontAlgn="base" hangingPunct="0">
        <a:lnSpc>
          <a:spcPct val="85000"/>
        </a:lnSpc>
        <a:spcBef>
          <a:spcPct val="0"/>
        </a:spcBef>
        <a:spcAft>
          <a:spcPct val="30000"/>
        </a:spcAft>
        <a:buSzPct val="65000"/>
        <a:buFont typeface="Wingdings 3" pitchFamily="18" charset="2"/>
        <a:buChar char=""/>
        <a:defRPr sz="2000">
          <a:solidFill>
            <a:schemeClr val="tx1"/>
          </a:solidFill>
          <a:latin typeface="Arial" pitchFamily="34" charset="0"/>
          <a:cs typeface="+mn-cs"/>
        </a:defRPr>
      </a:lvl2pPr>
      <a:lvl3pPr marL="912813" indent="-29686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3pPr>
      <a:lvl4pPr marL="1141413" indent="-227013" algn="l" rtl="0" eaLnBrk="0" fontAlgn="base" hangingPunct="0">
        <a:lnSpc>
          <a:spcPct val="85000"/>
        </a:lnSpc>
        <a:spcBef>
          <a:spcPct val="0"/>
        </a:spcBef>
        <a:spcAft>
          <a:spcPct val="30000"/>
        </a:spcAft>
        <a:buSzPct val="65000"/>
        <a:buFont typeface="Wingdings 3" pitchFamily="18" charset="2"/>
        <a:buChar char=""/>
        <a:defRPr>
          <a:solidFill>
            <a:schemeClr val="tx1"/>
          </a:solidFill>
          <a:latin typeface="Arial" pitchFamily="34" charset="0"/>
          <a:cs typeface="+mn-cs"/>
        </a:defRPr>
      </a:lvl4pPr>
      <a:lvl5pPr marL="1370013" indent="-22701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5pPr>
      <a:lvl6pPr marL="18272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6pPr>
      <a:lvl7pPr marL="22844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7pPr>
      <a:lvl8pPr marL="27416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8pPr>
      <a:lvl9pPr marL="31988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hyperlink" Target="https://developer.blackberry.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hyperlink" Target="https://www.blackberry.com/SignedKeys/codesigning.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blackberry.com/html5/download/sdk" TargetMode="Externa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hyperlink" Target="https://developer.blackberry.com/html5/documentation/signing_setup_bb10_apps_2008396_11.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hyperlink" Target="http://github.com/blackberry/BB10-WebWorks-Samp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blackberry.com/html5/documentation/code_sample_creating_a_bb_widget_config_document_834683_11.html" TargetMode="Externa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blackberry.com/html5/documentation/signing_your_bb10_app_2008398_11.html" TargetMode="External"/><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blackberry.com/html5/documentation/running_your_bb10_app_2008471_11.html" TargetMode="Externa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ackberry-webworks.github.com/WebWorks-API-Docs/WebWorks-API-Docs-next-BB10/view/blackberry.bbm.platform.html" TargetMode="External"/><Relationship Id="rId3" Type="http://schemas.openxmlformats.org/officeDocument/2006/relationships/hyperlink" Target="http://blackberry-webworks.github.com/WebWorks-API-Docs/WebWorks-API-Docs-next-BB10/view/blackberry.bbm.platform.user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uidgenerator.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eveloper.blackberry.com/html5"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ackberry-webworks.github.com/WebWorks-API-Docs/WebWorks-API-Docs-next-BB10/view/blackberry.invoke.card.html" TargetMode="External"/><Relationship Id="rId3" Type="http://schemas.openxmlformats.org/officeDocument/2006/relationships/hyperlink" Target="http://blackberry-webworks.github.com/WebWorks-API-Docs/WebWorks-API-Docs-next-BB10/view/blackberry.invoke.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7.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bdsc.webapps.blackberry.com/html5/api" TargetMode="Externa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15.png"/><Relationship Id="rId10"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485900"/>
            <a:ext cx="7772400" cy="955675"/>
          </a:xfrm>
        </p:spPr>
        <p:txBody>
          <a:bodyPr/>
          <a:lstStyle/>
          <a:p>
            <a:r>
              <a:rPr lang="en-US" b="1" dirty="0"/>
              <a:t>Creating a Built for BlackBerry WebWorks application</a:t>
            </a:r>
          </a:p>
        </p:txBody>
      </p:sp>
      <p:sp>
        <p:nvSpPr>
          <p:cNvPr id="4099" name="Rectangle 3"/>
          <p:cNvSpPr>
            <a:spLocks noGrp="1" noChangeArrowheads="1"/>
          </p:cNvSpPr>
          <p:nvPr>
            <p:ph type="subTitle" idx="1"/>
          </p:nvPr>
        </p:nvSpPr>
        <p:spPr>
          <a:xfrm>
            <a:off x="685800" y="2571750"/>
            <a:ext cx="6400800" cy="1217613"/>
          </a:xfrm>
        </p:spPr>
        <p:txBody>
          <a:bodyPr/>
          <a:lstStyle/>
          <a:p>
            <a:r>
              <a:rPr lang="en-US" sz="1800" dirty="0" smtClean="0">
                <a:latin typeface="Arial" charset="0"/>
              </a:rPr>
              <a:t>JAM </a:t>
            </a:r>
            <a:r>
              <a:rPr lang="en-US" sz="1800" dirty="0">
                <a:latin typeface="Arial" charset="0"/>
              </a:rPr>
              <a:t>3</a:t>
            </a:r>
            <a:r>
              <a:rPr lang="en-US" sz="1800" dirty="0" smtClean="0">
                <a:latin typeface="Arial" charset="0"/>
              </a:rPr>
              <a:t>1</a:t>
            </a:r>
          </a:p>
          <a:p>
            <a:r>
              <a:rPr lang="en-US" sz="1800" dirty="0" smtClean="0">
                <a:latin typeface="Arial" charset="0"/>
              </a:rPr>
              <a:t>Ken Wallis (@</a:t>
            </a:r>
            <a:r>
              <a:rPr lang="en-US" sz="1800" dirty="0" err="1" smtClean="0">
                <a:latin typeface="Arial" charset="0"/>
              </a:rPr>
              <a:t>ken_wallis</a:t>
            </a:r>
            <a:r>
              <a:rPr lang="en-US" sz="1800" dirty="0" smtClean="0">
                <a:latin typeface="Arial" charset="0"/>
              </a:rPr>
              <a:t>)</a:t>
            </a:r>
          </a:p>
          <a:p>
            <a:r>
              <a:rPr lang="en-US" sz="1800" dirty="0" smtClean="0">
                <a:latin typeface="Arial" charset="0"/>
              </a:rPr>
              <a:t>Jason Scott</a:t>
            </a:r>
            <a:endParaRPr lang="en-US" sz="1800" dirty="0">
              <a:latin typeface="Arial" charset="0"/>
            </a:endParaRPr>
          </a:p>
          <a:p>
            <a:r>
              <a:rPr lang="en-US" sz="1800" dirty="0" smtClean="0">
                <a:latin typeface="Arial" charset="0"/>
              </a:rPr>
              <a:t>Bryan </a:t>
            </a:r>
            <a:r>
              <a:rPr lang="en-US" sz="1800" dirty="0" err="1" smtClean="0">
                <a:latin typeface="Arial" charset="0"/>
              </a:rPr>
              <a:t>Tafel</a:t>
            </a:r>
            <a:endParaRPr lang="en-US" sz="1800" dirty="0">
              <a:latin typeface="Arial" charset="0"/>
            </a:endParaRPr>
          </a:p>
          <a:p>
            <a:r>
              <a:rPr lang="en-US" sz="1800" dirty="0" smtClean="0">
                <a:latin typeface="Arial" charset="0"/>
              </a:rPr>
              <a:t>May 14-16, 2013</a:t>
            </a:r>
          </a:p>
        </p:txBody>
      </p:sp>
    </p:spTree>
    <p:extLst>
      <p:ext uri="{BB962C8B-B14F-4D97-AF65-F5344CB8AC3E}">
        <p14:creationId xmlns:p14="http://schemas.microsoft.com/office/powerpoint/2010/main" val="2227264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 to Tools and Environment</a:t>
            </a:r>
            <a:endParaRPr lang="en-US" dirty="0"/>
          </a:p>
        </p:txBody>
      </p:sp>
      <p:sp>
        <p:nvSpPr>
          <p:cNvPr id="5" name="Subtitle 4"/>
          <p:cNvSpPr>
            <a:spLocks noGrp="1"/>
          </p:cNvSpPr>
          <p:nvPr>
            <p:ph type="subTitle" idx="1"/>
          </p:nvPr>
        </p:nvSpPr>
        <p:spPr/>
        <p:txBody>
          <a:bodyPr/>
          <a:lstStyle/>
          <a:p>
            <a:r>
              <a:rPr lang="en-US" dirty="0" smtClean="0"/>
              <a:t>Demo (5 minutes)</a:t>
            </a:r>
            <a:endParaRPr lang="en-US" dirty="0"/>
          </a:p>
        </p:txBody>
      </p:sp>
    </p:spTree>
    <p:extLst>
      <p:ext uri="{BB962C8B-B14F-4D97-AF65-F5344CB8AC3E}">
        <p14:creationId xmlns:p14="http://schemas.microsoft.com/office/powerpoint/2010/main" val="2712357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keys</a:t>
            </a:r>
            <a:endParaRPr lang="en-US" dirty="0"/>
          </a:p>
        </p:txBody>
      </p:sp>
      <p:pic>
        <p:nvPicPr>
          <p:cNvPr id="3" name="Picture 2"/>
          <p:cNvPicPr>
            <a:picLocks noChangeAspect="1"/>
          </p:cNvPicPr>
          <p:nvPr/>
        </p:nvPicPr>
        <p:blipFill>
          <a:blip r:embed="rId2" cstate="print"/>
          <a:stretch>
            <a:fillRect/>
          </a:stretch>
        </p:blipFill>
        <p:spPr>
          <a:xfrm>
            <a:off x="1282700" y="1428750"/>
            <a:ext cx="6261100" cy="2187759"/>
          </a:xfrm>
          <a:prstGeom prst="rect">
            <a:avLst/>
          </a:prstGeom>
        </p:spPr>
      </p:pic>
      <p:sp>
        <p:nvSpPr>
          <p:cNvPr id="6" name="Rectangle 5"/>
          <p:cNvSpPr/>
          <p:nvPr/>
        </p:nvSpPr>
        <p:spPr>
          <a:xfrm>
            <a:off x="457200" y="4091285"/>
            <a:ext cx="8382000" cy="461665"/>
          </a:xfrm>
          <a:prstGeom prst="rect">
            <a:avLst/>
          </a:prstGeom>
        </p:spPr>
        <p:txBody>
          <a:bodyPr wrap="square">
            <a:spAutoFit/>
          </a:bodyPr>
          <a:lstStyle/>
          <a:p>
            <a:pPr algn="ctr"/>
            <a:r>
              <a:rPr lang="en-US" sz="2400" dirty="0">
                <a:hlinkClick r:id="rId3"/>
              </a:rPr>
              <a:t>https://developer.blackberry.com</a:t>
            </a:r>
            <a:r>
              <a:rPr lang="en-US" sz="2400" dirty="0" smtClean="0">
                <a:hlinkClick r:id="rId3"/>
              </a:rPr>
              <a:t>/</a:t>
            </a:r>
            <a:r>
              <a:rPr lang="en-US" sz="2400" dirty="0" smtClean="0"/>
              <a:t> </a:t>
            </a:r>
            <a:endParaRPr lang="en-US" sz="2400" dirty="0"/>
          </a:p>
        </p:txBody>
      </p:sp>
      <p:sp>
        <p:nvSpPr>
          <p:cNvPr id="8" name="Oval 7"/>
          <p:cNvSpPr/>
          <p:nvPr/>
        </p:nvSpPr>
        <p:spPr bwMode="auto">
          <a:xfrm>
            <a:off x="4495800" y="1885950"/>
            <a:ext cx="1600200" cy="762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29974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keys</a:t>
            </a:r>
            <a:endParaRPr lang="en-US" dirty="0"/>
          </a:p>
        </p:txBody>
      </p:sp>
      <p:sp>
        <p:nvSpPr>
          <p:cNvPr id="6" name="Rectangle 5"/>
          <p:cNvSpPr/>
          <p:nvPr/>
        </p:nvSpPr>
        <p:spPr>
          <a:xfrm>
            <a:off x="457200" y="1428750"/>
            <a:ext cx="8382000" cy="369332"/>
          </a:xfrm>
          <a:prstGeom prst="rect">
            <a:avLst/>
          </a:prstGeom>
        </p:spPr>
        <p:txBody>
          <a:bodyPr wrap="square">
            <a:spAutoFit/>
          </a:bodyPr>
          <a:lstStyle/>
          <a:p>
            <a:pPr algn="ctr"/>
            <a:r>
              <a:rPr lang="en-US" sz="1800" dirty="0">
                <a:hlinkClick r:id="rId2"/>
              </a:rPr>
              <a:t>https://www.blackberry.com/SignedKeys/</a:t>
            </a:r>
            <a:r>
              <a:rPr lang="en-US" sz="1800" dirty="0" smtClean="0">
                <a:hlinkClick r:id="rId2"/>
              </a:rPr>
              <a:t>codesigning.html</a:t>
            </a:r>
            <a:r>
              <a:rPr lang="en-US" sz="1800" dirty="0" smtClean="0"/>
              <a:t> </a:t>
            </a:r>
            <a:endParaRPr lang="en-US" sz="1800" dirty="0"/>
          </a:p>
        </p:txBody>
      </p:sp>
      <p:pic>
        <p:nvPicPr>
          <p:cNvPr id="5" name="Picture 4"/>
          <p:cNvPicPr>
            <a:picLocks noChangeAspect="1"/>
          </p:cNvPicPr>
          <p:nvPr/>
        </p:nvPicPr>
        <p:blipFill>
          <a:blip r:embed="rId3" cstate="print"/>
          <a:stretch>
            <a:fillRect/>
          </a:stretch>
        </p:blipFill>
        <p:spPr>
          <a:xfrm>
            <a:off x="2133600" y="2127250"/>
            <a:ext cx="4876800" cy="1739900"/>
          </a:xfrm>
          <a:prstGeom prst="rect">
            <a:avLst/>
          </a:prstGeom>
        </p:spPr>
      </p:pic>
      <p:pic>
        <p:nvPicPr>
          <p:cNvPr id="9" name="Picture 8"/>
          <p:cNvPicPr>
            <a:picLocks noChangeAspect="1"/>
          </p:cNvPicPr>
          <p:nvPr/>
        </p:nvPicPr>
        <p:blipFill>
          <a:blip r:embed="rId4" cstate="print"/>
          <a:stretch>
            <a:fillRect/>
          </a:stretch>
        </p:blipFill>
        <p:spPr>
          <a:xfrm>
            <a:off x="1790700" y="4159250"/>
            <a:ext cx="5549900" cy="546100"/>
          </a:xfrm>
          <a:prstGeom prst="rect">
            <a:avLst/>
          </a:prstGeom>
        </p:spPr>
      </p:pic>
    </p:spTree>
    <p:extLst>
      <p:ext uri="{BB962C8B-B14F-4D97-AF65-F5344CB8AC3E}">
        <p14:creationId xmlns:p14="http://schemas.microsoft.com/office/powerpoint/2010/main" val="2766679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Download Tools</a:t>
            </a:r>
            <a:endParaRPr lang="en-US" dirty="0"/>
          </a:p>
        </p:txBody>
      </p:sp>
      <p:sp>
        <p:nvSpPr>
          <p:cNvPr id="6" name="Rectangle 5"/>
          <p:cNvSpPr/>
          <p:nvPr/>
        </p:nvSpPr>
        <p:spPr>
          <a:xfrm>
            <a:off x="457200" y="1428750"/>
            <a:ext cx="8382000" cy="369332"/>
          </a:xfrm>
          <a:prstGeom prst="rect">
            <a:avLst/>
          </a:prstGeom>
        </p:spPr>
        <p:txBody>
          <a:bodyPr wrap="square">
            <a:spAutoFit/>
          </a:bodyPr>
          <a:lstStyle/>
          <a:p>
            <a:pPr algn="ctr"/>
            <a:r>
              <a:rPr lang="en-US" sz="1800" dirty="0">
                <a:hlinkClick r:id="rId2"/>
              </a:rPr>
              <a:t>https://developer.blackberry.com/html5/download/</a:t>
            </a:r>
            <a:r>
              <a:rPr lang="en-US" sz="1800" dirty="0" smtClean="0">
                <a:hlinkClick r:id="rId2"/>
              </a:rPr>
              <a:t>sdk</a:t>
            </a:r>
            <a:r>
              <a:rPr lang="en-US" sz="1800" dirty="0" smtClean="0"/>
              <a:t> </a:t>
            </a: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277" y="2517220"/>
            <a:ext cx="4214923" cy="1372709"/>
          </a:xfrm>
          <a:prstGeom prst="rect">
            <a:avLst/>
          </a:prstGeom>
        </p:spPr>
      </p:pic>
    </p:spTree>
    <p:extLst>
      <p:ext uri="{BB962C8B-B14F-4D97-AF65-F5344CB8AC3E}">
        <p14:creationId xmlns:p14="http://schemas.microsoft.com/office/powerpoint/2010/main" val="1637902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your computer</a:t>
            </a:r>
            <a:endParaRPr lang="en-US" dirty="0"/>
          </a:p>
        </p:txBody>
      </p:sp>
      <p:sp>
        <p:nvSpPr>
          <p:cNvPr id="7" name="Rectangle 6"/>
          <p:cNvSpPr/>
          <p:nvPr/>
        </p:nvSpPr>
        <p:spPr>
          <a:xfrm>
            <a:off x="0" y="1428750"/>
            <a:ext cx="9144000" cy="323165"/>
          </a:xfrm>
          <a:prstGeom prst="rect">
            <a:avLst/>
          </a:prstGeom>
        </p:spPr>
        <p:txBody>
          <a:bodyPr wrap="square">
            <a:spAutoFit/>
          </a:bodyPr>
          <a:lstStyle/>
          <a:p>
            <a:pPr algn="ctr"/>
            <a:r>
              <a:rPr lang="en-US" sz="1500" dirty="0">
                <a:hlinkClick r:id="rId2"/>
              </a:rPr>
              <a:t>https://developer.blackberry.com/html5/documentation/signing_setup_bb10_apps_2008396_11.</a:t>
            </a:r>
            <a:r>
              <a:rPr lang="en-US" sz="1500" dirty="0" smtClean="0">
                <a:hlinkClick r:id="rId2"/>
              </a:rPr>
              <a:t>html</a:t>
            </a:r>
            <a:r>
              <a:rPr lang="en-US" sz="1500" dirty="0" smtClean="0"/>
              <a:t> </a:t>
            </a:r>
            <a:endParaRPr lang="en-US" sz="1500" dirty="0"/>
          </a:p>
        </p:txBody>
      </p:sp>
      <p:pic>
        <p:nvPicPr>
          <p:cNvPr id="3" name="Picture 2"/>
          <p:cNvPicPr>
            <a:picLocks noChangeAspect="1"/>
          </p:cNvPicPr>
          <p:nvPr/>
        </p:nvPicPr>
        <p:blipFill>
          <a:blip r:embed="rId3" cstate="print"/>
          <a:stretch>
            <a:fillRect/>
          </a:stretch>
        </p:blipFill>
        <p:spPr>
          <a:xfrm>
            <a:off x="1295400" y="2622550"/>
            <a:ext cx="6540500" cy="787400"/>
          </a:xfrm>
          <a:prstGeom prst="rect">
            <a:avLst/>
          </a:prstGeom>
        </p:spPr>
      </p:pic>
      <p:pic>
        <p:nvPicPr>
          <p:cNvPr id="8" name="Picture 7"/>
          <p:cNvPicPr>
            <a:picLocks noChangeAspect="1"/>
          </p:cNvPicPr>
          <p:nvPr/>
        </p:nvPicPr>
        <p:blipFill>
          <a:blip r:embed="rId4" cstate="print"/>
          <a:stretch>
            <a:fillRect/>
          </a:stretch>
        </p:blipFill>
        <p:spPr>
          <a:xfrm>
            <a:off x="1104900" y="4248150"/>
            <a:ext cx="7200900" cy="685801"/>
          </a:xfrm>
          <a:prstGeom prst="rect">
            <a:avLst/>
          </a:prstGeom>
        </p:spPr>
      </p:pic>
      <p:sp>
        <p:nvSpPr>
          <p:cNvPr id="11" name="Content Placeholder 4"/>
          <p:cNvSpPr>
            <a:spLocks noGrp="1"/>
          </p:cNvSpPr>
          <p:nvPr>
            <p:ph idx="1"/>
          </p:nvPr>
        </p:nvSpPr>
        <p:spPr>
          <a:xfrm>
            <a:off x="327025" y="2038350"/>
            <a:ext cx="8305800" cy="609600"/>
          </a:xfrm>
        </p:spPr>
        <p:txBody>
          <a:bodyPr/>
          <a:lstStyle/>
          <a:p>
            <a:r>
              <a:rPr lang="en-US" sz="1600" dirty="0"/>
              <a:t>client-RDK-</a:t>
            </a:r>
            <a:r>
              <a:rPr lang="en-US" sz="1600" dirty="0" err="1"/>
              <a:t>xxxxxx.csj</a:t>
            </a:r>
            <a:r>
              <a:rPr lang="en-US" sz="1600" dirty="0"/>
              <a:t> - This is the file that you use to sign your applications and publish to the BlackBerry App World storefront</a:t>
            </a:r>
            <a:r>
              <a:rPr lang="en-US" sz="1600" dirty="0" smtClean="0"/>
              <a:t>.</a:t>
            </a:r>
          </a:p>
          <a:p>
            <a:endParaRPr lang="en-US" sz="1600" dirty="0" smtClean="0"/>
          </a:p>
        </p:txBody>
      </p:sp>
      <p:sp>
        <p:nvSpPr>
          <p:cNvPr id="12" name="Content Placeholder 4"/>
          <p:cNvSpPr txBox="1">
            <a:spLocks/>
          </p:cNvSpPr>
          <p:nvPr/>
        </p:nvSpPr>
        <p:spPr bwMode="auto">
          <a:xfrm>
            <a:off x="381000" y="3714750"/>
            <a:ext cx="8305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0"/>
              </a:spcBef>
              <a:spcAft>
                <a:spcPct val="30000"/>
              </a:spcAft>
              <a:buFont typeface="Wingdings" pitchFamily="2" charset="2"/>
              <a:buChar char=""/>
              <a:defRPr sz="2400">
                <a:solidFill>
                  <a:schemeClr val="tx1"/>
                </a:solidFill>
                <a:latin typeface="Arial" pitchFamily="34" charset="0"/>
                <a:ea typeface="+mn-ea"/>
                <a:cs typeface="+mn-cs"/>
              </a:defRPr>
            </a:lvl1pPr>
            <a:lvl2pPr marL="614363" indent="-269875" algn="l" rtl="0" eaLnBrk="0" fontAlgn="base" hangingPunct="0">
              <a:lnSpc>
                <a:spcPct val="85000"/>
              </a:lnSpc>
              <a:spcBef>
                <a:spcPct val="0"/>
              </a:spcBef>
              <a:spcAft>
                <a:spcPct val="30000"/>
              </a:spcAft>
              <a:buSzPct val="65000"/>
              <a:buFont typeface="Wingdings 3" pitchFamily="18" charset="2"/>
              <a:buChar char=""/>
              <a:defRPr sz="2000">
                <a:solidFill>
                  <a:schemeClr val="tx1"/>
                </a:solidFill>
                <a:latin typeface="Arial" pitchFamily="34" charset="0"/>
                <a:cs typeface="+mn-cs"/>
              </a:defRPr>
            </a:lvl2pPr>
            <a:lvl3pPr marL="912813" indent="-29686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3pPr>
            <a:lvl4pPr marL="1141413" indent="-227013" algn="l" rtl="0" eaLnBrk="0" fontAlgn="base" hangingPunct="0">
              <a:lnSpc>
                <a:spcPct val="85000"/>
              </a:lnSpc>
              <a:spcBef>
                <a:spcPct val="0"/>
              </a:spcBef>
              <a:spcAft>
                <a:spcPct val="30000"/>
              </a:spcAft>
              <a:buSzPct val="65000"/>
              <a:buFont typeface="Wingdings 3" pitchFamily="18" charset="2"/>
              <a:buChar char=""/>
              <a:defRPr>
                <a:solidFill>
                  <a:schemeClr val="tx1"/>
                </a:solidFill>
                <a:latin typeface="Arial" pitchFamily="34" charset="0"/>
                <a:cs typeface="+mn-cs"/>
              </a:defRPr>
            </a:lvl4pPr>
            <a:lvl5pPr marL="1370013" indent="-22701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5pPr>
            <a:lvl6pPr marL="18272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6pPr>
            <a:lvl7pPr marL="22844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7pPr>
            <a:lvl8pPr marL="27416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8pPr>
            <a:lvl9pPr marL="31988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9pPr>
          </a:lstStyle>
          <a:p>
            <a:r>
              <a:rPr lang="en-US" sz="1600" dirty="0"/>
              <a:t>client-PBDT-</a:t>
            </a:r>
            <a:r>
              <a:rPr lang="en-US" sz="1600" dirty="0" err="1"/>
              <a:t>xxxxx.csj</a:t>
            </a:r>
            <a:r>
              <a:rPr lang="en-US" sz="1600" dirty="0"/>
              <a:t> - This file is used to generate a debug token that you can use to test your application on a device.</a:t>
            </a:r>
            <a:endParaRPr lang="en-US" sz="1600" dirty="0" smtClean="0"/>
          </a:p>
        </p:txBody>
      </p:sp>
    </p:spTree>
    <p:extLst>
      <p:ext uri="{BB962C8B-B14F-4D97-AF65-F5344CB8AC3E}">
        <p14:creationId xmlns:p14="http://schemas.microsoft.com/office/powerpoint/2010/main" val="1987670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First App</a:t>
            </a:r>
            <a:endParaRPr lang="en-US" dirty="0"/>
          </a:p>
        </p:txBody>
      </p:sp>
      <p:sp>
        <p:nvSpPr>
          <p:cNvPr id="5" name="Subtitle 4"/>
          <p:cNvSpPr>
            <a:spLocks noGrp="1"/>
          </p:cNvSpPr>
          <p:nvPr>
            <p:ph type="subTitle" idx="1"/>
          </p:nvPr>
        </p:nvSpPr>
        <p:spPr/>
        <p:txBody>
          <a:bodyPr/>
          <a:lstStyle/>
          <a:p>
            <a:r>
              <a:rPr lang="en-US" dirty="0" smtClean="0"/>
              <a:t>Walk-through (40 Minutes)</a:t>
            </a:r>
            <a:endParaRPr lang="en-US" dirty="0"/>
          </a:p>
        </p:txBody>
      </p:sp>
    </p:spTree>
    <p:extLst>
      <p:ext uri="{BB962C8B-B14F-4D97-AF65-F5344CB8AC3E}">
        <p14:creationId xmlns:p14="http://schemas.microsoft.com/office/powerpoint/2010/main" val="2933987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10" y="1581150"/>
            <a:ext cx="7583681" cy="4039391"/>
          </a:xfrm>
          <a:prstGeom prst="rect">
            <a:avLst/>
          </a:prstGeom>
        </p:spPr>
      </p:pic>
      <p:sp>
        <p:nvSpPr>
          <p:cNvPr id="4" name="Title 3"/>
          <p:cNvSpPr>
            <a:spLocks noGrp="1"/>
          </p:cNvSpPr>
          <p:nvPr>
            <p:ph type="title"/>
          </p:nvPr>
        </p:nvSpPr>
        <p:spPr/>
        <p:txBody>
          <a:bodyPr/>
          <a:lstStyle/>
          <a:p>
            <a:r>
              <a:rPr lang="en-US" dirty="0" smtClean="0"/>
              <a:t>Intro</a:t>
            </a:r>
            <a:endParaRPr lang="en-US" dirty="0"/>
          </a:p>
        </p:txBody>
      </p:sp>
      <p:sp>
        <p:nvSpPr>
          <p:cNvPr id="7" name="Oval 6"/>
          <p:cNvSpPr/>
          <p:nvPr/>
        </p:nvSpPr>
        <p:spPr bwMode="auto">
          <a:xfrm>
            <a:off x="1981200" y="2571750"/>
            <a:ext cx="838200" cy="46412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8" name="Rectangle 7"/>
          <p:cNvSpPr/>
          <p:nvPr/>
        </p:nvSpPr>
        <p:spPr>
          <a:xfrm>
            <a:off x="304800" y="794087"/>
            <a:ext cx="9067800" cy="584776"/>
          </a:xfrm>
          <a:prstGeom prst="rect">
            <a:avLst/>
          </a:prstGeom>
        </p:spPr>
        <p:txBody>
          <a:bodyPr wrap="square">
            <a:spAutoFit/>
          </a:bodyPr>
          <a:lstStyle/>
          <a:p>
            <a:r>
              <a:rPr lang="en-US" dirty="0"/>
              <a:t>Download </a:t>
            </a:r>
            <a:r>
              <a:rPr lang="en-US" dirty="0" smtClean="0"/>
              <a:t>BB10 WebWorks Community Samples:</a:t>
            </a:r>
          </a:p>
          <a:p>
            <a:r>
              <a:rPr lang="en-US" dirty="0" smtClean="0">
                <a:hlinkClick r:id="rId3"/>
              </a:rPr>
              <a:t>http://github.com/blackberry/BB10-WebWorks-Samples</a:t>
            </a:r>
            <a:r>
              <a:rPr lang="en-US" dirty="0" smtClean="0"/>
              <a:t> </a:t>
            </a:r>
            <a:endParaRPr lang="en-US" dirty="0"/>
          </a:p>
        </p:txBody>
      </p:sp>
    </p:spTree>
    <p:extLst>
      <p:ext uri="{BB962C8B-B14F-4D97-AF65-F5344CB8AC3E}">
        <p14:creationId xmlns:p14="http://schemas.microsoft.com/office/powerpoint/2010/main" val="28233699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a:t>
            </a:r>
            <a:endParaRPr lang="en-US" dirty="0"/>
          </a:p>
        </p:txBody>
      </p:sp>
      <p:sp>
        <p:nvSpPr>
          <p:cNvPr id="5" name="Content Placeholder 4"/>
          <p:cNvSpPr>
            <a:spLocks noGrp="1"/>
          </p:cNvSpPr>
          <p:nvPr>
            <p:ph idx="1"/>
          </p:nvPr>
        </p:nvSpPr>
        <p:spPr>
          <a:xfrm>
            <a:off x="327025" y="1276350"/>
            <a:ext cx="8305800" cy="1219200"/>
          </a:xfrm>
        </p:spPr>
        <p:txBody>
          <a:bodyPr/>
          <a:lstStyle/>
          <a:p>
            <a:r>
              <a:rPr lang="en-US" sz="2000" dirty="0"/>
              <a:t>Open </a:t>
            </a:r>
            <a:r>
              <a:rPr lang="en-US" sz="2000" dirty="0" err="1"/>
              <a:t>BrickBreaker</a:t>
            </a:r>
            <a:endParaRPr lang="en-US" sz="1600" dirty="0" smtClean="0"/>
          </a:p>
        </p:txBody>
      </p:sp>
      <p:pic>
        <p:nvPicPr>
          <p:cNvPr id="10" name="Picture 9"/>
          <p:cNvPicPr>
            <a:picLocks noChangeAspect="1"/>
          </p:cNvPicPr>
          <p:nvPr/>
        </p:nvPicPr>
        <p:blipFill>
          <a:blip r:embed="rId2" cstate="print"/>
          <a:stretch>
            <a:fillRect/>
          </a:stretch>
        </p:blipFill>
        <p:spPr>
          <a:xfrm>
            <a:off x="430338" y="1809750"/>
            <a:ext cx="3989262" cy="2895600"/>
          </a:xfrm>
          <a:prstGeom prst="rect">
            <a:avLst/>
          </a:prstGeom>
        </p:spPr>
      </p:pic>
      <p:pic>
        <p:nvPicPr>
          <p:cNvPr id="11" name="Picture 10"/>
          <p:cNvPicPr>
            <a:picLocks noChangeAspect="1"/>
          </p:cNvPicPr>
          <p:nvPr/>
        </p:nvPicPr>
        <p:blipFill>
          <a:blip r:embed="rId3" cstate="print"/>
          <a:stretch>
            <a:fillRect/>
          </a:stretch>
        </p:blipFill>
        <p:spPr>
          <a:xfrm>
            <a:off x="4800600" y="1428750"/>
            <a:ext cx="3741395" cy="3409950"/>
          </a:xfrm>
          <a:prstGeom prst="rect">
            <a:avLst/>
          </a:prstGeom>
        </p:spPr>
      </p:pic>
    </p:spTree>
    <p:extLst>
      <p:ext uri="{BB962C8B-B14F-4D97-AF65-F5344CB8AC3E}">
        <p14:creationId xmlns:p14="http://schemas.microsoft.com/office/powerpoint/2010/main" val="28594112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 to </a:t>
            </a:r>
            <a:r>
              <a:rPr lang="en-US" dirty="0" err="1" smtClean="0"/>
              <a:t>config.xml</a:t>
            </a:r>
            <a:endParaRPr lang="en-US" dirty="0"/>
          </a:p>
        </p:txBody>
      </p:sp>
      <p:sp>
        <p:nvSpPr>
          <p:cNvPr id="8" name="Rectangle 7"/>
          <p:cNvSpPr/>
          <p:nvPr/>
        </p:nvSpPr>
        <p:spPr>
          <a:xfrm>
            <a:off x="228600" y="1301174"/>
            <a:ext cx="8686800" cy="584776"/>
          </a:xfrm>
          <a:prstGeom prst="rect">
            <a:avLst/>
          </a:prstGeom>
        </p:spPr>
        <p:txBody>
          <a:bodyPr wrap="square">
            <a:spAutoFit/>
          </a:bodyPr>
          <a:lstStyle/>
          <a:p>
            <a:r>
              <a:rPr lang="en-US" dirty="0">
                <a:hlinkClick r:id="rId2"/>
              </a:rPr>
              <a:t>https://developer.blackberry.com/html5/documentation/code_sample_creating_a_bb_widget_config_document_834683_11.</a:t>
            </a:r>
            <a:r>
              <a:rPr lang="en-US" dirty="0" smtClean="0">
                <a:hlinkClick r:id="rId2"/>
              </a:rPr>
              <a:t>html</a:t>
            </a:r>
            <a:r>
              <a:rPr lang="en-US" dirty="0" smtClean="0"/>
              <a:t> </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62150"/>
            <a:ext cx="6096000" cy="3048000"/>
          </a:xfrm>
          <a:prstGeom prst="rect">
            <a:avLst/>
          </a:prstGeom>
        </p:spPr>
      </p:pic>
    </p:spTree>
    <p:extLst>
      <p:ext uri="{BB962C8B-B14F-4D97-AF65-F5344CB8AC3E}">
        <p14:creationId xmlns:p14="http://schemas.microsoft.com/office/powerpoint/2010/main" val="35419800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 to </a:t>
            </a:r>
            <a:r>
              <a:rPr lang="en-US" dirty="0" err="1" smtClean="0"/>
              <a:t>config.xml</a:t>
            </a:r>
            <a:endParaRPr lang="en-US" dirty="0"/>
          </a:p>
        </p:txBody>
      </p:sp>
      <p:sp>
        <p:nvSpPr>
          <p:cNvPr id="8" name="Rectangle 7"/>
          <p:cNvSpPr/>
          <p:nvPr/>
        </p:nvSpPr>
        <p:spPr>
          <a:xfrm>
            <a:off x="228600" y="1123950"/>
            <a:ext cx="8686800" cy="1077218"/>
          </a:xfrm>
          <a:prstGeom prst="rect">
            <a:avLst/>
          </a:prstGeom>
        </p:spPr>
        <p:txBody>
          <a:bodyPr wrap="square">
            <a:spAutoFit/>
          </a:bodyPr>
          <a:lstStyle/>
          <a:p>
            <a:r>
              <a:rPr lang="en-US" dirty="0" smtClean="0"/>
              <a:t>Change the following to something unique (for signing):</a:t>
            </a:r>
          </a:p>
          <a:p>
            <a:pPr marL="800100" lvl="1" indent="-342900">
              <a:buFont typeface="+mj-lt"/>
              <a:buAutoNum type="arabicPeriod"/>
            </a:pPr>
            <a:r>
              <a:rPr lang="en-US" dirty="0" smtClean="0"/>
              <a:t>id</a:t>
            </a:r>
          </a:p>
          <a:p>
            <a:pPr marL="800100" lvl="1" indent="-342900">
              <a:buFont typeface="+mj-lt"/>
              <a:buAutoNum type="arabicPeriod"/>
            </a:pPr>
            <a:r>
              <a:rPr lang="en-US" dirty="0" smtClean="0"/>
              <a:t>name</a:t>
            </a:r>
          </a:p>
          <a:p>
            <a:pPr marL="800100" lvl="1" indent="-342900">
              <a:buFont typeface="+mj-lt"/>
              <a:buAutoNum type="arabicPeriod"/>
            </a:pPr>
            <a:r>
              <a:rPr lang="en-US" dirty="0" smtClean="0"/>
              <a:t>author</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90750"/>
            <a:ext cx="5791200" cy="2895600"/>
          </a:xfrm>
          <a:prstGeom prst="rect">
            <a:avLst/>
          </a:prstGeom>
        </p:spPr>
      </p:pic>
      <p:sp>
        <p:nvSpPr>
          <p:cNvPr id="6" name="Oval 5"/>
          <p:cNvSpPr/>
          <p:nvPr/>
        </p:nvSpPr>
        <p:spPr bwMode="auto">
          <a:xfrm>
            <a:off x="762000" y="2495550"/>
            <a:ext cx="3505200" cy="1143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71364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What are we doing today?</a:t>
            </a:r>
            <a:endParaRPr lang="en-US" dirty="0"/>
          </a:p>
        </p:txBody>
      </p:sp>
    </p:spTree>
    <p:extLst>
      <p:ext uri="{BB962C8B-B14F-4D97-AF65-F5344CB8AC3E}">
        <p14:creationId xmlns:p14="http://schemas.microsoft.com/office/powerpoint/2010/main" val="2275167305"/>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stretch>
            <a:fillRect/>
          </a:stretch>
        </p:blipFill>
        <p:spPr>
          <a:xfrm>
            <a:off x="1143000" y="2724150"/>
            <a:ext cx="6921500" cy="3314700"/>
          </a:xfrm>
          <a:prstGeom prst="rect">
            <a:avLst/>
          </a:prstGeom>
        </p:spPr>
      </p:pic>
      <p:sp>
        <p:nvSpPr>
          <p:cNvPr id="4" name="Title 3"/>
          <p:cNvSpPr>
            <a:spLocks noGrp="1"/>
          </p:cNvSpPr>
          <p:nvPr>
            <p:ph type="title"/>
          </p:nvPr>
        </p:nvSpPr>
        <p:spPr/>
        <p:txBody>
          <a:bodyPr/>
          <a:lstStyle/>
          <a:p>
            <a:r>
              <a:rPr lang="en-US" dirty="0" smtClean="0"/>
              <a:t>Build and </a:t>
            </a:r>
            <a:r>
              <a:rPr lang="en-US" dirty="0"/>
              <a:t>Sign </a:t>
            </a:r>
            <a:r>
              <a:rPr lang="en-US" dirty="0" err="1"/>
              <a:t>BrickBreaker</a:t>
            </a:r>
            <a:endParaRPr lang="en-US" dirty="0"/>
          </a:p>
        </p:txBody>
      </p:sp>
      <p:sp>
        <p:nvSpPr>
          <p:cNvPr id="6" name="Rectangle 5"/>
          <p:cNvSpPr/>
          <p:nvPr/>
        </p:nvSpPr>
        <p:spPr>
          <a:xfrm>
            <a:off x="76200" y="819150"/>
            <a:ext cx="8991600" cy="584776"/>
          </a:xfrm>
          <a:prstGeom prst="rect">
            <a:avLst/>
          </a:prstGeom>
        </p:spPr>
        <p:txBody>
          <a:bodyPr wrap="square">
            <a:spAutoFit/>
          </a:bodyPr>
          <a:lstStyle/>
          <a:p>
            <a:r>
              <a:rPr lang="en-US" dirty="0" smtClean="0"/>
              <a:t>Signing process:</a:t>
            </a:r>
          </a:p>
          <a:p>
            <a:r>
              <a:rPr lang="en-US" dirty="0">
                <a:hlinkClick r:id="rId3"/>
              </a:rPr>
              <a:t>https://developer.blackberry.com/html5/documentation/signing_your_bb10_app_2008398_11.</a:t>
            </a:r>
            <a:r>
              <a:rPr lang="en-US" dirty="0" smtClean="0">
                <a:hlinkClick r:id="rId3"/>
              </a:rPr>
              <a:t>html</a:t>
            </a:r>
            <a:r>
              <a:rPr lang="en-US" dirty="0" smtClean="0"/>
              <a:t> </a:t>
            </a:r>
            <a:endParaRPr lang="en-US" dirty="0"/>
          </a:p>
        </p:txBody>
      </p:sp>
      <p:pic>
        <p:nvPicPr>
          <p:cNvPr id="7" name="Picture 6"/>
          <p:cNvPicPr>
            <a:picLocks noChangeAspect="1"/>
          </p:cNvPicPr>
          <p:nvPr/>
        </p:nvPicPr>
        <p:blipFill>
          <a:blip r:embed="rId4" cstate="print"/>
          <a:stretch>
            <a:fillRect/>
          </a:stretch>
        </p:blipFill>
        <p:spPr>
          <a:xfrm>
            <a:off x="1447800" y="1733550"/>
            <a:ext cx="6261100" cy="558800"/>
          </a:xfrm>
          <a:prstGeom prst="rect">
            <a:avLst/>
          </a:prstGeom>
        </p:spPr>
      </p:pic>
      <p:sp>
        <p:nvSpPr>
          <p:cNvPr id="10" name="Oval 9"/>
          <p:cNvSpPr/>
          <p:nvPr/>
        </p:nvSpPr>
        <p:spPr bwMode="auto">
          <a:xfrm>
            <a:off x="5715000" y="2571750"/>
            <a:ext cx="914400" cy="54032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982860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 </a:t>
            </a:r>
            <a:r>
              <a:rPr lang="en-US" dirty="0" err="1"/>
              <a:t>BrickBreaker</a:t>
            </a:r>
            <a:endParaRPr lang="en-US" dirty="0"/>
          </a:p>
        </p:txBody>
      </p:sp>
      <p:sp>
        <p:nvSpPr>
          <p:cNvPr id="6" name="Rectangle 5"/>
          <p:cNvSpPr/>
          <p:nvPr/>
        </p:nvSpPr>
        <p:spPr>
          <a:xfrm>
            <a:off x="304800" y="1352550"/>
            <a:ext cx="8991600" cy="323165"/>
          </a:xfrm>
          <a:prstGeom prst="rect">
            <a:avLst/>
          </a:prstGeom>
        </p:spPr>
        <p:txBody>
          <a:bodyPr wrap="square">
            <a:spAutoFit/>
          </a:bodyPr>
          <a:lstStyle/>
          <a:p>
            <a:r>
              <a:rPr lang="en-US" sz="1500" dirty="0">
                <a:hlinkClick r:id="rId2"/>
              </a:rPr>
              <a:t>https://developer.blackberry.com/html5/documentation/running_your_bb10_app_2008471_11.</a:t>
            </a:r>
            <a:r>
              <a:rPr lang="en-US" sz="1500" dirty="0" smtClean="0">
                <a:hlinkClick r:id="rId2"/>
              </a:rPr>
              <a:t>html</a:t>
            </a:r>
            <a:r>
              <a:rPr lang="en-US" sz="1500" dirty="0" smtClean="0"/>
              <a:t> </a:t>
            </a:r>
            <a:endParaRPr lang="en-US" sz="1500" dirty="0"/>
          </a:p>
        </p:txBody>
      </p:sp>
      <p:pic>
        <p:nvPicPr>
          <p:cNvPr id="3" name="Picture 2"/>
          <p:cNvPicPr>
            <a:picLocks noChangeAspect="1"/>
          </p:cNvPicPr>
          <p:nvPr/>
        </p:nvPicPr>
        <p:blipFill>
          <a:blip r:embed="rId3" cstate="print"/>
          <a:stretch>
            <a:fillRect/>
          </a:stretch>
        </p:blipFill>
        <p:spPr>
          <a:xfrm>
            <a:off x="838200" y="2190750"/>
            <a:ext cx="7623883" cy="2133600"/>
          </a:xfrm>
          <a:prstGeom prst="rect">
            <a:avLst/>
          </a:prstGeom>
        </p:spPr>
      </p:pic>
    </p:spTree>
    <p:extLst>
      <p:ext uri="{BB962C8B-B14F-4D97-AF65-F5344CB8AC3E}">
        <p14:creationId xmlns:p14="http://schemas.microsoft.com/office/powerpoint/2010/main" val="8446264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Quick Demo Web Inspector</a:t>
            </a:r>
            <a:endParaRPr lang="en-US" dirty="0"/>
          </a:p>
        </p:txBody>
      </p:sp>
      <p:pic>
        <p:nvPicPr>
          <p:cNvPr id="3" name="Picture 2"/>
          <p:cNvPicPr>
            <a:picLocks noChangeAspect="1"/>
          </p:cNvPicPr>
          <p:nvPr/>
        </p:nvPicPr>
        <p:blipFill>
          <a:blip r:embed="rId2" cstate="print"/>
          <a:stretch>
            <a:fillRect/>
          </a:stretch>
        </p:blipFill>
        <p:spPr>
          <a:xfrm>
            <a:off x="2204292" y="1504950"/>
            <a:ext cx="4958508" cy="3117850"/>
          </a:xfrm>
          <a:prstGeom prst="rect">
            <a:avLst/>
          </a:prstGeom>
        </p:spPr>
      </p:pic>
    </p:spTree>
    <p:extLst>
      <p:ext uri="{BB962C8B-B14F-4D97-AF65-F5344CB8AC3E}">
        <p14:creationId xmlns:p14="http://schemas.microsoft.com/office/powerpoint/2010/main" val="9698325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Coding Samples</a:t>
            </a:r>
            <a:endParaRPr lang="en-US" dirty="0"/>
          </a:p>
        </p:txBody>
      </p:sp>
      <p:sp>
        <p:nvSpPr>
          <p:cNvPr id="5" name="Subtitle 4"/>
          <p:cNvSpPr>
            <a:spLocks noGrp="1"/>
          </p:cNvSpPr>
          <p:nvPr>
            <p:ph type="subTitle" idx="1"/>
          </p:nvPr>
        </p:nvSpPr>
        <p:spPr/>
        <p:txBody>
          <a:bodyPr/>
          <a:lstStyle/>
          <a:p>
            <a:r>
              <a:rPr lang="en-US" dirty="0" smtClean="0"/>
              <a:t>BlackBerry Messenger (20 Minutes)</a:t>
            </a:r>
            <a:endParaRPr lang="en-US" dirty="0"/>
          </a:p>
        </p:txBody>
      </p:sp>
    </p:spTree>
    <p:extLst>
      <p:ext uri="{BB962C8B-B14F-4D97-AF65-F5344CB8AC3E}">
        <p14:creationId xmlns:p14="http://schemas.microsoft.com/office/powerpoint/2010/main" val="4218792523"/>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BlackBerry Messenger</a:t>
            </a:r>
            <a:endParaRPr lang="en-US" dirty="0"/>
          </a:p>
        </p:txBody>
      </p:sp>
      <p:sp>
        <p:nvSpPr>
          <p:cNvPr id="5" name="Content Placeholder 4"/>
          <p:cNvSpPr>
            <a:spLocks noGrp="1"/>
          </p:cNvSpPr>
          <p:nvPr>
            <p:ph idx="1"/>
          </p:nvPr>
        </p:nvSpPr>
        <p:spPr/>
        <p:txBody>
          <a:bodyPr/>
          <a:lstStyle/>
          <a:p>
            <a:r>
              <a:rPr lang="en-US" sz="2000" dirty="0" smtClean="0"/>
              <a:t>This sample outlines how to integrate with BlackBerry Messenger to retrieve user information and invite BlackBerry Messenger contacts to download the application.</a:t>
            </a:r>
          </a:p>
          <a:p>
            <a:endParaRPr lang="en-US" sz="2000" dirty="0" smtClean="0"/>
          </a:p>
          <a:p>
            <a:r>
              <a:rPr lang="en-US" sz="2400" dirty="0" smtClean="0"/>
              <a:t>Documentation</a:t>
            </a:r>
            <a:endParaRPr lang="en-US" sz="2400" dirty="0" smtClean="0"/>
          </a:p>
          <a:p>
            <a:pPr lvl="1"/>
            <a:r>
              <a:rPr lang="en-US" sz="1600" dirty="0" smtClean="0">
                <a:hlinkClick r:id="rId2"/>
              </a:rPr>
              <a:t>https://developer.blackberry.com/html5/apis/blackberry.bbm.platform.html</a:t>
            </a:r>
            <a:endParaRPr lang="en-US" sz="1600" dirty="0" smtClean="0"/>
          </a:p>
          <a:p>
            <a:pPr lvl="1"/>
            <a:r>
              <a:rPr lang="en-US" sz="1600" dirty="0" smtClean="0">
                <a:hlinkClick r:id="rId3"/>
              </a:rPr>
              <a:t>https://developer.blackberry.com/html5/apis/blackberry.bbm.platform.users.html</a:t>
            </a:r>
            <a:endParaRPr lang="en-US" sz="1600" dirty="0" smtClean="0"/>
          </a:p>
        </p:txBody>
      </p:sp>
    </p:spTree>
    <p:extLst>
      <p:ext uri="{BB962C8B-B14F-4D97-AF65-F5344CB8AC3E}">
        <p14:creationId xmlns:p14="http://schemas.microsoft.com/office/powerpoint/2010/main" val="2069260160"/>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(3 Minutes)</a:t>
            </a:r>
            <a:endParaRPr lang="en-US" dirty="0"/>
          </a:p>
        </p:txBody>
      </p:sp>
      <p:sp>
        <p:nvSpPr>
          <p:cNvPr id="3" name="Content Placeholder 2"/>
          <p:cNvSpPr>
            <a:spLocks noGrp="1"/>
          </p:cNvSpPr>
          <p:nvPr>
            <p:ph idx="1"/>
          </p:nvPr>
        </p:nvSpPr>
        <p:spPr/>
        <p:txBody>
          <a:bodyPr/>
          <a:lstStyle/>
          <a:p>
            <a:r>
              <a:rPr lang="en-US" sz="2000" dirty="0" smtClean="0"/>
              <a:t>Download the sample source and build it using the BlackBerry 10 </a:t>
            </a:r>
            <a:r>
              <a:rPr lang="en-US" sz="2000" dirty="0" err="1" smtClean="0"/>
              <a:t>WebWorks</a:t>
            </a:r>
            <a:r>
              <a:rPr lang="en-US" sz="2000" dirty="0" smtClean="0"/>
              <a:t> SDK. Deploy the resulting BAR file to your device and familiarize yourself with the application and implemented functionality.</a:t>
            </a:r>
            <a:endParaRPr lang="en-US" sz="20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25</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2495550"/>
            <a:ext cx="1371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3048000" y="2495550"/>
            <a:ext cx="1371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cstate="print"/>
          <a:srcRect/>
          <a:stretch>
            <a:fillRect/>
          </a:stretch>
        </p:blipFill>
        <p:spPr bwMode="auto">
          <a:xfrm>
            <a:off x="4724400" y="2495550"/>
            <a:ext cx="1371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p:cNvPicPr>
            <a:picLocks noChangeAspect="1" noChangeArrowheads="1"/>
          </p:cNvPicPr>
          <p:nvPr/>
        </p:nvPicPr>
        <p:blipFill>
          <a:blip r:embed="rId5" cstate="print"/>
          <a:srcRect/>
          <a:stretch>
            <a:fillRect/>
          </a:stretch>
        </p:blipFill>
        <p:spPr bwMode="auto">
          <a:xfrm>
            <a:off x="6400800" y="2495550"/>
            <a:ext cx="1371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0424942"/>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(2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smtClean="0">
                <a:solidFill>
                  <a:schemeClr val="accent1"/>
                </a:solidFill>
              </a:rPr>
              <a:t>register </a:t>
            </a:r>
            <a:r>
              <a:rPr lang="en-US" sz="2000" dirty="0" smtClean="0"/>
              <a:t>function to supply a valid, unique, 36-character UUID.</a:t>
            </a:r>
          </a:p>
          <a:p>
            <a:pPr lvl="1"/>
            <a:r>
              <a:rPr lang="en-US" sz="1600" dirty="0" smtClean="0"/>
              <a:t>You can generate a new UUID from </a:t>
            </a:r>
            <a:r>
              <a:rPr lang="en-US" sz="1600" dirty="0" smtClean="0">
                <a:hlinkClick r:id="rId2"/>
              </a:rPr>
              <a:t>http://www.guidgenerator.com/</a:t>
            </a:r>
            <a:r>
              <a:rPr lang="en-US" sz="1600" dirty="0" smtClean="0"/>
              <a:t>.</a:t>
            </a:r>
          </a:p>
          <a:p>
            <a:endParaRPr lang="en-US" dirty="0" smtClean="0"/>
          </a:p>
          <a:p>
            <a:r>
              <a:rPr lang="en-US" dirty="0" smtClean="0"/>
              <a:t>Once your UUID is set, recompile the application and test the </a:t>
            </a:r>
            <a:r>
              <a:rPr lang="en-US" dirty="0" smtClean="0">
                <a:solidFill>
                  <a:schemeClr val="accent1"/>
                </a:solidFill>
              </a:rPr>
              <a:t>Register</a:t>
            </a:r>
            <a:r>
              <a:rPr lang="en-US" dirty="0" smtClean="0"/>
              <a:t> button.</a:t>
            </a:r>
            <a:endParaRPr lang="en-US"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26</a:t>
            </a:fld>
            <a:endParaRPr lang="en-US" dirty="0"/>
          </a:p>
        </p:txBody>
      </p:sp>
    </p:spTree>
    <p:extLst>
      <p:ext uri="{BB962C8B-B14F-4D97-AF65-F5344CB8AC3E}">
        <p14:creationId xmlns:p14="http://schemas.microsoft.com/office/powerpoint/2010/main" val="4083010466"/>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(3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smtClean="0">
                <a:solidFill>
                  <a:schemeClr val="accent1"/>
                </a:solidFill>
              </a:rPr>
              <a:t>register </a:t>
            </a:r>
            <a:r>
              <a:rPr lang="en-US" sz="2000" dirty="0" smtClean="0"/>
              <a:t>function to implement the remaining error codes and provide a meaningful message to the user.</a:t>
            </a:r>
          </a:p>
          <a:p>
            <a:pPr lvl="1"/>
            <a:r>
              <a:rPr lang="en-US" sz="1600" dirty="0" smtClean="0"/>
              <a:t>Error codes are available in the </a:t>
            </a:r>
            <a:r>
              <a:rPr lang="en-US" sz="1600" dirty="0" err="1" smtClean="0">
                <a:solidFill>
                  <a:schemeClr val="accent1"/>
                </a:solidFill>
              </a:rPr>
              <a:t>blackberry.bbm.platform.onaccesschanged</a:t>
            </a:r>
            <a:r>
              <a:rPr lang="en-US" sz="1600" dirty="0" smtClean="0"/>
              <a:t> documentation.</a:t>
            </a: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27</a:t>
            </a:fld>
            <a:endParaRPr lang="en-US" dirty="0"/>
          </a:p>
        </p:txBody>
      </p:sp>
    </p:spTree>
    <p:extLst>
      <p:ext uri="{BB962C8B-B14F-4D97-AF65-F5344CB8AC3E}">
        <p14:creationId xmlns:p14="http://schemas.microsoft.com/office/powerpoint/2010/main" val="2360370943"/>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(3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smtClean="0">
                <a:solidFill>
                  <a:schemeClr val="accent1"/>
                </a:solidFill>
              </a:rPr>
              <a:t>populate </a:t>
            </a:r>
            <a:r>
              <a:rPr lang="en-US" sz="2000" dirty="0" smtClean="0"/>
              <a:t>function to obtain values from the user’s BBM profile and set the various field values.</a:t>
            </a:r>
          </a:p>
          <a:p>
            <a:pPr lvl="1"/>
            <a:r>
              <a:rPr lang="en-US" sz="1600" dirty="0" smtClean="0"/>
              <a:t>Use the implementation of </a:t>
            </a:r>
            <a:r>
              <a:rPr lang="en-US" sz="1600" dirty="0" err="1" smtClean="0">
                <a:solidFill>
                  <a:schemeClr val="accent1"/>
                </a:solidFill>
              </a:rPr>
              <a:t>blackberry.bbm.platform.self.displayName</a:t>
            </a:r>
            <a:r>
              <a:rPr lang="en-US" sz="1600" dirty="0" smtClean="0"/>
              <a:t> as an example.</a:t>
            </a:r>
          </a:p>
          <a:p>
            <a:pPr lvl="1"/>
            <a:r>
              <a:rPr lang="en-US" sz="1600" dirty="0" smtClean="0"/>
              <a:t>The remaining fields include </a:t>
            </a:r>
            <a:r>
              <a:rPr lang="en-US" sz="1600" dirty="0" smtClean="0">
                <a:solidFill>
                  <a:schemeClr val="accent1"/>
                </a:solidFill>
              </a:rPr>
              <a:t>status</a:t>
            </a:r>
            <a:r>
              <a:rPr lang="en-US" sz="1600" dirty="0" smtClean="0"/>
              <a:t>, </a:t>
            </a:r>
            <a:r>
              <a:rPr lang="en-US" sz="1600" dirty="0" err="1" smtClean="0">
                <a:solidFill>
                  <a:schemeClr val="accent1"/>
                </a:solidFill>
              </a:rPr>
              <a:t>statusMessage</a:t>
            </a:r>
            <a:r>
              <a:rPr lang="en-US" sz="1600" dirty="0" smtClean="0"/>
              <a:t>, </a:t>
            </a:r>
            <a:r>
              <a:rPr lang="en-US" sz="1600" dirty="0" err="1" smtClean="0">
                <a:solidFill>
                  <a:schemeClr val="accent1"/>
                </a:solidFill>
              </a:rPr>
              <a:t>personalMessage</a:t>
            </a:r>
            <a:r>
              <a:rPr lang="en-US" sz="1600" dirty="0" smtClean="0"/>
              <a:t>, </a:t>
            </a:r>
            <a:r>
              <a:rPr lang="en-US" sz="1600" dirty="0" err="1" smtClean="0">
                <a:solidFill>
                  <a:schemeClr val="accent1"/>
                </a:solidFill>
              </a:rPr>
              <a:t>ppid</a:t>
            </a:r>
            <a:r>
              <a:rPr lang="en-US" sz="1600" dirty="0" smtClean="0"/>
              <a:t>, </a:t>
            </a:r>
            <a:r>
              <a:rPr lang="en-US" sz="1600" dirty="0" smtClean="0">
                <a:solidFill>
                  <a:schemeClr val="accent1"/>
                </a:solidFill>
              </a:rPr>
              <a:t>handle</a:t>
            </a:r>
            <a:r>
              <a:rPr lang="en-US" sz="1600" dirty="0" smtClean="0"/>
              <a:t>, </a:t>
            </a:r>
            <a:r>
              <a:rPr lang="en-US" sz="1600" dirty="0" err="1" smtClean="0">
                <a:solidFill>
                  <a:schemeClr val="accent1"/>
                </a:solidFill>
              </a:rPr>
              <a:t>appversion</a:t>
            </a:r>
            <a:r>
              <a:rPr lang="en-US" sz="1600" dirty="0" smtClean="0"/>
              <a:t>, and </a:t>
            </a:r>
            <a:r>
              <a:rPr lang="en-US" sz="1600" dirty="0" err="1" smtClean="0">
                <a:solidFill>
                  <a:schemeClr val="accent1"/>
                </a:solidFill>
              </a:rPr>
              <a:t>bbmsdkVersion</a:t>
            </a:r>
            <a:r>
              <a:rPr lang="en-US" sz="1600" dirty="0" smtClean="0"/>
              <a:t>.</a:t>
            </a: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28</a:t>
            </a:fld>
            <a:endParaRPr lang="en-US" dirty="0"/>
          </a:p>
        </p:txBody>
      </p:sp>
    </p:spTree>
    <p:extLst>
      <p:ext uri="{BB962C8B-B14F-4D97-AF65-F5344CB8AC3E}">
        <p14:creationId xmlns:p14="http://schemas.microsoft.com/office/powerpoint/2010/main" val="2189353662"/>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5 (3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err="1" smtClean="0">
                <a:solidFill>
                  <a:schemeClr val="accent1"/>
                </a:solidFill>
              </a:rPr>
              <a:t>setField</a:t>
            </a:r>
            <a:r>
              <a:rPr lang="en-US" sz="2000" dirty="0" smtClean="0">
                <a:solidFill>
                  <a:schemeClr val="accent1"/>
                </a:solidFill>
              </a:rPr>
              <a:t> </a:t>
            </a:r>
            <a:r>
              <a:rPr lang="en-US" sz="2000" dirty="0" smtClean="0"/>
              <a:t>function to allow the user to initiate a change to the Status and Status Message properties of the BBM profile.</a:t>
            </a:r>
          </a:p>
          <a:p>
            <a:pPr lvl="1"/>
            <a:r>
              <a:rPr lang="en-US" sz="1600" dirty="0" smtClean="0"/>
              <a:t>You will need to leverage the </a:t>
            </a:r>
            <a:r>
              <a:rPr lang="en-US" sz="1600" dirty="0" smtClean="0">
                <a:solidFill>
                  <a:schemeClr val="accent1"/>
                </a:solidFill>
              </a:rPr>
              <a:t>status</a:t>
            </a:r>
            <a:r>
              <a:rPr lang="en-US" sz="1600" dirty="0" smtClean="0"/>
              <a:t>, </a:t>
            </a:r>
            <a:r>
              <a:rPr lang="en-US" sz="1600" dirty="0" smtClean="0">
                <a:solidFill>
                  <a:schemeClr val="accent1"/>
                </a:solidFill>
              </a:rPr>
              <a:t>message</a:t>
            </a:r>
            <a:r>
              <a:rPr lang="en-US" sz="1600" dirty="0" smtClean="0"/>
              <a:t>, and </a:t>
            </a:r>
            <a:r>
              <a:rPr lang="en-US" sz="1600" dirty="0" err="1" smtClean="0">
                <a:solidFill>
                  <a:schemeClr val="accent1"/>
                </a:solidFill>
              </a:rPr>
              <a:t>onComplete</a:t>
            </a:r>
            <a:r>
              <a:rPr lang="en-US" sz="1600" dirty="0" smtClean="0"/>
              <a:t> variables.</a:t>
            </a:r>
          </a:p>
          <a:p>
            <a:pPr lvl="1"/>
            <a:r>
              <a:rPr lang="en-US" sz="1600" dirty="0" smtClean="0"/>
              <a:t>See: </a:t>
            </a:r>
            <a:r>
              <a:rPr lang="en-US" sz="1600" dirty="0" err="1" smtClean="0">
                <a:solidFill>
                  <a:schemeClr val="accent1"/>
                </a:solidFill>
              </a:rPr>
              <a:t>blackberry.bbm.platform.self.setStatus</a:t>
            </a:r>
            <a:endParaRPr lang="en-US" sz="1600" dirty="0" smtClean="0">
              <a:solidFill>
                <a:schemeClr val="accent1"/>
              </a:solidFill>
            </a:endParaRP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29</a:t>
            </a:fld>
            <a:endParaRPr lang="en-US" dirty="0"/>
          </a:p>
        </p:txBody>
      </p:sp>
    </p:spTree>
    <p:extLst>
      <p:ext uri="{BB962C8B-B14F-4D97-AF65-F5344CB8AC3E}">
        <p14:creationId xmlns:p14="http://schemas.microsoft.com/office/powerpoint/2010/main" val="501438485"/>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400" dirty="0" smtClean="0"/>
              <a:t>Bookmark this page</a:t>
            </a:r>
          </a:p>
        </p:txBody>
      </p:sp>
      <p:grpSp>
        <p:nvGrpSpPr>
          <p:cNvPr id="2" name="Group 1"/>
          <p:cNvGrpSpPr/>
          <p:nvPr/>
        </p:nvGrpSpPr>
        <p:grpSpPr>
          <a:xfrm>
            <a:off x="1503692" y="1093093"/>
            <a:ext cx="6125495" cy="3993257"/>
            <a:chOff x="1143000" y="1093093"/>
            <a:chExt cx="6125495" cy="3993257"/>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6269" y="1702693"/>
              <a:ext cx="4390078" cy="3383657"/>
            </a:xfrm>
            <a:prstGeom prst="rect">
              <a:avLst/>
            </a:prstGeom>
            <a:noFill/>
            <a:ln w="9525">
              <a:noFill/>
              <a:miter lim="800000"/>
              <a:headEnd/>
              <a:tailEnd/>
            </a:ln>
          </p:spPr>
        </p:pic>
        <p:sp>
          <p:nvSpPr>
            <p:cNvPr id="4" name="Rectangle 3"/>
            <p:cNvSpPr/>
            <p:nvPr/>
          </p:nvSpPr>
          <p:spPr>
            <a:xfrm>
              <a:off x="1143000" y="1093093"/>
              <a:ext cx="6125495" cy="954107"/>
            </a:xfrm>
            <a:prstGeom prst="rect">
              <a:avLst/>
            </a:prstGeom>
          </p:spPr>
          <p:txBody>
            <a:bodyPr wrap="none">
              <a:spAutoFit/>
            </a:bodyPr>
            <a:lstStyle/>
            <a:p>
              <a:r>
                <a:rPr lang="en-US" sz="2800" dirty="0" smtClean="0">
                  <a:hlinkClick r:id="rId4"/>
                </a:rPr>
                <a:t>http://developer.blackberry.com/html5</a:t>
              </a:r>
              <a:endParaRPr lang="en-US" sz="2800" dirty="0" smtClean="0"/>
            </a:p>
            <a:p>
              <a:endParaRPr lang="en-US" sz="2800" dirty="0"/>
            </a:p>
          </p:txBody>
        </p:sp>
      </p:grpSp>
    </p:spTree>
    <p:extLst>
      <p:ext uri="{BB962C8B-B14F-4D97-AF65-F5344CB8AC3E}">
        <p14:creationId xmlns:p14="http://schemas.microsoft.com/office/powerpoint/2010/main" val="25810363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6 (3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err="1" smtClean="0">
                <a:solidFill>
                  <a:schemeClr val="accent1"/>
                </a:solidFill>
              </a:rPr>
              <a:t>setField</a:t>
            </a:r>
            <a:r>
              <a:rPr lang="en-US" sz="2000" dirty="0" smtClean="0">
                <a:solidFill>
                  <a:schemeClr val="accent1"/>
                </a:solidFill>
              </a:rPr>
              <a:t> </a:t>
            </a:r>
            <a:r>
              <a:rPr lang="en-US" sz="2000" dirty="0" smtClean="0"/>
              <a:t>function to allow the user to initiate a change to the Personal Message property of the BBM profile.</a:t>
            </a:r>
          </a:p>
          <a:p>
            <a:pPr lvl="1"/>
            <a:r>
              <a:rPr lang="en-US" sz="1600" dirty="0" smtClean="0"/>
              <a:t>You will need to leverage the </a:t>
            </a:r>
            <a:r>
              <a:rPr lang="en-US" sz="1600" dirty="0" smtClean="0">
                <a:solidFill>
                  <a:schemeClr val="accent1"/>
                </a:solidFill>
              </a:rPr>
              <a:t>message</a:t>
            </a:r>
            <a:r>
              <a:rPr lang="en-US" sz="1600" dirty="0" smtClean="0"/>
              <a:t> and </a:t>
            </a:r>
            <a:r>
              <a:rPr lang="en-US" sz="1600" dirty="0" err="1" smtClean="0">
                <a:solidFill>
                  <a:schemeClr val="accent1"/>
                </a:solidFill>
              </a:rPr>
              <a:t>onComplete</a:t>
            </a:r>
            <a:r>
              <a:rPr lang="en-US" sz="1600" dirty="0" smtClean="0"/>
              <a:t> variables.</a:t>
            </a:r>
          </a:p>
          <a:p>
            <a:pPr lvl="1"/>
            <a:r>
              <a:rPr lang="en-US" sz="1600" dirty="0" smtClean="0"/>
              <a:t>See: </a:t>
            </a:r>
            <a:r>
              <a:rPr lang="en-US" sz="1600" dirty="0" err="1" smtClean="0">
                <a:solidFill>
                  <a:schemeClr val="accent1"/>
                </a:solidFill>
              </a:rPr>
              <a:t>blackberry.bbm.platform.self.setPersonalMessage</a:t>
            </a:r>
            <a:endParaRPr lang="en-US" sz="1600" dirty="0" smtClean="0">
              <a:solidFill>
                <a:schemeClr val="accent1"/>
              </a:solidFill>
            </a:endParaRP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30</a:t>
            </a:fld>
            <a:endParaRPr lang="en-US" dirty="0"/>
          </a:p>
        </p:txBody>
      </p:sp>
    </p:spTree>
    <p:extLst>
      <p:ext uri="{BB962C8B-B14F-4D97-AF65-F5344CB8AC3E}">
        <p14:creationId xmlns:p14="http://schemas.microsoft.com/office/powerpoint/2010/main" val="1851118611"/>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7 (2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bbm.js</a:t>
            </a:r>
            <a:r>
              <a:rPr lang="en-US" sz="2000" dirty="0" smtClean="0"/>
              <a:t>, modify the </a:t>
            </a:r>
            <a:r>
              <a:rPr lang="en-US" sz="2000" dirty="0" smtClean="0">
                <a:solidFill>
                  <a:schemeClr val="accent1"/>
                </a:solidFill>
              </a:rPr>
              <a:t>invite </a:t>
            </a:r>
            <a:r>
              <a:rPr lang="en-US" sz="2000" dirty="0" smtClean="0"/>
              <a:t>function to allow the user to invite other BBM contacts to download this application.</a:t>
            </a:r>
          </a:p>
          <a:p>
            <a:pPr lvl="1"/>
            <a:r>
              <a:rPr lang="en-US" sz="1600" dirty="0" smtClean="0"/>
              <a:t>See: </a:t>
            </a:r>
            <a:r>
              <a:rPr lang="en-US" sz="1600" dirty="0" err="1" smtClean="0">
                <a:solidFill>
                  <a:schemeClr val="accent1"/>
                </a:solidFill>
              </a:rPr>
              <a:t>blackberry.bbm.platform.users.inviteToDownload</a:t>
            </a:r>
            <a:endParaRPr lang="en-US" sz="1600" dirty="0" smtClean="0">
              <a:solidFill>
                <a:schemeClr val="accent1"/>
              </a:solidFill>
            </a:endParaRP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31</a:t>
            </a:fld>
            <a:endParaRPr lang="en-US" dirty="0"/>
          </a:p>
        </p:txBody>
      </p:sp>
    </p:spTree>
    <p:extLst>
      <p:ext uri="{BB962C8B-B14F-4D97-AF65-F5344CB8AC3E}">
        <p14:creationId xmlns:p14="http://schemas.microsoft.com/office/powerpoint/2010/main" val="362925104"/>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Coding Samples</a:t>
            </a:r>
            <a:endParaRPr lang="en-US" dirty="0"/>
          </a:p>
        </p:txBody>
      </p:sp>
      <p:sp>
        <p:nvSpPr>
          <p:cNvPr id="5" name="Subtitle 4"/>
          <p:cNvSpPr>
            <a:spLocks noGrp="1"/>
          </p:cNvSpPr>
          <p:nvPr>
            <p:ph type="subTitle" idx="1"/>
          </p:nvPr>
        </p:nvSpPr>
        <p:spPr/>
        <p:txBody>
          <a:bodyPr/>
          <a:lstStyle/>
          <a:p>
            <a:r>
              <a:rPr lang="en-US" dirty="0" smtClean="0"/>
              <a:t>Media Capture and Cards (30 Minutes)</a:t>
            </a:r>
            <a:endParaRPr lang="en-US" dirty="0"/>
          </a:p>
        </p:txBody>
      </p:sp>
    </p:spTree>
    <p:extLst>
      <p:ext uri="{BB962C8B-B14F-4D97-AF65-F5344CB8AC3E}">
        <p14:creationId xmlns:p14="http://schemas.microsoft.com/office/powerpoint/2010/main" val="525584426"/>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Capture and Cards</a:t>
            </a:r>
            <a:endParaRPr lang="en-US" dirty="0"/>
          </a:p>
        </p:txBody>
      </p:sp>
      <p:sp>
        <p:nvSpPr>
          <p:cNvPr id="5" name="Content Placeholder 4"/>
          <p:cNvSpPr>
            <a:spLocks noGrp="1"/>
          </p:cNvSpPr>
          <p:nvPr>
            <p:ph idx="1"/>
          </p:nvPr>
        </p:nvSpPr>
        <p:spPr/>
        <p:txBody>
          <a:bodyPr/>
          <a:lstStyle/>
          <a:p>
            <a:r>
              <a:rPr lang="en-US" sz="2000" dirty="0" smtClean="0"/>
              <a:t>This sample outlines how to invoke Cards (Camera and File Picker) as well as the HTML implementation for capturing media via </a:t>
            </a:r>
            <a:r>
              <a:rPr lang="en-US" sz="2000" dirty="0" smtClean="0">
                <a:solidFill>
                  <a:schemeClr val="accent1"/>
                </a:solidFill>
              </a:rPr>
              <a:t>&lt;input&gt;</a:t>
            </a:r>
            <a:r>
              <a:rPr lang="en-US" sz="2000" dirty="0" smtClean="0"/>
              <a:t>.</a:t>
            </a:r>
          </a:p>
          <a:p>
            <a:endParaRPr lang="en-US" sz="2000" dirty="0" smtClean="0"/>
          </a:p>
          <a:p>
            <a:r>
              <a:rPr lang="en-US" sz="2000" dirty="0" smtClean="0"/>
              <a:t>Documentation</a:t>
            </a:r>
            <a:endParaRPr lang="en-US" sz="2000" dirty="0"/>
          </a:p>
          <a:p>
            <a:pPr lvl="1"/>
            <a:r>
              <a:rPr lang="en-US" sz="1600" dirty="0" smtClean="0">
                <a:hlinkClick r:id="rId2"/>
              </a:rPr>
              <a:t>https://developer.blackberry.com/html5/apis/blackberry.invoke.card.html</a:t>
            </a:r>
            <a:endParaRPr lang="en-US" sz="1600" dirty="0" smtClean="0"/>
          </a:p>
          <a:p>
            <a:pPr lvl="1"/>
            <a:r>
              <a:rPr lang="en-US" sz="1600" dirty="0" smtClean="0">
                <a:hlinkClick r:id="rId3"/>
              </a:rPr>
              <a:t>https://developer.blackberry.com/html5/apis/blackberry.invoke.html</a:t>
            </a:r>
            <a:endParaRPr lang="en-US" sz="1600" dirty="0" smtClean="0"/>
          </a:p>
        </p:txBody>
      </p:sp>
    </p:spTree>
    <p:extLst>
      <p:ext uri="{BB962C8B-B14F-4D97-AF65-F5344CB8AC3E}">
        <p14:creationId xmlns:p14="http://schemas.microsoft.com/office/powerpoint/2010/main" val="494798181"/>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smtClean="0"/>
              <a:t>MC1 </a:t>
            </a:r>
            <a:r>
              <a:rPr lang="en-US" dirty="0" smtClean="0"/>
              <a:t>(2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err="1" smtClean="0">
                <a:solidFill>
                  <a:schemeClr val="accent1"/>
                </a:solidFill>
              </a:rPr>
              <a:t>main</a:t>
            </a:r>
            <a:r>
              <a:rPr lang="en-US" sz="2000" dirty="0" err="1" smtClean="0">
                <a:solidFill>
                  <a:schemeClr val="accent1"/>
                </a:solidFill>
              </a:rPr>
              <a:t>.html</a:t>
            </a:r>
            <a:r>
              <a:rPr lang="en-US" sz="2000" dirty="0" smtClean="0"/>
              <a:t>, modify the </a:t>
            </a:r>
            <a:r>
              <a:rPr lang="en-US" sz="2000" dirty="0" smtClean="0">
                <a:solidFill>
                  <a:schemeClr val="accent1"/>
                </a:solidFill>
              </a:rPr>
              <a:t>HTML Media Capture</a:t>
            </a:r>
            <a:r>
              <a:rPr lang="en-US" sz="2000" dirty="0" smtClean="0"/>
              <a:t> panel to include an </a:t>
            </a:r>
            <a:r>
              <a:rPr lang="en-US" sz="2000" dirty="0" smtClean="0">
                <a:solidFill>
                  <a:schemeClr val="accent1"/>
                </a:solidFill>
              </a:rPr>
              <a:t>&lt;input&gt; </a:t>
            </a:r>
            <a:r>
              <a:rPr lang="en-US" sz="2000" dirty="0" smtClean="0"/>
              <a:t>element for photo capture.</a:t>
            </a:r>
          </a:p>
          <a:p>
            <a:pPr lvl="1"/>
            <a:r>
              <a:rPr lang="en-US" sz="1600" dirty="0" smtClean="0"/>
              <a:t>You will need to accept </a:t>
            </a:r>
            <a:r>
              <a:rPr lang="en-US" sz="1600" dirty="0" smtClean="0">
                <a:solidFill>
                  <a:schemeClr val="accent1"/>
                </a:solidFill>
              </a:rPr>
              <a:t>image/*</a:t>
            </a:r>
            <a:r>
              <a:rPr lang="en-US" sz="1600" dirty="0" smtClean="0"/>
              <a:t>.</a:t>
            </a:r>
          </a:p>
          <a:p>
            <a:pPr lvl="1"/>
            <a:r>
              <a:rPr lang="en-US" sz="1600" dirty="0" smtClean="0"/>
              <a:t>You will need to capture via </a:t>
            </a:r>
            <a:r>
              <a:rPr lang="en-US" sz="1600" dirty="0" smtClean="0">
                <a:solidFill>
                  <a:schemeClr val="accent1"/>
                </a:solidFill>
              </a:rPr>
              <a:t>camera</a:t>
            </a:r>
            <a:r>
              <a:rPr lang="en-US" sz="1600" dirty="0" smtClean="0"/>
              <a:t>.</a:t>
            </a:r>
          </a:p>
          <a:p>
            <a:endParaRPr lang="en-US" sz="2000" dirty="0" smtClean="0"/>
          </a:p>
          <a:p>
            <a:r>
              <a:rPr lang="en-US" sz="2000" dirty="0" smtClean="0"/>
              <a:t>In </a:t>
            </a:r>
            <a:r>
              <a:rPr lang="en-US" sz="2000" dirty="0" err="1" smtClean="0">
                <a:solidFill>
                  <a:schemeClr val="accent1"/>
                </a:solidFill>
              </a:rPr>
              <a:t>main</a:t>
            </a:r>
            <a:r>
              <a:rPr lang="en-US" sz="2000" dirty="0" err="1" smtClean="0">
                <a:solidFill>
                  <a:schemeClr val="accent1"/>
                </a:solidFill>
              </a:rPr>
              <a:t>.html</a:t>
            </a:r>
            <a:r>
              <a:rPr lang="en-US" sz="2000" dirty="0" smtClean="0"/>
              <a:t>, modify the </a:t>
            </a:r>
            <a:r>
              <a:rPr lang="en-US" sz="2000" dirty="0" smtClean="0">
                <a:solidFill>
                  <a:schemeClr val="accent1"/>
                </a:solidFill>
              </a:rPr>
              <a:t>HTML Media Capture</a:t>
            </a:r>
            <a:r>
              <a:rPr lang="en-US" sz="2000" dirty="0" smtClean="0"/>
              <a:t> panel to include an </a:t>
            </a:r>
            <a:r>
              <a:rPr lang="en-US" sz="2000" dirty="0" smtClean="0">
                <a:solidFill>
                  <a:schemeClr val="accent1"/>
                </a:solidFill>
              </a:rPr>
              <a:t>&lt;input&gt; </a:t>
            </a:r>
            <a:r>
              <a:rPr lang="en-US" sz="2000" dirty="0" smtClean="0"/>
              <a:t>element for video capture.</a:t>
            </a:r>
          </a:p>
          <a:p>
            <a:pPr lvl="1"/>
            <a:r>
              <a:rPr lang="en-US" sz="1600" dirty="0" smtClean="0"/>
              <a:t>You will need to accept </a:t>
            </a:r>
            <a:r>
              <a:rPr lang="en-US" sz="1600" dirty="0" smtClean="0">
                <a:solidFill>
                  <a:schemeClr val="accent1"/>
                </a:solidFill>
              </a:rPr>
              <a:t>video/*</a:t>
            </a:r>
            <a:r>
              <a:rPr lang="en-US" sz="1600" dirty="0" smtClean="0"/>
              <a:t>.</a:t>
            </a:r>
          </a:p>
          <a:p>
            <a:pPr lvl="1"/>
            <a:r>
              <a:rPr lang="en-US" sz="1600" dirty="0" smtClean="0"/>
              <a:t>You will need to capture via </a:t>
            </a:r>
            <a:r>
              <a:rPr lang="en-US" sz="1600" dirty="0" smtClean="0">
                <a:solidFill>
                  <a:schemeClr val="accent1"/>
                </a:solidFill>
              </a:rPr>
              <a:t>camcorder</a:t>
            </a:r>
            <a:r>
              <a:rPr lang="en-US" sz="1600" dirty="0" smtClean="0"/>
              <a:t>.</a:t>
            </a:r>
          </a:p>
          <a:p>
            <a:pPr lvl="1"/>
            <a:endParaRPr lang="en-US" sz="1600" dirty="0" smtClean="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34</a:t>
            </a:fld>
            <a:endParaRPr lang="en-US" dirty="0"/>
          </a:p>
        </p:txBody>
      </p:sp>
    </p:spTree>
    <p:extLst>
      <p:ext uri="{BB962C8B-B14F-4D97-AF65-F5344CB8AC3E}">
        <p14:creationId xmlns:p14="http://schemas.microsoft.com/office/powerpoint/2010/main" val="219411777"/>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smtClean="0"/>
              <a:t>MC2 </a:t>
            </a:r>
            <a:r>
              <a:rPr lang="en-US" dirty="0" smtClean="0"/>
              <a:t>(3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invoke.js</a:t>
            </a:r>
            <a:r>
              <a:rPr lang="en-US" sz="2000" dirty="0" smtClean="0"/>
              <a:t>, modify the </a:t>
            </a:r>
            <a:r>
              <a:rPr lang="en-US" sz="2000" dirty="0" smtClean="0">
                <a:solidFill>
                  <a:schemeClr val="accent1"/>
                </a:solidFill>
              </a:rPr>
              <a:t>invoke</a:t>
            </a:r>
            <a:r>
              <a:rPr lang="en-US" sz="2000" dirty="0" smtClean="0"/>
              <a:t> function and implement the arguments that are used when invoking the </a:t>
            </a:r>
            <a:r>
              <a:rPr lang="en-US" sz="2000" dirty="0" smtClean="0">
                <a:solidFill>
                  <a:schemeClr val="accent1"/>
                </a:solidFill>
              </a:rPr>
              <a:t>camera</a:t>
            </a:r>
            <a:r>
              <a:rPr lang="en-US" sz="2000" dirty="0" smtClean="0"/>
              <a:t> Card.</a:t>
            </a:r>
          </a:p>
          <a:p>
            <a:pPr lvl="1"/>
            <a:r>
              <a:rPr lang="en-US" sz="1600" dirty="0" smtClean="0"/>
              <a:t>You will need to assign </a:t>
            </a:r>
            <a:r>
              <a:rPr lang="en-US" sz="1600" dirty="0" smtClean="0">
                <a:solidFill>
                  <a:schemeClr val="accent1"/>
                </a:solidFill>
              </a:rPr>
              <a:t>options</a:t>
            </a:r>
            <a:r>
              <a:rPr lang="en-US" sz="1600" dirty="0" smtClean="0"/>
              <a:t>.</a:t>
            </a:r>
          </a:p>
          <a:p>
            <a:pPr lvl="2"/>
            <a:r>
              <a:rPr lang="en-US" sz="1400" dirty="0" smtClean="0"/>
              <a:t>Unlike File Picker, Camera requires a direct variable assignment instead of </a:t>
            </a:r>
            <a:r>
              <a:rPr lang="en-US" sz="1400" dirty="0" smtClean="0">
                <a:solidFill>
                  <a:schemeClr val="accent1"/>
                </a:solidFill>
              </a:rPr>
              <a:t>{}</a:t>
            </a:r>
            <a:r>
              <a:rPr lang="en-US" sz="1400" dirty="0" smtClean="0"/>
              <a:t>.</a:t>
            </a:r>
          </a:p>
          <a:p>
            <a:pPr lvl="1"/>
            <a:r>
              <a:rPr lang="en-US" sz="1600" dirty="0" smtClean="0"/>
              <a:t>You will need to assign </a:t>
            </a:r>
            <a:r>
              <a:rPr lang="en-US" sz="1600" dirty="0" err="1" smtClean="0">
                <a:solidFill>
                  <a:schemeClr val="accent1"/>
                </a:solidFill>
              </a:rPr>
              <a:t>onComplete</a:t>
            </a:r>
            <a:r>
              <a:rPr lang="en-US" sz="1600" dirty="0" smtClean="0"/>
              <a:t>.</a:t>
            </a:r>
          </a:p>
          <a:p>
            <a:pPr lvl="1"/>
            <a:r>
              <a:rPr lang="en-US" sz="1600" dirty="0" smtClean="0"/>
              <a:t>You will need to assign </a:t>
            </a:r>
            <a:r>
              <a:rPr lang="en-US" sz="1600" dirty="0" err="1" smtClean="0">
                <a:solidFill>
                  <a:schemeClr val="accent1"/>
                </a:solidFill>
              </a:rPr>
              <a:t>onCancel</a:t>
            </a:r>
            <a:r>
              <a:rPr lang="en-US" sz="1600" dirty="0" smtClean="0"/>
              <a:t>.</a:t>
            </a:r>
          </a:p>
          <a:p>
            <a:pPr lvl="1"/>
            <a:r>
              <a:rPr lang="en-US" sz="1600" dirty="0" smtClean="0"/>
              <a:t>You will need to assign </a:t>
            </a:r>
            <a:r>
              <a:rPr lang="en-US" sz="1600" dirty="0" err="1" smtClean="0">
                <a:solidFill>
                  <a:schemeClr val="accent1"/>
                </a:solidFill>
              </a:rPr>
              <a:t>onInvoke</a:t>
            </a:r>
            <a:r>
              <a:rPr lang="en-US" sz="1600" dirty="0" smtClean="0"/>
              <a:t>.</a:t>
            </a:r>
          </a:p>
          <a:p>
            <a:pPr lvl="1"/>
            <a:r>
              <a:rPr lang="en-US" sz="1600" dirty="0" smtClean="0"/>
              <a:t>See: </a:t>
            </a:r>
            <a:r>
              <a:rPr lang="en-US" sz="1600" dirty="0" err="1" smtClean="0">
                <a:solidFill>
                  <a:schemeClr val="accent1"/>
                </a:solidFill>
              </a:rPr>
              <a:t>blackberry.invoke.card.invokeCamera</a:t>
            </a:r>
            <a:endParaRPr lang="en-US" sz="1600" dirty="0" smtClean="0">
              <a:solidFill>
                <a:schemeClr val="accent1"/>
              </a:solidFill>
            </a:endParaRPr>
          </a:p>
          <a:p>
            <a:r>
              <a:rPr lang="en-US" dirty="0" smtClean="0"/>
              <a:t>Use the implemented File Picker as an example.</a:t>
            </a:r>
            <a:endParaRPr lang="en-US"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35</a:t>
            </a:fld>
            <a:endParaRPr lang="en-US" dirty="0"/>
          </a:p>
        </p:txBody>
      </p:sp>
    </p:spTree>
    <p:extLst>
      <p:ext uri="{BB962C8B-B14F-4D97-AF65-F5344CB8AC3E}">
        <p14:creationId xmlns:p14="http://schemas.microsoft.com/office/powerpoint/2010/main" val="1893742609"/>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smtClean="0"/>
              <a:t>MC3</a:t>
            </a:r>
            <a:r>
              <a:rPr lang="en-US" dirty="0" smtClean="0"/>
              <a:t> </a:t>
            </a:r>
            <a:r>
              <a:rPr lang="en-US" dirty="0" smtClean="0"/>
              <a:t>(10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invoke.js</a:t>
            </a:r>
            <a:r>
              <a:rPr lang="en-US" sz="2000" dirty="0" smtClean="0"/>
              <a:t>, modify the </a:t>
            </a:r>
            <a:r>
              <a:rPr lang="en-US" sz="2000" dirty="0" smtClean="0">
                <a:solidFill>
                  <a:schemeClr val="accent1"/>
                </a:solidFill>
              </a:rPr>
              <a:t>invoke</a:t>
            </a:r>
            <a:r>
              <a:rPr lang="en-US" sz="2000" dirty="0" smtClean="0"/>
              <a:t> function and implement the </a:t>
            </a:r>
            <a:r>
              <a:rPr lang="en-US" sz="2000" dirty="0" smtClean="0">
                <a:solidFill>
                  <a:schemeClr val="accent1"/>
                </a:solidFill>
              </a:rPr>
              <a:t>custom</a:t>
            </a:r>
            <a:r>
              <a:rPr lang="en-US" sz="2000" dirty="0" smtClean="0"/>
              <a:t> Card invocation.</a:t>
            </a:r>
          </a:p>
          <a:p>
            <a:pPr lvl="1"/>
            <a:r>
              <a:rPr lang="en-US" sz="1600" dirty="0" smtClean="0"/>
              <a:t>You will need to leverage the </a:t>
            </a:r>
            <a:r>
              <a:rPr lang="en-US" sz="1600" dirty="0" err="1" smtClean="0">
                <a:solidFill>
                  <a:schemeClr val="accent1"/>
                </a:solidFill>
              </a:rPr>
              <a:t>blackberry.invoke.invoke</a:t>
            </a:r>
            <a:r>
              <a:rPr lang="en-US" sz="1600" dirty="0" smtClean="0"/>
              <a:t> function.</a:t>
            </a:r>
          </a:p>
          <a:p>
            <a:pPr lvl="1"/>
            <a:r>
              <a:rPr lang="en-US" sz="1600" dirty="0" smtClean="0"/>
              <a:t>Sample </a:t>
            </a:r>
            <a:r>
              <a:rPr lang="en-US" sz="1600" dirty="0" smtClean="0">
                <a:solidFill>
                  <a:schemeClr val="accent1"/>
                </a:solidFill>
              </a:rPr>
              <a:t>target</a:t>
            </a:r>
            <a:r>
              <a:rPr lang="en-US" sz="1600" dirty="0" smtClean="0"/>
              <a:t>: </a:t>
            </a:r>
            <a:r>
              <a:rPr lang="en-US" sz="1600" dirty="0" err="1" smtClean="0"/>
              <a:t>sys.browser</a:t>
            </a:r>
            <a:endParaRPr lang="en-US" sz="1600" dirty="0" smtClean="0"/>
          </a:p>
          <a:p>
            <a:pPr lvl="1"/>
            <a:r>
              <a:rPr lang="en-US" sz="1600" dirty="0" smtClean="0"/>
              <a:t>Sample </a:t>
            </a:r>
            <a:r>
              <a:rPr lang="en-US" sz="1600" dirty="0" err="1" smtClean="0">
                <a:solidFill>
                  <a:schemeClr val="accent1"/>
                </a:solidFill>
              </a:rPr>
              <a:t>uri</a:t>
            </a:r>
            <a:r>
              <a:rPr lang="en-US" sz="1600" dirty="0" smtClean="0"/>
              <a:t>: http://www.blackberry.com</a:t>
            </a:r>
          </a:p>
          <a:p>
            <a:pPr lvl="1"/>
            <a:r>
              <a:rPr lang="en-US" sz="1600" dirty="0" smtClean="0"/>
              <a:t>Sample </a:t>
            </a:r>
            <a:r>
              <a:rPr lang="en-US" sz="1600" dirty="0" smtClean="0">
                <a:solidFill>
                  <a:schemeClr val="accent1"/>
                </a:solidFill>
              </a:rPr>
              <a:t>type</a:t>
            </a:r>
            <a:r>
              <a:rPr lang="en-US" sz="1600" dirty="0" smtClean="0"/>
              <a:t>: audio/mpeg3</a:t>
            </a:r>
          </a:p>
          <a:p>
            <a:pPr lvl="1"/>
            <a:r>
              <a:rPr lang="en-US" sz="1600" dirty="0" smtClean="0"/>
              <a:t>Sample </a:t>
            </a:r>
            <a:r>
              <a:rPr lang="en-US" sz="1600" dirty="0" smtClean="0">
                <a:solidFill>
                  <a:schemeClr val="accent1"/>
                </a:solidFill>
              </a:rPr>
              <a:t>action</a:t>
            </a:r>
            <a:r>
              <a:rPr lang="en-US" sz="1600" dirty="0" smtClean="0"/>
              <a:t>: </a:t>
            </a:r>
            <a:r>
              <a:rPr lang="en-US" sz="1600" dirty="0" err="1" smtClean="0"/>
              <a:t>bb.action.VIEW</a:t>
            </a:r>
            <a:endParaRPr lang="en-US" sz="1600" dirty="0" smtClean="0"/>
          </a:p>
          <a:p>
            <a:pPr lvl="1"/>
            <a:r>
              <a:rPr lang="en-US" sz="1600" dirty="0" smtClean="0"/>
              <a:t>When launching a third-party application, the primary </a:t>
            </a:r>
            <a:r>
              <a:rPr lang="en-US" sz="1600" dirty="0" smtClean="0">
                <a:solidFill>
                  <a:schemeClr val="accent1"/>
                </a:solidFill>
              </a:rPr>
              <a:t>options</a:t>
            </a:r>
            <a:r>
              <a:rPr lang="en-US" sz="1600" dirty="0" smtClean="0"/>
              <a:t> will be </a:t>
            </a:r>
            <a:r>
              <a:rPr lang="en-US" sz="1600" dirty="0" smtClean="0">
                <a:solidFill>
                  <a:schemeClr val="accent1"/>
                </a:solidFill>
              </a:rPr>
              <a:t>target</a:t>
            </a:r>
            <a:r>
              <a:rPr lang="en-US" sz="1600" dirty="0" smtClean="0"/>
              <a:t>, </a:t>
            </a:r>
            <a:r>
              <a:rPr lang="en-US" sz="1600" dirty="0" smtClean="0">
                <a:solidFill>
                  <a:schemeClr val="accent1"/>
                </a:solidFill>
              </a:rPr>
              <a:t>type</a:t>
            </a:r>
            <a:r>
              <a:rPr lang="en-US" sz="1600" dirty="0" smtClean="0"/>
              <a:t>, and </a:t>
            </a:r>
            <a:r>
              <a:rPr lang="en-US" sz="1600" dirty="0" smtClean="0">
                <a:solidFill>
                  <a:schemeClr val="accent1"/>
                </a:solidFill>
              </a:rPr>
              <a:t>data</a:t>
            </a:r>
            <a:r>
              <a:rPr lang="en-US" sz="1600" dirty="0" smtClean="0"/>
              <a:t>.</a:t>
            </a:r>
          </a:p>
          <a:p>
            <a:pPr lvl="2"/>
            <a:r>
              <a:rPr lang="en-US" sz="1400" dirty="0" smtClean="0"/>
              <a:t>If the </a:t>
            </a:r>
            <a:r>
              <a:rPr lang="en-US" sz="1400" dirty="0" smtClean="0">
                <a:solidFill>
                  <a:schemeClr val="accent1"/>
                </a:solidFill>
              </a:rPr>
              <a:t>target</a:t>
            </a:r>
            <a:r>
              <a:rPr lang="en-US" sz="1400" dirty="0" smtClean="0"/>
              <a:t> corresponds to a Card entry point, it will be opened within your application as opposed to as a separate application.</a:t>
            </a:r>
            <a:endParaRPr lang="en-US" sz="14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36</a:t>
            </a:fld>
            <a:endParaRPr lang="en-US" dirty="0"/>
          </a:p>
        </p:txBody>
      </p:sp>
    </p:spTree>
    <p:extLst>
      <p:ext uri="{BB962C8B-B14F-4D97-AF65-F5344CB8AC3E}">
        <p14:creationId xmlns:p14="http://schemas.microsoft.com/office/powerpoint/2010/main" val="1491939766"/>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smtClean="0"/>
              <a:t>MC4 </a:t>
            </a:r>
            <a:r>
              <a:rPr lang="en-US" dirty="0" smtClean="0"/>
              <a:t>(10 Minutes)</a:t>
            </a:r>
            <a:endParaRPr lang="en-US" dirty="0"/>
          </a:p>
        </p:txBody>
      </p:sp>
      <p:sp>
        <p:nvSpPr>
          <p:cNvPr id="3" name="Content Placeholder 2"/>
          <p:cNvSpPr>
            <a:spLocks noGrp="1"/>
          </p:cNvSpPr>
          <p:nvPr>
            <p:ph idx="1"/>
          </p:nvPr>
        </p:nvSpPr>
        <p:spPr/>
        <p:txBody>
          <a:bodyPr/>
          <a:lstStyle/>
          <a:p>
            <a:r>
              <a:rPr lang="en-US" sz="2000" dirty="0" smtClean="0"/>
              <a:t>In </a:t>
            </a:r>
            <a:r>
              <a:rPr lang="en-US" sz="2000" dirty="0" smtClean="0">
                <a:solidFill>
                  <a:schemeClr val="accent1"/>
                </a:solidFill>
              </a:rPr>
              <a:t>invoke.js</a:t>
            </a:r>
            <a:r>
              <a:rPr lang="en-US" sz="2000" dirty="0" smtClean="0"/>
              <a:t>, modify the </a:t>
            </a:r>
            <a:r>
              <a:rPr lang="en-US" sz="2000" dirty="0" smtClean="0">
                <a:solidFill>
                  <a:schemeClr val="accent1"/>
                </a:solidFill>
              </a:rPr>
              <a:t>invoke</a:t>
            </a:r>
            <a:r>
              <a:rPr lang="en-US" sz="2000" dirty="0" smtClean="0"/>
              <a:t> function for the </a:t>
            </a:r>
            <a:r>
              <a:rPr lang="en-US" sz="2000" dirty="0" smtClean="0">
                <a:solidFill>
                  <a:schemeClr val="accent1"/>
                </a:solidFill>
              </a:rPr>
              <a:t>custom</a:t>
            </a:r>
            <a:r>
              <a:rPr lang="en-US" sz="2000" dirty="0" smtClean="0"/>
              <a:t> Card type. </a:t>
            </a:r>
          </a:p>
          <a:p>
            <a:pPr lvl="1"/>
            <a:r>
              <a:rPr lang="en-US" sz="1600" dirty="0" smtClean="0"/>
              <a:t>Leverage the </a:t>
            </a:r>
            <a:r>
              <a:rPr lang="en-US" sz="1600" dirty="0" err="1" smtClean="0">
                <a:solidFill>
                  <a:schemeClr val="accent1"/>
                </a:solidFill>
              </a:rPr>
              <a:t>filepicker</a:t>
            </a:r>
            <a:r>
              <a:rPr lang="en-US" sz="1600" dirty="0" smtClean="0"/>
              <a:t> implementation as an example and for more information on various flags that can be set.</a:t>
            </a:r>
          </a:p>
          <a:p>
            <a:pPr lvl="1"/>
            <a:r>
              <a:rPr lang="en-US" sz="1600" dirty="0" smtClean="0"/>
              <a:t>Test out three or four different configurations.</a:t>
            </a:r>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37</a:t>
            </a:fld>
            <a:endParaRPr lang="en-US" dirty="0"/>
          </a:p>
        </p:txBody>
      </p:sp>
    </p:spTree>
    <p:extLst>
      <p:ext uri="{BB962C8B-B14F-4D97-AF65-F5344CB8AC3E}">
        <p14:creationId xmlns:p14="http://schemas.microsoft.com/office/powerpoint/2010/main" val="3732146402"/>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Coding Samples</a:t>
            </a:r>
            <a:endParaRPr lang="en-US" dirty="0"/>
          </a:p>
        </p:txBody>
      </p:sp>
      <p:sp>
        <p:nvSpPr>
          <p:cNvPr id="5" name="Subtitle 4"/>
          <p:cNvSpPr>
            <a:spLocks noGrp="1"/>
          </p:cNvSpPr>
          <p:nvPr>
            <p:ph type="subTitle" idx="1"/>
          </p:nvPr>
        </p:nvSpPr>
        <p:spPr/>
        <p:txBody>
          <a:bodyPr/>
          <a:lstStyle/>
          <a:p>
            <a:r>
              <a:rPr lang="en-US" dirty="0" smtClean="0"/>
              <a:t>Share (20 Minutes)</a:t>
            </a:r>
            <a:endParaRPr lang="en-US" dirty="0"/>
          </a:p>
        </p:txBody>
      </p:sp>
    </p:spTree>
    <p:extLst>
      <p:ext uri="{BB962C8B-B14F-4D97-AF65-F5344CB8AC3E}">
        <p14:creationId xmlns:p14="http://schemas.microsoft.com/office/powerpoint/2010/main" val="1636801716"/>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a:t>
            </a:r>
            <a:endParaRPr lang="en-US" dirty="0"/>
          </a:p>
        </p:txBody>
      </p:sp>
      <p:sp>
        <p:nvSpPr>
          <p:cNvPr id="3" name="Content Placeholder 2"/>
          <p:cNvSpPr>
            <a:spLocks noGrp="1"/>
          </p:cNvSpPr>
          <p:nvPr>
            <p:ph idx="1"/>
          </p:nvPr>
        </p:nvSpPr>
        <p:spPr/>
        <p:txBody>
          <a:bodyPr/>
          <a:lstStyle/>
          <a:p>
            <a:r>
              <a:rPr lang="en-US" dirty="0" smtClean="0"/>
              <a:t>Add Share Button</a:t>
            </a:r>
          </a:p>
          <a:p>
            <a:r>
              <a:rPr lang="en-US" dirty="0" smtClean="0"/>
              <a:t>Invoke File picker</a:t>
            </a:r>
          </a:p>
          <a:p>
            <a:r>
              <a:rPr lang="en-US" dirty="0" smtClean="0"/>
              <a:t>Choose file(s)</a:t>
            </a:r>
          </a:p>
          <a:p>
            <a:r>
              <a:rPr lang="en-US" dirty="0" smtClean="0"/>
              <a:t>Invoke Share Card</a:t>
            </a:r>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39</a:t>
            </a:fld>
            <a:endParaRPr lang="en-US" dirty="0"/>
          </a:p>
        </p:txBody>
      </p:sp>
    </p:spTree>
    <p:extLst>
      <p:ext uri="{BB962C8B-B14F-4D97-AF65-F5344CB8AC3E}">
        <p14:creationId xmlns:p14="http://schemas.microsoft.com/office/powerpoint/2010/main" val="691116885"/>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304800" y="96838"/>
            <a:ext cx="8610600" cy="569912"/>
          </a:xfrm>
        </p:spPr>
        <p:txBody>
          <a:bodyPr/>
          <a:lstStyle/>
          <a:p>
            <a:r>
              <a:rPr lang="en-US">
                <a:latin typeface="Arial" charset="0"/>
              </a:rPr>
              <a:t>HTML5Test.com/</a:t>
            </a:r>
            <a:r>
              <a:rPr lang="en-US">
                <a:solidFill>
                  <a:srgbClr val="EE512A"/>
                </a:solidFill>
                <a:latin typeface="Arial" charset="0"/>
              </a:rPr>
              <a:t>compare/browser/index.html</a:t>
            </a:r>
            <a:endParaRPr lang="en-US">
              <a:latin typeface="Arial" charset="0"/>
            </a:endParaRPr>
          </a:p>
        </p:txBody>
      </p:sp>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590ADA4-C86B-814A-BAF6-92CE7230D82A}" type="slidenum">
              <a:rPr lang="en-US" sz="800"/>
              <a:pPr eaLnBrk="1" hangingPunct="1"/>
              <a:t>4</a:t>
            </a:fld>
            <a:endParaRPr lang="en-US" sz="800"/>
          </a:p>
        </p:txBody>
      </p:sp>
      <p:pic>
        <p:nvPicPr>
          <p:cNvPr id="9220" name="Picture 7"/>
          <p:cNvPicPr>
            <a:picLocks noChangeAspect="1" noChangeArrowheads="1"/>
          </p:cNvPicPr>
          <p:nvPr/>
        </p:nvPicPr>
        <p:blipFill>
          <a:blip r:embed="rId3">
            <a:extLst>
              <a:ext uri="{28A0092B-C50C-407E-A947-70E740481C1C}">
                <a14:useLocalDpi xmlns:a14="http://schemas.microsoft.com/office/drawing/2010/main" val="0"/>
              </a:ext>
            </a:extLst>
          </a:blip>
          <a:srcRect l="48248"/>
          <a:stretch>
            <a:fillRect/>
          </a:stretch>
        </p:blipFill>
        <p:spPr bwMode="auto">
          <a:xfrm>
            <a:off x="4922838" y="2389188"/>
            <a:ext cx="3816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1" name="Picture 8"/>
          <p:cNvPicPr>
            <a:picLocks noChangeAspect="1" noChangeArrowheads="1"/>
          </p:cNvPicPr>
          <p:nvPr/>
        </p:nvPicPr>
        <p:blipFill>
          <a:blip r:embed="rId4">
            <a:extLst>
              <a:ext uri="{28A0092B-C50C-407E-A947-70E740481C1C}">
                <a14:useLocalDpi xmlns:a14="http://schemas.microsoft.com/office/drawing/2010/main" val="0"/>
              </a:ext>
            </a:extLst>
          </a:blip>
          <a:srcRect l="48383"/>
          <a:stretch>
            <a:fillRect/>
          </a:stretch>
        </p:blipFill>
        <p:spPr bwMode="auto">
          <a:xfrm>
            <a:off x="4937125" y="3613150"/>
            <a:ext cx="3802063"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2" name="Picture 10"/>
          <p:cNvPicPr>
            <a:picLocks noChangeAspect="1" noChangeArrowheads="1"/>
          </p:cNvPicPr>
          <p:nvPr/>
        </p:nvPicPr>
        <p:blipFill>
          <a:blip r:embed="rId5">
            <a:extLst>
              <a:ext uri="{28A0092B-C50C-407E-A947-70E740481C1C}">
                <a14:useLocalDpi xmlns:a14="http://schemas.microsoft.com/office/drawing/2010/main" val="0"/>
              </a:ext>
            </a:extLst>
          </a:blip>
          <a:srcRect l="48430"/>
          <a:stretch>
            <a:fillRect/>
          </a:stretch>
        </p:blipFill>
        <p:spPr bwMode="auto">
          <a:xfrm>
            <a:off x="4938713" y="939800"/>
            <a:ext cx="3798887"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71550"/>
            <a:ext cx="29241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3771900"/>
            <a:ext cx="28257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512" name="TextBox 2"/>
          <p:cNvSpPr txBox="1">
            <a:spLocks noChangeArrowheads="1"/>
          </p:cNvSpPr>
          <p:nvPr/>
        </p:nvSpPr>
        <p:spPr bwMode="auto">
          <a:xfrm>
            <a:off x="4037013" y="1395413"/>
            <a:ext cx="835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b="1"/>
              <a:t>Mobile</a:t>
            </a:r>
          </a:p>
        </p:txBody>
      </p:sp>
      <p:sp>
        <p:nvSpPr>
          <p:cNvPr id="21513" name="TextBox 13"/>
          <p:cNvSpPr txBox="1">
            <a:spLocks noChangeArrowheads="1"/>
          </p:cNvSpPr>
          <p:nvPr/>
        </p:nvSpPr>
        <p:spPr bwMode="auto">
          <a:xfrm>
            <a:off x="3962400" y="3457575"/>
            <a:ext cx="993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b="1"/>
              <a:t>Desktop</a:t>
            </a:r>
          </a:p>
        </p:txBody>
      </p:sp>
    </p:spTree>
    <p:extLst>
      <p:ext uri="{BB962C8B-B14F-4D97-AF65-F5344CB8AC3E}">
        <p14:creationId xmlns:p14="http://schemas.microsoft.com/office/powerpoint/2010/main" val="14148296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Share Button (2 minutes)</a:t>
            </a:r>
            <a:endParaRPr lang="en-US" dirty="0"/>
          </a:p>
        </p:txBody>
      </p:sp>
      <p:sp>
        <p:nvSpPr>
          <p:cNvPr id="3" name="Content Placeholder 2"/>
          <p:cNvSpPr>
            <a:spLocks noGrp="1"/>
          </p:cNvSpPr>
          <p:nvPr>
            <p:ph idx="1"/>
          </p:nvPr>
        </p:nvSpPr>
        <p:spPr/>
        <p:txBody>
          <a:bodyPr/>
          <a:lstStyle/>
          <a:p>
            <a:r>
              <a:rPr lang="en-US" dirty="0" smtClean="0"/>
              <a:t>In your HTML file add a share button</a:t>
            </a:r>
          </a:p>
          <a:p>
            <a:pPr lvl="1"/>
            <a:r>
              <a:rPr lang="en-US" dirty="0" smtClean="0"/>
              <a:t>Add an action to the </a:t>
            </a:r>
            <a:r>
              <a:rPr lang="en-US" dirty="0" err="1" smtClean="0"/>
              <a:t>ActionBar</a:t>
            </a:r>
            <a:r>
              <a:rPr lang="en-US" dirty="0" smtClean="0"/>
              <a:t> beside the BBM action</a:t>
            </a:r>
          </a:p>
          <a:p>
            <a:pPr lvl="1"/>
            <a:r>
              <a:rPr lang="en-US" dirty="0" smtClean="0"/>
              <a:t>When it is clicked is </a:t>
            </a:r>
            <a:r>
              <a:rPr lang="en-US" dirty="0"/>
              <a:t>should call </a:t>
            </a:r>
            <a:r>
              <a:rPr lang="en-US" dirty="0" err="1"/>
              <a:t>invokeFilePicker</a:t>
            </a:r>
            <a:r>
              <a:rPr lang="en-US" dirty="0"/>
              <a:t>(); </a:t>
            </a:r>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40</a:t>
            </a:fld>
            <a:endParaRPr lang="en-US" dirty="0"/>
          </a:p>
        </p:txBody>
      </p:sp>
    </p:spTree>
    <p:extLst>
      <p:ext uri="{BB962C8B-B14F-4D97-AF65-F5344CB8AC3E}">
        <p14:creationId xmlns:p14="http://schemas.microsoft.com/office/powerpoint/2010/main" val="3134052663"/>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Invoke the file picker ( </a:t>
            </a:r>
            <a:r>
              <a:rPr lang="en-US" smtClean="0"/>
              <a:t>7 minutes)</a:t>
            </a:r>
            <a:endParaRPr lang="en-US" dirty="0"/>
          </a:p>
        </p:txBody>
      </p:sp>
      <p:sp>
        <p:nvSpPr>
          <p:cNvPr id="3" name="Content Placeholder 2"/>
          <p:cNvSpPr>
            <a:spLocks noGrp="1"/>
          </p:cNvSpPr>
          <p:nvPr>
            <p:ph idx="1"/>
          </p:nvPr>
        </p:nvSpPr>
        <p:spPr/>
        <p:txBody>
          <a:bodyPr/>
          <a:lstStyle/>
          <a:p>
            <a:r>
              <a:rPr lang="en-US" dirty="0" err="1" smtClean="0"/>
              <a:t>blackberry.invoke.card.invokeFilePicker</a:t>
            </a:r>
            <a:endParaRPr lang="en-US" dirty="0" smtClean="0"/>
          </a:p>
          <a:p>
            <a:pPr lvl="1"/>
            <a:r>
              <a:rPr lang="en-US" dirty="0" smtClean="0"/>
              <a:t>Pass Details</a:t>
            </a:r>
            <a:endParaRPr lang="en-US" dirty="0"/>
          </a:p>
          <a:p>
            <a:pPr lvl="1"/>
            <a:r>
              <a:rPr lang="en-US" dirty="0" smtClean="0"/>
              <a:t>Handle </a:t>
            </a:r>
            <a:r>
              <a:rPr lang="en-US" dirty="0" err="1" smtClean="0"/>
              <a:t>OnDone</a:t>
            </a:r>
            <a:endParaRPr lang="en-US" dirty="0" smtClean="0"/>
          </a:p>
          <a:p>
            <a:pPr lvl="2"/>
            <a:r>
              <a:rPr lang="en-US" dirty="0" smtClean="0"/>
              <a:t>We need to create a share request with this event (NEXT Step)</a:t>
            </a:r>
          </a:p>
          <a:p>
            <a:pPr lvl="2"/>
            <a:r>
              <a:rPr lang="en-US" dirty="0" smtClean="0"/>
              <a:t>Leave this as an empty function</a:t>
            </a:r>
          </a:p>
          <a:p>
            <a:pPr lvl="1"/>
            <a:r>
              <a:rPr lang="en-US" dirty="0" smtClean="0"/>
              <a:t>Handle </a:t>
            </a:r>
            <a:r>
              <a:rPr lang="en-US" dirty="0" err="1" smtClean="0"/>
              <a:t>OnCancel</a:t>
            </a:r>
            <a:endParaRPr lang="en-US" dirty="0" smtClean="0"/>
          </a:p>
          <a:p>
            <a:pPr lvl="2"/>
            <a:r>
              <a:rPr lang="en-US" dirty="0" smtClean="0"/>
              <a:t>We Need to show an cancelled message</a:t>
            </a:r>
          </a:p>
          <a:p>
            <a:pPr lvl="1"/>
            <a:r>
              <a:rPr lang="en-US" dirty="0" smtClean="0"/>
              <a:t>Handle </a:t>
            </a:r>
            <a:r>
              <a:rPr lang="en-US" dirty="0" err="1" smtClean="0"/>
              <a:t>OnInvoke</a:t>
            </a:r>
            <a:endParaRPr lang="en-US" dirty="0" smtClean="0"/>
          </a:p>
          <a:p>
            <a:pPr lvl="2"/>
            <a:r>
              <a:rPr lang="en-US" dirty="0" smtClean="0"/>
              <a:t>Need to show an error or success message</a:t>
            </a:r>
          </a:p>
          <a:p>
            <a:pPr lvl="2"/>
            <a:endParaRPr lang="en-US" dirty="0" smtClean="0"/>
          </a:p>
          <a:p>
            <a:pPr lvl="2"/>
            <a:endParaRPr lang="en-US" dirty="0" smtClean="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41</a:t>
            </a:fld>
            <a:endParaRPr lang="en-US" dirty="0"/>
          </a:p>
        </p:txBody>
      </p:sp>
      <p:sp>
        <p:nvSpPr>
          <p:cNvPr id="5" name="TextBox 4"/>
          <p:cNvSpPr txBox="1"/>
          <p:nvPr/>
        </p:nvSpPr>
        <p:spPr>
          <a:xfrm>
            <a:off x="4081998" y="440640"/>
            <a:ext cx="184666" cy="33855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30856318"/>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a:t>
            </a:r>
            <a:r>
              <a:rPr lang="en-US" dirty="0" err="1" smtClean="0"/>
              <a:t>OnDone</a:t>
            </a:r>
            <a:endParaRPr lang="en-US" dirty="0"/>
          </a:p>
        </p:txBody>
      </p:sp>
      <p:sp>
        <p:nvSpPr>
          <p:cNvPr id="3" name="Content Placeholder 2"/>
          <p:cNvSpPr>
            <a:spLocks noGrp="1"/>
          </p:cNvSpPr>
          <p:nvPr>
            <p:ph idx="1"/>
          </p:nvPr>
        </p:nvSpPr>
        <p:spPr/>
        <p:txBody>
          <a:bodyPr/>
          <a:lstStyle/>
          <a:p>
            <a:r>
              <a:rPr lang="en-US" dirty="0" smtClean="0"/>
              <a:t>Create Request from the </a:t>
            </a:r>
            <a:r>
              <a:rPr lang="en-US" dirty="0" err="1" smtClean="0"/>
              <a:t>OnDone</a:t>
            </a:r>
            <a:r>
              <a:rPr lang="en-US" dirty="0" smtClean="0"/>
              <a:t> File Picker</a:t>
            </a:r>
          </a:p>
          <a:p>
            <a:pPr lvl="1"/>
            <a:r>
              <a:rPr lang="en-US" dirty="0"/>
              <a:t>a</a:t>
            </a:r>
            <a:r>
              <a:rPr lang="en-US" dirty="0" smtClean="0"/>
              <a:t>ction: </a:t>
            </a:r>
            <a:r>
              <a:rPr lang="en-US" dirty="0" err="1" smtClean="0"/>
              <a:t>bb.action.SHARE</a:t>
            </a:r>
            <a:endParaRPr lang="en-US" dirty="0" smtClean="0"/>
          </a:p>
          <a:p>
            <a:pPr lvl="1"/>
            <a:r>
              <a:rPr lang="en-US" dirty="0" err="1"/>
              <a:t>u</a:t>
            </a:r>
            <a:r>
              <a:rPr lang="en-US" dirty="0" err="1" smtClean="0"/>
              <a:t>ri</a:t>
            </a:r>
            <a:r>
              <a:rPr lang="en-US" dirty="0" smtClean="0"/>
              <a:t>: the path to our file </a:t>
            </a:r>
          </a:p>
          <a:p>
            <a:pPr lvl="1"/>
            <a:r>
              <a:rPr lang="en-US" dirty="0" err="1" smtClean="0"/>
              <a:t>target_type</a:t>
            </a:r>
            <a:r>
              <a:rPr lang="en-US" dirty="0"/>
              <a:t>: ["APPLICATION", "VIEWER", "</a:t>
            </a:r>
            <a:r>
              <a:rPr lang="en-US" dirty="0" smtClean="0"/>
              <a:t>CARD”]</a:t>
            </a:r>
          </a:p>
          <a:p>
            <a:r>
              <a:rPr lang="en-US" dirty="0"/>
              <a:t>Send request to </a:t>
            </a:r>
            <a:r>
              <a:rPr lang="en-US" dirty="0" err="1"/>
              <a:t>loadShareCard</a:t>
            </a:r>
            <a:endParaRPr lang="en-US" dirty="0" smtClean="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42</a:t>
            </a:fld>
            <a:endParaRPr lang="en-US" dirty="0"/>
          </a:p>
        </p:txBody>
      </p:sp>
    </p:spTree>
    <p:extLst>
      <p:ext uri="{BB962C8B-B14F-4D97-AF65-F5344CB8AC3E}">
        <p14:creationId xmlns:p14="http://schemas.microsoft.com/office/powerpoint/2010/main" val="66514228"/>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Card</a:t>
            </a:r>
            <a:endParaRPr lang="en-US" dirty="0"/>
          </a:p>
        </p:txBody>
      </p:sp>
      <p:sp>
        <p:nvSpPr>
          <p:cNvPr id="3" name="Content Placeholder 2"/>
          <p:cNvSpPr>
            <a:spLocks noGrp="1"/>
          </p:cNvSpPr>
          <p:nvPr>
            <p:ph idx="1"/>
          </p:nvPr>
        </p:nvSpPr>
        <p:spPr/>
        <p:txBody>
          <a:bodyPr/>
          <a:lstStyle/>
          <a:p>
            <a:r>
              <a:rPr lang="en-US" dirty="0"/>
              <a:t>In </a:t>
            </a:r>
            <a:r>
              <a:rPr lang="en-US" dirty="0" err="1" smtClean="0"/>
              <a:t>loadShareCard</a:t>
            </a:r>
            <a:endParaRPr lang="en-US" dirty="0"/>
          </a:p>
          <a:p>
            <a:pPr lvl="1"/>
            <a:r>
              <a:rPr lang="en-US" dirty="0" smtClean="0"/>
              <a:t>Call </a:t>
            </a:r>
            <a:r>
              <a:rPr lang="en-US" dirty="0" err="1" smtClean="0"/>
              <a:t>blackberry.invoke.card.invokeTargetPicker</a:t>
            </a: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43</a:t>
            </a:fld>
            <a:endParaRPr lang="en-US" dirty="0"/>
          </a:p>
        </p:txBody>
      </p:sp>
    </p:spTree>
    <p:extLst>
      <p:ext uri="{BB962C8B-B14F-4D97-AF65-F5344CB8AC3E}">
        <p14:creationId xmlns:p14="http://schemas.microsoft.com/office/powerpoint/2010/main" val="2689735983"/>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Coding Samples</a:t>
            </a:r>
            <a:endParaRPr lang="en-US" dirty="0"/>
          </a:p>
        </p:txBody>
      </p:sp>
      <p:sp>
        <p:nvSpPr>
          <p:cNvPr id="5" name="Subtitle 4"/>
          <p:cNvSpPr>
            <a:spLocks noGrp="1"/>
          </p:cNvSpPr>
          <p:nvPr>
            <p:ph type="subTitle" idx="1"/>
          </p:nvPr>
        </p:nvSpPr>
        <p:spPr/>
        <p:txBody>
          <a:bodyPr/>
          <a:lstStyle/>
          <a:p>
            <a:r>
              <a:rPr lang="en-US" dirty="0" smtClean="0"/>
              <a:t>Localization (</a:t>
            </a:r>
            <a:r>
              <a:rPr lang="en-US" dirty="0" smtClean="0"/>
              <a:t>20 Minutes)</a:t>
            </a:r>
            <a:endParaRPr lang="en-US" dirty="0"/>
          </a:p>
        </p:txBody>
      </p:sp>
    </p:spTree>
    <p:extLst>
      <p:ext uri="{BB962C8B-B14F-4D97-AF65-F5344CB8AC3E}">
        <p14:creationId xmlns:p14="http://schemas.microsoft.com/office/powerpoint/2010/main" val="2143154886"/>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a:t>
            </a:r>
            <a:endParaRPr lang="en-US" dirty="0"/>
          </a:p>
        </p:txBody>
      </p:sp>
      <p:sp>
        <p:nvSpPr>
          <p:cNvPr id="3" name="Content Placeholder 2"/>
          <p:cNvSpPr>
            <a:spLocks noGrp="1"/>
          </p:cNvSpPr>
          <p:nvPr>
            <p:ph idx="1"/>
          </p:nvPr>
        </p:nvSpPr>
        <p:spPr/>
        <p:txBody>
          <a:bodyPr/>
          <a:lstStyle/>
          <a:p>
            <a:r>
              <a:rPr lang="en-US" dirty="0" smtClean="0"/>
              <a:t>Localize your app name</a:t>
            </a:r>
            <a:endParaRPr lang="en-US" dirty="0" smtClean="0"/>
          </a:p>
          <a:p>
            <a:r>
              <a:rPr lang="en-US" dirty="0" smtClean="0"/>
              <a:t>Localize app icon</a:t>
            </a:r>
            <a:endParaRPr lang="en-US" dirty="0" smtClean="0"/>
          </a:p>
          <a:p>
            <a:r>
              <a:rPr lang="en-US" dirty="0" smtClean="0"/>
              <a:t>Localize </a:t>
            </a:r>
            <a:r>
              <a:rPr lang="en-US" dirty="0" err="1" smtClean="0"/>
              <a:t>splashscreen</a:t>
            </a:r>
            <a:endParaRPr lang="en-US" dirty="0" smtClean="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45</a:t>
            </a:fld>
            <a:endParaRPr lang="en-US" dirty="0"/>
          </a:p>
        </p:txBody>
      </p:sp>
    </p:spTree>
    <p:extLst>
      <p:ext uri="{BB962C8B-B14F-4D97-AF65-F5344CB8AC3E}">
        <p14:creationId xmlns:p14="http://schemas.microsoft.com/office/powerpoint/2010/main" val="3535252650"/>
      </p:ext>
    </p:extLst>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 app name (5 </a:t>
            </a:r>
            <a:r>
              <a:rPr lang="en-US" dirty="0" smtClean="0"/>
              <a:t>minutes)</a:t>
            </a:r>
            <a:endParaRPr lang="en-US" dirty="0"/>
          </a:p>
        </p:txBody>
      </p:sp>
      <p:sp>
        <p:nvSpPr>
          <p:cNvPr id="3" name="Content Placeholder 2"/>
          <p:cNvSpPr>
            <a:spLocks noGrp="1"/>
          </p:cNvSpPr>
          <p:nvPr>
            <p:ph idx="1"/>
          </p:nvPr>
        </p:nvSpPr>
        <p:spPr/>
        <p:txBody>
          <a:bodyPr/>
          <a:lstStyle/>
          <a:p>
            <a:r>
              <a:rPr lang="en-US" smtClean="0"/>
              <a:t>TASK L1</a:t>
            </a:r>
          </a:p>
          <a:p>
            <a:r>
              <a:rPr lang="en-US" dirty="0" smtClean="0"/>
              <a:t>In </a:t>
            </a:r>
            <a:r>
              <a:rPr lang="en-US" dirty="0" smtClean="0"/>
              <a:t>your </a:t>
            </a:r>
            <a:r>
              <a:rPr lang="en-US" dirty="0" err="1" smtClean="0">
                <a:solidFill>
                  <a:schemeClr val="accent1">
                    <a:lumMod val="60000"/>
                    <a:lumOff val="40000"/>
                  </a:schemeClr>
                </a:solidFill>
              </a:rPr>
              <a:t>config.xml</a:t>
            </a:r>
            <a:r>
              <a:rPr lang="en-US" dirty="0" smtClean="0">
                <a:solidFill>
                  <a:schemeClr val="accent1">
                    <a:lumMod val="60000"/>
                    <a:lumOff val="40000"/>
                  </a:schemeClr>
                </a:solidFill>
              </a:rPr>
              <a:t> </a:t>
            </a:r>
            <a:r>
              <a:rPr lang="en-US" dirty="0" smtClean="0"/>
              <a:t>file, specify a French translation for your application name</a:t>
            </a:r>
          </a:p>
          <a:p>
            <a:pPr lvl="1"/>
            <a:r>
              <a:rPr lang="en-US" dirty="0"/>
              <a:t>Use </a:t>
            </a:r>
            <a:r>
              <a:rPr lang="en-US" dirty="0" err="1">
                <a:solidFill>
                  <a:srgbClr val="26A3FF"/>
                </a:solidFill>
              </a:rPr>
              <a:t>fr_FR</a:t>
            </a:r>
            <a:r>
              <a:rPr lang="en-US" dirty="0">
                <a:solidFill>
                  <a:srgbClr val="26A3FF"/>
                </a:solidFill>
              </a:rPr>
              <a:t> </a:t>
            </a:r>
            <a:r>
              <a:rPr lang="en-US" dirty="0"/>
              <a:t>for </a:t>
            </a:r>
            <a:r>
              <a:rPr lang="en-US" dirty="0" smtClean="0"/>
              <a:t>the French language code </a:t>
            </a:r>
            <a:endParaRPr lang="en-US" dirty="0" smtClean="0"/>
          </a:p>
          <a:p>
            <a:pPr lvl="1"/>
            <a:r>
              <a:rPr lang="en-US" dirty="0" smtClean="0"/>
              <a:t>Reference:</a:t>
            </a:r>
          </a:p>
          <a:p>
            <a:pPr lvl="1"/>
            <a:endParaRPr lang="en-US" dirty="0"/>
          </a:p>
          <a:p>
            <a:pPr marL="344488" lvl="1" indent="0">
              <a:buNone/>
            </a:pPr>
            <a:r>
              <a:rPr lang="en-US" dirty="0">
                <a:solidFill>
                  <a:srgbClr val="26A3FF"/>
                </a:solidFill>
              </a:rPr>
              <a:t> https://</a:t>
            </a:r>
            <a:r>
              <a:rPr lang="en-US" dirty="0" err="1">
                <a:solidFill>
                  <a:srgbClr val="26A3FF"/>
                </a:solidFill>
              </a:rPr>
              <a:t>developer.blackberry.com</a:t>
            </a:r>
            <a:r>
              <a:rPr lang="en-US" dirty="0">
                <a:solidFill>
                  <a:srgbClr val="26A3FF"/>
                </a:solidFill>
              </a:rPr>
              <a:t>/html5/</a:t>
            </a:r>
            <a:r>
              <a:rPr lang="en-US" dirty="0" smtClean="0">
                <a:solidFill>
                  <a:srgbClr val="26A3FF"/>
                </a:solidFill>
              </a:rPr>
              <a:t>documentation/name_element_834672_11</a:t>
            </a:r>
            <a:r>
              <a:rPr lang="en-US" dirty="0">
                <a:solidFill>
                  <a:srgbClr val="26A3FF"/>
                </a:solidFill>
              </a:rPr>
              <a:t>.html</a:t>
            </a:r>
            <a:endParaRPr lang="en-US" dirty="0" smtClean="0">
              <a:solidFill>
                <a:srgbClr val="26A3FF"/>
              </a:solidFill>
            </a:endParaRP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46</a:t>
            </a:fld>
            <a:endParaRPr lang="en-US" dirty="0"/>
          </a:p>
        </p:txBody>
      </p:sp>
    </p:spTree>
    <p:extLst>
      <p:ext uri="{BB962C8B-B14F-4D97-AF65-F5344CB8AC3E}">
        <p14:creationId xmlns:p14="http://schemas.microsoft.com/office/powerpoint/2010/main" val="3443691701"/>
      </p:ext>
    </p:extLst>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 app icon (5 </a:t>
            </a:r>
            <a:r>
              <a:rPr lang="en-US" dirty="0" smtClean="0"/>
              <a:t>minutes)</a:t>
            </a:r>
            <a:endParaRPr lang="en-US" dirty="0"/>
          </a:p>
        </p:txBody>
      </p:sp>
      <p:sp>
        <p:nvSpPr>
          <p:cNvPr id="3" name="Content Placeholder 2"/>
          <p:cNvSpPr>
            <a:spLocks noGrp="1"/>
          </p:cNvSpPr>
          <p:nvPr>
            <p:ph idx="1"/>
          </p:nvPr>
        </p:nvSpPr>
        <p:spPr/>
        <p:txBody>
          <a:bodyPr/>
          <a:lstStyle/>
          <a:p>
            <a:r>
              <a:rPr lang="en-US" dirty="0" smtClean="0"/>
              <a:t>In your application directory, create an icon for French</a:t>
            </a:r>
          </a:p>
          <a:p>
            <a:pPr lvl="1"/>
            <a:r>
              <a:rPr lang="en-US" dirty="0"/>
              <a:t>Use </a:t>
            </a:r>
            <a:r>
              <a:rPr lang="en-US" dirty="0" err="1">
                <a:solidFill>
                  <a:srgbClr val="26A3FF"/>
                </a:solidFill>
              </a:rPr>
              <a:t>fr_FR</a:t>
            </a:r>
            <a:r>
              <a:rPr lang="en-US" dirty="0">
                <a:solidFill>
                  <a:srgbClr val="26A3FF"/>
                </a:solidFill>
              </a:rPr>
              <a:t> </a:t>
            </a:r>
            <a:r>
              <a:rPr lang="en-US" dirty="0"/>
              <a:t>for </a:t>
            </a:r>
            <a:r>
              <a:rPr lang="en-US" dirty="0" smtClean="0"/>
              <a:t>the French language code </a:t>
            </a:r>
            <a:endParaRPr lang="en-US" dirty="0" smtClean="0"/>
          </a:p>
          <a:p>
            <a:pPr lvl="1"/>
            <a:r>
              <a:rPr lang="en-US" dirty="0" smtClean="0"/>
              <a:t>Reference:</a:t>
            </a:r>
          </a:p>
          <a:p>
            <a:pPr lvl="1"/>
            <a:endParaRPr lang="en-US" dirty="0"/>
          </a:p>
          <a:p>
            <a:pPr marL="344488" lvl="1" indent="0">
              <a:buNone/>
            </a:pPr>
            <a:r>
              <a:rPr lang="en-US" dirty="0">
                <a:solidFill>
                  <a:srgbClr val="26A3FF"/>
                </a:solidFill>
              </a:rPr>
              <a:t> https://</a:t>
            </a:r>
            <a:r>
              <a:rPr lang="en-US" dirty="0" err="1">
                <a:solidFill>
                  <a:srgbClr val="26A3FF"/>
                </a:solidFill>
              </a:rPr>
              <a:t>developer.blackberry.com</a:t>
            </a:r>
            <a:r>
              <a:rPr lang="en-US" dirty="0">
                <a:solidFill>
                  <a:srgbClr val="26A3FF"/>
                </a:solidFill>
              </a:rPr>
              <a:t>/html5/documentation/icon_element_834676_11.html</a:t>
            </a:r>
            <a:endParaRPr lang="en-US" dirty="0" smtClean="0">
              <a:solidFill>
                <a:srgbClr val="26A3FF"/>
              </a:solidFill>
            </a:endParaRP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47</a:t>
            </a:fld>
            <a:endParaRPr lang="en-US" dirty="0"/>
          </a:p>
        </p:txBody>
      </p:sp>
    </p:spTree>
    <p:extLst>
      <p:ext uri="{BB962C8B-B14F-4D97-AF65-F5344CB8AC3E}">
        <p14:creationId xmlns:p14="http://schemas.microsoft.com/office/powerpoint/2010/main" val="2013591847"/>
      </p:ext>
    </p:extLst>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 </a:t>
            </a:r>
            <a:r>
              <a:rPr lang="en-US" dirty="0" err="1" smtClean="0"/>
              <a:t>splashscreen</a:t>
            </a:r>
            <a:r>
              <a:rPr lang="en-US" dirty="0" smtClean="0"/>
              <a:t> (5 </a:t>
            </a:r>
            <a:r>
              <a:rPr lang="en-US" dirty="0" smtClean="0"/>
              <a:t>minutes)</a:t>
            </a:r>
            <a:endParaRPr lang="en-US" dirty="0"/>
          </a:p>
        </p:txBody>
      </p:sp>
      <p:sp>
        <p:nvSpPr>
          <p:cNvPr id="3" name="Content Placeholder 2"/>
          <p:cNvSpPr>
            <a:spLocks noGrp="1"/>
          </p:cNvSpPr>
          <p:nvPr>
            <p:ph idx="1"/>
          </p:nvPr>
        </p:nvSpPr>
        <p:spPr/>
        <p:txBody>
          <a:bodyPr/>
          <a:lstStyle/>
          <a:p>
            <a:r>
              <a:rPr lang="en-US" dirty="0" smtClean="0"/>
              <a:t>In your application directory, create a French </a:t>
            </a:r>
            <a:r>
              <a:rPr lang="en-US" dirty="0" err="1" smtClean="0"/>
              <a:t>splashscreen</a:t>
            </a:r>
            <a:endParaRPr lang="en-US" dirty="0" smtClean="0"/>
          </a:p>
          <a:p>
            <a:pPr lvl="1"/>
            <a:r>
              <a:rPr lang="en-US" dirty="0"/>
              <a:t>Use </a:t>
            </a:r>
            <a:r>
              <a:rPr lang="en-US" dirty="0" err="1">
                <a:solidFill>
                  <a:srgbClr val="26A3FF"/>
                </a:solidFill>
              </a:rPr>
              <a:t>fr_FR</a:t>
            </a:r>
            <a:r>
              <a:rPr lang="en-US" dirty="0">
                <a:solidFill>
                  <a:srgbClr val="26A3FF"/>
                </a:solidFill>
              </a:rPr>
              <a:t> </a:t>
            </a:r>
            <a:r>
              <a:rPr lang="en-US" dirty="0"/>
              <a:t>for </a:t>
            </a:r>
            <a:r>
              <a:rPr lang="en-US" dirty="0" smtClean="0"/>
              <a:t>the French language code </a:t>
            </a:r>
            <a:endParaRPr lang="en-US" dirty="0" smtClean="0"/>
          </a:p>
          <a:p>
            <a:pPr lvl="1"/>
            <a:r>
              <a:rPr lang="en-US" dirty="0" smtClean="0"/>
              <a:t>Reference:</a:t>
            </a:r>
          </a:p>
          <a:p>
            <a:pPr lvl="1"/>
            <a:endParaRPr lang="en-US" dirty="0"/>
          </a:p>
          <a:p>
            <a:pPr marL="344488" lvl="1" indent="0">
              <a:buNone/>
            </a:pPr>
            <a:r>
              <a:rPr lang="en-US" dirty="0">
                <a:solidFill>
                  <a:srgbClr val="26A3FF"/>
                </a:solidFill>
              </a:rPr>
              <a:t>https://</a:t>
            </a:r>
            <a:r>
              <a:rPr lang="en-US" dirty="0" err="1">
                <a:solidFill>
                  <a:srgbClr val="26A3FF"/>
                </a:solidFill>
              </a:rPr>
              <a:t>developer.blackberry.com</a:t>
            </a:r>
            <a:r>
              <a:rPr lang="en-US" dirty="0">
                <a:solidFill>
                  <a:srgbClr val="26A3FF"/>
                </a:solidFill>
              </a:rPr>
              <a:t>/html5/documentation/</a:t>
            </a:r>
            <a:r>
              <a:rPr lang="en-US" dirty="0" err="1">
                <a:solidFill>
                  <a:srgbClr val="26A3FF"/>
                </a:solidFill>
              </a:rPr>
              <a:t>rim_splash_element.html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48</a:t>
            </a:fld>
            <a:endParaRPr lang="en-US" dirty="0"/>
          </a:p>
        </p:txBody>
      </p:sp>
    </p:spTree>
    <p:extLst>
      <p:ext uri="{BB962C8B-B14F-4D97-AF65-F5344CB8AC3E}">
        <p14:creationId xmlns:p14="http://schemas.microsoft.com/office/powerpoint/2010/main" val="2608129231"/>
      </p:ext>
    </p:extLst>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485900"/>
            <a:ext cx="7772400" cy="955675"/>
          </a:xfrm>
        </p:spPr>
        <p:txBody>
          <a:bodyPr/>
          <a:lstStyle/>
          <a:p>
            <a:r>
              <a:rPr lang="en-US" dirty="0" smtClean="0">
                <a:latin typeface="Arial" charset="0"/>
              </a:rPr>
              <a:t>THANK YOU</a:t>
            </a:r>
          </a:p>
        </p:txBody>
      </p:sp>
      <p:sp>
        <p:nvSpPr>
          <p:cNvPr id="4099" name="Rectangle 3"/>
          <p:cNvSpPr>
            <a:spLocks noGrp="1" noChangeArrowheads="1"/>
          </p:cNvSpPr>
          <p:nvPr>
            <p:ph type="subTitle" idx="1"/>
          </p:nvPr>
        </p:nvSpPr>
        <p:spPr>
          <a:xfrm>
            <a:off x="685800" y="2571750"/>
            <a:ext cx="6400800" cy="1217613"/>
          </a:xfrm>
        </p:spPr>
        <p:txBody>
          <a:bodyPr/>
          <a:lstStyle/>
          <a:p>
            <a:r>
              <a:rPr lang="en-US" sz="1800" dirty="0" smtClean="0">
                <a:latin typeface="Arial" charset="0"/>
              </a:rPr>
              <a:t>JAM </a:t>
            </a:r>
            <a:r>
              <a:rPr lang="en-US" sz="1800" dirty="0">
                <a:latin typeface="Arial" charset="0"/>
              </a:rPr>
              <a:t>3</a:t>
            </a:r>
            <a:r>
              <a:rPr lang="en-US" sz="1800" dirty="0" smtClean="0">
                <a:latin typeface="Arial" charset="0"/>
              </a:rPr>
              <a:t>1</a:t>
            </a:r>
          </a:p>
          <a:p>
            <a:r>
              <a:rPr lang="en-US" sz="1800" dirty="0" smtClean="0">
                <a:latin typeface="Arial" charset="0"/>
              </a:rPr>
              <a:t>Ken Wallis (@</a:t>
            </a:r>
            <a:r>
              <a:rPr lang="en-US" sz="1800" dirty="0" err="1" smtClean="0">
                <a:latin typeface="Arial" charset="0"/>
              </a:rPr>
              <a:t>ken_wallis</a:t>
            </a:r>
            <a:r>
              <a:rPr lang="en-US" sz="1800" dirty="0" smtClean="0">
                <a:latin typeface="Arial" charset="0"/>
              </a:rPr>
              <a:t>)</a:t>
            </a:r>
          </a:p>
          <a:p>
            <a:r>
              <a:rPr lang="en-US" sz="1800" dirty="0" smtClean="0">
                <a:latin typeface="Arial" charset="0"/>
              </a:rPr>
              <a:t>Jason Scott</a:t>
            </a:r>
          </a:p>
          <a:p>
            <a:r>
              <a:rPr lang="en-US" sz="1800" dirty="0" smtClean="0">
                <a:latin typeface="Arial" charset="0"/>
              </a:rPr>
              <a:t>Bryan </a:t>
            </a:r>
            <a:r>
              <a:rPr lang="en-US" sz="1800" dirty="0" err="1" smtClean="0">
                <a:latin typeface="Arial" charset="0"/>
              </a:rPr>
              <a:t>Tafel</a:t>
            </a:r>
            <a:endParaRPr lang="en-US" sz="1800" dirty="0" smtClean="0">
              <a:latin typeface="Arial" charset="0"/>
            </a:endParaRPr>
          </a:p>
          <a:p>
            <a:r>
              <a:rPr lang="en-US" sz="1800" dirty="0" smtClean="0">
                <a:latin typeface="Arial" charset="0"/>
              </a:rPr>
              <a:t>May 14-16, 2013</a:t>
            </a:r>
          </a:p>
        </p:txBody>
      </p:sp>
    </p:spTree>
    <p:extLst>
      <p:ext uri="{BB962C8B-B14F-4D97-AF65-F5344CB8AC3E}">
        <p14:creationId xmlns:p14="http://schemas.microsoft.com/office/powerpoint/2010/main" val="13890055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Arial" charset="0"/>
              </a:rPr>
              <a:t>ringmark on BlackBerry 10</a:t>
            </a:r>
          </a:p>
        </p:txBody>
      </p:sp>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0B7BEF1-226E-9347-9A8E-1EE1FD481FBB}" type="slidenum">
              <a:rPr lang="en-US" sz="800"/>
              <a:pPr eaLnBrk="1" hangingPunct="1"/>
              <a:t>5</a:t>
            </a:fld>
            <a:endParaRPr lang="en-US" sz="800"/>
          </a:p>
        </p:txBody>
      </p:sp>
      <p:pic>
        <p:nvPicPr>
          <p:cNvPr id="23555" name="Picture 3" descr="z1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819150"/>
            <a:ext cx="211772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 descr="IMG_0000008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9350" y="1401763"/>
            <a:ext cx="17827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4"/>
          <p:cNvSpPr txBox="1">
            <a:spLocks noChangeArrowheads="1"/>
          </p:cNvSpPr>
          <p:nvPr/>
        </p:nvSpPr>
        <p:spPr bwMode="auto">
          <a:xfrm>
            <a:off x="11658600" y="1276350"/>
            <a:ext cx="2743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2800" b="1"/>
              <a:t>BlackBerry 10 is the first vendor mobile browser to pass ringmark ring 1!</a:t>
            </a:r>
          </a:p>
        </p:txBody>
      </p:sp>
      <p:sp>
        <p:nvSpPr>
          <p:cNvPr id="23558" name="TextBox 6"/>
          <p:cNvSpPr txBox="1">
            <a:spLocks noChangeArrowheads="1"/>
          </p:cNvSpPr>
          <p:nvPr/>
        </p:nvSpPr>
        <p:spPr bwMode="auto">
          <a:xfrm>
            <a:off x="-4343400" y="1428750"/>
            <a:ext cx="3048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2800" b="1"/>
              <a:t>A web-based test suite for capabilities that modern web apps require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971550"/>
            <a:ext cx="2209801" cy="3199855"/>
          </a:xfrm>
          <a:prstGeom prst="rect">
            <a:avLst/>
          </a:prstGeom>
        </p:spPr>
      </p:pic>
      <p:pic>
        <p:nvPicPr>
          <p:cNvPr id="3" name="Picture 2" descr="Chome-rngi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1123950"/>
            <a:ext cx="2293251" cy="3581400"/>
          </a:xfrm>
          <a:prstGeom prst="rect">
            <a:avLst/>
          </a:prstGeom>
          <a:ln>
            <a:solidFill>
              <a:schemeClr val="tx1"/>
            </a:solidFill>
          </a:ln>
        </p:spPr>
      </p:pic>
      <p:pic>
        <p:nvPicPr>
          <p:cNvPr id="4" name="Picture 3" descr="Google_Chrome_icon_(201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4171950"/>
            <a:ext cx="762000" cy="762000"/>
          </a:xfrm>
          <a:prstGeom prst="rect">
            <a:avLst/>
          </a:prstGeom>
        </p:spPr>
      </p:pic>
    </p:spTree>
    <p:extLst>
      <p:ext uri="{BB962C8B-B14F-4D97-AF65-F5344CB8AC3E}">
        <p14:creationId xmlns:p14="http://schemas.microsoft.com/office/powerpoint/2010/main" val="35489516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smtClean="0">
                <a:latin typeface="Arial" charset="0"/>
              </a:rPr>
              <a:t>The BlackBerry web platform</a:t>
            </a:r>
            <a:endParaRPr lang="en-US" dirty="0">
              <a:latin typeface="Arial" charset="0"/>
            </a:endParaRPr>
          </a:p>
        </p:txBody>
      </p:sp>
      <p:sp>
        <p:nvSpPr>
          <p:cNvPr id="19458" name="Content Placeholder 2"/>
          <p:cNvSpPr>
            <a:spLocks noGrp="1"/>
          </p:cNvSpPr>
          <p:nvPr>
            <p:ph idx="1"/>
          </p:nvPr>
        </p:nvSpPr>
        <p:spPr/>
        <p:txBody>
          <a:bodyPr/>
          <a:lstStyle/>
          <a:p>
            <a:r>
              <a:rPr lang="en-US" dirty="0">
                <a:latin typeface="Arial" charset="0"/>
              </a:rPr>
              <a:t>Performance is always feature #1</a:t>
            </a:r>
          </a:p>
          <a:p>
            <a:r>
              <a:rPr lang="en-US" dirty="0">
                <a:latin typeface="Arial" charset="0"/>
              </a:rPr>
              <a:t>New CSS support</a:t>
            </a:r>
          </a:p>
          <a:p>
            <a:r>
              <a:rPr lang="en-US" dirty="0">
                <a:latin typeface="Arial" charset="0"/>
              </a:rPr>
              <a:t>File System APIs</a:t>
            </a:r>
          </a:p>
          <a:p>
            <a:r>
              <a:rPr lang="en-US" dirty="0" err="1">
                <a:latin typeface="Arial" charset="0"/>
              </a:rPr>
              <a:t>getUserMedia</a:t>
            </a:r>
            <a:endParaRPr lang="en-US" dirty="0">
              <a:latin typeface="Arial" charset="0"/>
            </a:endParaRPr>
          </a:p>
          <a:p>
            <a:r>
              <a:rPr lang="en-US" dirty="0" err="1">
                <a:latin typeface="Arial" charset="0"/>
              </a:rPr>
              <a:t>indexedDB</a:t>
            </a:r>
            <a:endParaRPr lang="en-US" dirty="0">
              <a:latin typeface="Arial" charset="0"/>
            </a:endParaRPr>
          </a:p>
          <a:p>
            <a:r>
              <a:rPr lang="en-US" dirty="0" err="1" smtClean="0">
                <a:latin typeface="Arial" charset="0"/>
              </a:rPr>
              <a:t>WebGL</a:t>
            </a:r>
            <a:endParaRPr lang="en-US" dirty="0">
              <a:latin typeface="Arial" charset="0"/>
            </a:endParaRPr>
          </a:p>
          <a:p>
            <a:endParaRPr lang="en-US" dirty="0">
              <a:latin typeface="Arial" charset="0"/>
            </a:endParaRPr>
          </a:p>
        </p:txBody>
      </p:sp>
      <p:sp>
        <p:nvSpPr>
          <p:cNvPr id="194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B700664-BF68-1D49-992D-83A344E4455D}" type="slidenum">
              <a:rPr lang="en-US" sz="800">
                <a:cs typeface="Arial" charset="0"/>
              </a:rPr>
              <a:pPr eaLnBrk="1" hangingPunct="1"/>
              <a:t>6</a:t>
            </a:fld>
            <a:endParaRPr lang="en-US" sz="800">
              <a:cs typeface="Arial" charset="0"/>
            </a:endParaRPr>
          </a:p>
        </p:txBody>
      </p:sp>
      <p:pic>
        <p:nvPicPr>
          <p:cNvPr id="2" name="Picture 1" descr="6232225994_73892bcd6a_z.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81150"/>
            <a:ext cx="4991427" cy="3330218"/>
          </a:xfrm>
          <a:prstGeom prst="rect">
            <a:avLst/>
          </a:prstGeom>
        </p:spPr>
      </p:pic>
    </p:spTree>
    <p:extLst>
      <p:ext uri="{BB962C8B-B14F-4D97-AF65-F5344CB8AC3E}">
        <p14:creationId xmlns:p14="http://schemas.microsoft.com/office/powerpoint/2010/main" val="1533586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6513"/>
            <a:ext cx="8064500" cy="706437"/>
          </a:xfrm>
        </p:spPr>
        <p:txBody>
          <a:bodyPr/>
          <a:lstStyle/>
          <a:p>
            <a:pPr eaLnBrk="1" hangingPunct="1"/>
            <a:r>
              <a:rPr lang="en-US" dirty="0" smtClean="0">
                <a:ea typeface="ＭＳ Ｐゴシック"/>
                <a:cs typeface="ＭＳ Ｐゴシック"/>
              </a:rPr>
              <a:t>HTML5 powered by native</a:t>
            </a:r>
          </a:p>
        </p:txBody>
      </p:sp>
      <p:sp>
        <p:nvSpPr>
          <p:cNvPr id="36" name="Rectangle 35"/>
          <p:cNvSpPr/>
          <p:nvPr/>
        </p:nvSpPr>
        <p:spPr>
          <a:xfrm>
            <a:off x="2326321" y="4805362"/>
            <a:ext cx="4491359" cy="369332"/>
          </a:xfrm>
          <a:prstGeom prst="rect">
            <a:avLst/>
          </a:prstGeom>
        </p:spPr>
        <p:txBody>
          <a:bodyPr wrap="none">
            <a:spAutoFit/>
          </a:bodyPr>
          <a:lstStyle/>
          <a:p>
            <a:r>
              <a:rPr lang="en-US" sz="1800" dirty="0" smtClean="0">
                <a:hlinkClick r:id="rId3"/>
              </a:rPr>
              <a:t>http://developer.blackberry.com/html5/api</a:t>
            </a:r>
            <a:endParaRPr lang="en-US" sz="1800" dirty="0"/>
          </a:p>
        </p:txBody>
      </p:sp>
      <p:grpSp>
        <p:nvGrpSpPr>
          <p:cNvPr id="2" name="Group 1"/>
          <p:cNvGrpSpPr/>
          <p:nvPr/>
        </p:nvGrpSpPr>
        <p:grpSpPr>
          <a:xfrm>
            <a:off x="614772" y="1223962"/>
            <a:ext cx="7914456" cy="3327400"/>
            <a:chOff x="381000" y="1223962"/>
            <a:chExt cx="7914456" cy="3327400"/>
          </a:xfrm>
        </p:grpSpPr>
        <p:graphicFrame>
          <p:nvGraphicFramePr>
            <p:cNvPr id="31" name="Diagram 30"/>
            <p:cNvGraphicFramePr/>
            <p:nvPr>
              <p:extLst>
                <p:ext uri="{D42A27DB-BD31-4B8C-83A1-F6EECF244321}">
                  <p14:modId xmlns:p14="http://schemas.microsoft.com/office/powerpoint/2010/main" val="3449544009"/>
                </p:ext>
              </p:extLst>
            </p:nvPr>
          </p:nvGraphicFramePr>
          <p:xfrm>
            <a:off x="381000" y="1223962"/>
            <a:ext cx="5486400" cy="3327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3" name="Picture 2" descr="WebKit"/>
            <p:cNvPicPr>
              <a:picLocks noChangeAspect="1" noChangeArrowheads="1"/>
            </p:cNvPicPr>
            <p:nvPr/>
          </p:nvPicPr>
          <p:blipFill>
            <a:blip r:embed="rId9" cstate="print"/>
            <a:srcRect/>
            <a:stretch>
              <a:fillRect/>
            </a:stretch>
          </p:blipFill>
          <p:spPr bwMode="auto">
            <a:xfrm>
              <a:off x="5181600" y="2062162"/>
              <a:ext cx="914400" cy="762001"/>
            </a:xfrm>
            <a:prstGeom prst="rect">
              <a:avLst/>
            </a:prstGeom>
            <a:noFill/>
            <a:ln w="9525">
              <a:noFill/>
              <a:miter lim="800000"/>
              <a:headEnd/>
              <a:tailEnd/>
            </a:ln>
          </p:spPr>
        </p:pic>
        <p:pic>
          <p:nvPicPr>
            <p:cNvPr id="35" name="Picture 5" descr="http://www.w3.org/html/logo/badge/html5-badge-h-connectivity-css3-device-graphics-multimedia-performance-semantics-storage.png"/>
            <p:cNvPicPr>
              <a:picLocks noChangeAspect="1" noChangeArrowheads="1"/>
            </p:cNvPicPr>
            <p:nvPr/>
          </p:nvPicPr>
          <p:blipFill>
            <a:blip r:embed="rId10" cstate="print"/>
            <a:srcRect/>
            <a:stretch>
              <a:fillRect/>
            </a:stretch>
          </p:blipFill>
          <p:spPr bwMode="auto">
            <a:xfrm>
              <a:off x="4876800" y="1300162"/>
              <a:ext cx="3418656" cy="540060"/>
            </a:xfrm>
            <a:prstGeom prst="rect">
              <a:avLst/>
            </a:prstGeom>
            <a:noFill/>
          </p:spPr>
        </p:pic>
        <p:pic>
          <p:nvPicPr>
            <p:cNvPr id="37890" name="Picture 2"/>
            <p:cNvPicPr>
              <a:picLocks noChangeAspect="1" noChangeArrowheads="1"/>
            </p:cNvPicPr>
            <p:nvPr/>
          </p:nvPicPr>
          <p:blipFill>
            <a:blip r:embed="rId11" cstate="print"/>
            <a:srcRect/>
            <a:stretch>
              <a:fillRect/>
            </a:stretch>
          </p:blipFill>
          <p:spPr bwMode="auto">
            <a:xfrm>
              <a:off x="5569927" y="2976562"/>
              <a:ext cx="830873" cy="685800"/>
            </a:xfrm>
            <a:prstGeom prst="rect">
              <a:avLst/>
            </a:prstGeom>
            <a:noFill/>
            <a:ln w="9525">
              <a:noFill/>
              <a:miter lim="800000"/>
              <a:headEnd/>
              <a:tailEnd/>
            </a:ln>
          </p:spPr>
        </p:pic>
        <p:pic>
          <p:nvPicPr>
            <p:cNvPr id="37893" name="Picture 5"/>
            <p:cNvPicPr>
              <a:picLocks noChangeAspect="1" noChangeArrowheads="1"/>
            </p:cNvPicPr>
            <p:nvPr/>
          </p:nvPicPr>
          <p:blipFill>
            <a:blip r:embed="rId12" cstate="print"/>
            <a:srcRect/>
            <a:stretch>
              <a:fillRect/>
            </a:stretch>
          </p:blipFill>
          <p:spPr bwMode="auto">
            <a:xfrm>
              <a:off x="6553200" y="3967162"/>
              <a:ext cx="472190" cy="457200"/>
            </a:xfrm>
            <a:prstGeom prst="rect">
              <a:avLst/>
            </a:prstGeom>
            <a:noFill/>
            <a:ln w="9525">
              <a:noFill/>
              <a:miter lim="800000"/>
              <a:headEnd/>
              <a:tailEnd/>
            </a:ln>
          </p:spPr>
        </p:pic>
        <p:pic>
          <p:nvPicPr>
            <p:cNvPr id="39" name="Picture 6" descr="https://bdsc.webapps.blackberry.com/devzone/webroot/img/appworld/logo_appworld.png"/>
            <p:cNvPicPr>
              <a:picLocks noChangeAspect="1" noChangeArrowheads="1"/>
            </p:cNvPicPr>
            <p:nvPr/>
          </p:nvPicPr>
          <p:blipFill>
            <a:blip r:embed="rId13" cstate="print"/>
            <a:srcRect/>
            <a:stretch>
              <a:fillRect/>
            </a:stretch>
          </p:blipFill>
          <p:spPr bwMode="auto">
            <a:xfrm>
              <a:off x="6019800" y="3966568"/>
              <a:ext cx="457200" cy="460772"/>
            </a:xfrm>
            <a:prstGeom prst="rect">
              <a:avLst/>
            </a:prstGeom>
            <a:noFill/>
          </p:spPr>
        </p:pic>
        <p:pic>
          <p:nvPicPr>
            <p:cNvPr id="33794" name="Picture 2"/>
            <p:cNvPicPr>
              <a:picLocks noChangeAspect="1" noChangeArrowheads="1"/>
            </p:cNvPicPr>
            <p:nvPr/>
          </p:nvPicPr>
          <p:blipFill>
            <a:blip r:embed="rId14" cstate="print"/>
            <a:srcRect/>
            <a:stretch>
              <a:fillRect/>
            </a:stretch>
          </p:blipFill>
          <p:spPr bwMode="auto">
            <a:xfrm>
              <a:off x="6400800" y="2976562"/>
              <a:ext cx="543372" cy="809625"/>
            </a:xfrm>
            <a:prstGeom prst="rect">
              <a:avLst/>
            </a:prstGeom>
            <a:noFill/>
            <a:ln w="9525">
              <a:noFill/>
              <a:miter lim="800000"/>
              <a:headEnd/>
              <a:tailEnd/>
            </a:ln>
          </p:spPr>
        </p:pic>
      </p:grpSp>
    </p:spTree>
    <p:extLst>
      <p:ext uri="{BB962C8B-B14F-4D97-AF65-F5344CB8AC3E}">
        <p14:creationId xmlns:p14="http://schemas.microsoft.com/office/powerpoint/2010/main" val="3044384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for BlackBerry</a:t>
            </a:r>
            <a:endParaRPr lang="en-US" dirty="0"/>
          </a:p>
        </p:txBody>
      </p:sp>
      <p:sp>
        <p:nvSpPr>
          <p:cNvPr id="3" name="Content Placeholder 2"/>
          <p:cNvSpPr>
            <a:spLocks noGrp="1"/>
          </p:cNvSpPr>
          <p:nvPr>
            <p:ph idx="1"/>
          </p:nvPr>
        </p:nvSpPr>
        <p:spPr/>
        <p:txBody>
          <a:bodyPr/>
          <a:lstStyle/>
          <a:p>
            <a:r>
              <a:rPr lang="en-US" dirty="0" smtClean="0"/>
              <a:t>Higher level of quality</a:t>
            </a:r>
          </a:p>
          <a:p>
            <a:r>
              <a:rPr lang="en-US" dirty="0" smtClean="0"/>
              <a:t>Added level of evaluation by BlackBerry</a:t>
            </a:r>
          </a:p>
          <a:p>
            <a:r>
              <a:rPr lang="en-US" dirty="0" smtClean="0"/>
              <a:t>Minimum criteria</a:t>
            </a:r>
          </a:p>
          <a:p>
            <a:r>
              <a:rPr lang="en-US" dirty="0" smtClean="0"/>
              <a:t>Higher profile in BlackBerry World, Social media marketing, etc.</a:t>
            </a:r>
          </a:p>
          <a:p>
            <a:r>
              <a:rPr lang="en-US" dirty="0" smtClean="0">
                <a:solidFill>
                  <a:srgbClr val="FF6600"/>
                </a:solidFill>
              </a:rPr>
              <a:t>FREE!</a:t>
            </a:r>
            <a:endParaRPr lang="en-US" dirty="0">
              <a:solidFill>
                <a:srgbClr val="FF6600"/>
              </a:solidFill>
            </a:endParaRPr>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8</a:t>
            </a:fld>
            <a:endParaRPr lang="en-US" dirty="0"/>
          </a:p>
        </p:txBody>
      </p:sp>
      <p:grpSp>
        <p:nvGrpSpPr>
          <p:cNvPr id="5" name="Group 18"/>
          <p:cNvGrpSpPr>
            <a:grpSpLocks/>
          </p:cNvGrpSpPr>
          <p:nvPr/>
        </p:nvGrpSpPr>
        <p:grpSpPr bwMode="auto">
          <a:xfrm>
            <a:off x="1867816" y="3238183"/>
            <a:ext cx="5408369" cy="1848167"/>
            <a:chOff x="-105700" y="1700150"/>
            <a:chExt cx="7831976" cy="2677284"/>
          </a:xfrm>
        </p:grpSpPr>
        <p:grpSp>
          <p:nvGrpSpPr>
            <p:cNvPr id="6" name="Group 2"/>
            <p:cNvGrpSpPr>
              <a:grpSpLocks/>
            </p:cNvGrpSpPr>
            <p:nvPr/>
          </p:nvGrpSpPr>
          <p:grpSpPr bwMode="auto">
            <a:xfrm>
              <a:off x="-105700" y="1700150"/>
              <a:ext cx="2609110" cy="2650398"/>
              <a:chOff x="3260743" y="4680856"/>
              <a:chExt cx="3559719" cy="3614567"/>
            </a:xfrm>
          </p:grpSpPr>
          <p:pic>
            <p:nvPicPr>
              <p:cNvPr id="15" name="Picture 9"/>
              <p:cNvPicPr>
                <a:picLocks noChangeAspect="1"/>
              </p:cNvPicPr>
              <p:nvPr/>
            </p:nvPicPr>
            <p:blipFill>
              <a:blip r:embed="rId2" cstate="print"/>
              <a:srcRect/>
              <a:stretch>
                <a:fillRect/>
              </a:stretch>
            </p:blipFill>
            <p:spPr bwMode="auto">
              <a:xfrm>
                <a:off x="3723773" y="6720674"/>
                <a:ext cx="2694718" cy="642151"/>
              </a:xfrm>
              <a:prstGeom prst="rect">
                <a:avLst/>
              </a:prstGeom>
              <a:noFill/>
              <a:ln w="9525">
                <a:noFill/>
                <a:miter lim="800000"/>
                <a:headEnd/>
                <a:tailEnd/>
              </a:ln>
            </p:spPr>
          </p:pic>
          <p:sp>
            <p:nvSpPr>
              <p:cNvPr id="16" name="Rectangle 10"/>
              <p:cNvSpPr>
                <a:spLocks noChangeArrowheads="1"/>
              </p:cNvSpPr>
              <p:nvPr/>
            </p:nvSpPr>
            <p:spPr bwMode="auto">
              <a:xfrm>
                <a:off x="3260743" y="7261751"/>
                <a:ext cx="3559719" cy="1033672"/>
              </a:xfrm>
              <a:prstGeom prst="rect">
                <a:avLst/>
              </a:prstGeom>
              <a:noFill/>
              <a:ln w="9525">
                <a:noFill/>
                <a:miter lim="800000"/>
                <a:headEnd/>
                <a:tailEnd/>
              </a:ln>
            </p:spPr>
            <p:txBody>
              <a:bodyPr wrap="none">
                <a:spAutoFit/>
              </a:bodyPr>
              <a:lstStyle/>
              <a:p>
                <a:pPr algn="ctr"/>
                <a:r>
                  <a:rPr lang="en-US" sz="2800" dirty="0">
                    <a:latin typeface="Trade Gothic Next LT Pro Lt" pitchFamily="34" charset="0"/>
                  </a:rPr>
                  <a:t>Integrated</a:t>
                </a:r>
              </a:p>
            </p:txBody>
          </p:sp>
          <p:pic>
            <p:nvPicPr>
              <p:cNvPr id="17" name="Picture 5"/>
              <p:cNvPicPr>
                <a:picLocks noChangeAspect="1"/>
              </p:cNvPicPr>
              <p:nvPr/>
            </p:nvPicPr>
            <p:blipFill>
              <a:blip r:embed="rId3" cstate="print"/>
              <a:srcRect l="1726" r="1738"/>
              <a:stretch>
                <a:fillRect/>
              </a:stretch>
            </p:blipFill>
            <p:spPr bwMode="auto">
              <a:xfrm>
                <a:off x="3831771" y="4680856"/>
                <a:ext cx="2427515" cy="2514600"/>
              </a:xfrm>
              <a:prstGeom prst="rect">
                <a:avLst/>
              </a:prstGeom>
              <a:noFill/>
              <a:ln w="9525">
                <a:noFill/>
                <a:miter lim="800000"/>
                <a:headEnd/>
                <a:tailEnd/>
              </a:ln>
            </p:spPr>
          </p:pic>
        </p:grpSp>
        <p:grpSp>
          <p:nvGrpSpPr>
            <p:cNvPr id="7" name="Group 3"/>
            <p:cNvGrpSpPr>
              <a:grpSpLocks/>
            </p:cNvGrpSpPr>
            <p:nvPr/>
          </p:nvGrpSpPr>
          <p:grpSpPr bwMode="auto">
            <a:xfrm>
              <a:off x="2886470" y="1700150"/>
              <a:ext cx="1975982" cy="2677284"/>
              <a:chOff x="7344270" y="4680856"/>
              <a:chExt cx="2694718" cy="3651232"/>
            </a:xfrm>
          </p:grpSpPr>
          <p:pic>
            <p:nvPicPr>
              <p:cNvPr id="12" name="Picture 9"/>
              <p:cNvPicPr>
                <a:picLocks noChangeAspect="1"/>
              </p:cNvPicPr>
              <p:nvPr/>
            </p:nvPicPr>
            <p:blipFill>
              <a:blip r:embed="rId2" cstate="print"/>
              <a:srcRect/>
              <a:stretch>
                <a:fillRect/>
              </a:stretch>
            </p:blipFill>
            <p:spPr bwMode="auto">
              <a:xfrm>
                <a:off x="7344270" y="6714324"/>
                <a:ext cx="2694718" cy="642151"/>
              </a:xfrm>
              <a:prstGeom prst="rect">
                <a:avLst/>
              </a:prstGeom>
              <a:noFill/>
              <a:ln w="9525">
                <a:noFill/>
                <a:miter lim="800000"/>
                <a:headEnd/>
                <a:tailEnd/>
              </a:ln>
            </p:spPr>
          </p:pic>
          <p:sp>
            <p:nvSpPr>
              <p:cNvPr id="13" name="Rectangle 5"/>
              <p:cNvSpPr>
                <a:spLocks noChangeArrowheads="1"/>
              </p:cNvSpPr>
              <p:nvPr/>
            </p:nvSpPr>
            <p:spPr bwMode="auto">
              <a:xfrm>
                <a:off x="7537394" y="7261751"/>
                <a:ext cx="2281386" cy="1070337"/>
              </a:xfrm>
              <a:prstGeom prst="rect">
                <a:avLst/>
              </a:prstGeom>
              <a:noFill/>
              <a:ln w="9525">
                <a:noFill/>
                <a:miter lim="800000"/>
                <a:headEnd/>
                <a:tailEnd/>
              </a:ln>
            </p:spPr>
            <p:txBody>
              <a:bodyPr wrap="none">
                <a:spAutoFit/>
              </a:bodyPr>
              <a:lstStyle/>
              <a:p>
                <a:pPr algn="ctr"/>
                <a:r>
                  <a:rPr lang="en-US" sz="2800" dirty="0">
                    <a:latin typeface="Trade Gothic Next LT Pro Lt" pitchFamily="34" charset="0"/>
                  </a:rPr>
                  <a:t>Social</a:t>
                </a:r>
              </a:p>
            </p:txBody>
          </p:sp>
          <p:pic>
            <p:nvPicPr>
              <p:cNvPr id="14" name="Picture 6"/>
              <p:cNvPicPr>
                <a:picLocks noChangeAspect="1"/>
              </p:cNvPicPr>
              <p:nvPr/>
            </p:nvPicPr>
            <p:blipFill>
              <a:blip r:embed="rId4" cstate="print"/>
              <a:srcRect/>
              <a:stretch>
                <a:fillRect/>
              </a:stretch>
            </p:blipFill>
            <p:spPr bwMode="auto">
              <a:xfrm>
                <a:off x="7425659" y="4680856"/>
                <a:ext cx="2500510" cy="2500510"/>
              </a:xfrm>
              <a:prstGeom prst="rect">
                <a:avLst/>
              </a:prstGeom>
              <a:noFill/>
              <a:ln w="9525">
                <a:noFill/>
                <a:miter lim="800000"/>
                <a:headEnd/>
                <a:tailEnd/>
              </a:ln>
            </p:spPr>
          </p:pic>
        </p:grpSp>
        <p:grpSp>
          <p:nvGrpSpPr>
            <p:cNvPr id="8" name="Group 4"/>
            <p:cNvGrpSpPr>
              <a:grpSpLocks/>
            </p:cNvGrpSpPr>
            <p:nvPr/>
          </p:nvGrpSpPr>
          <p:grpSpPr bwMode="auto">
            <a:xfrm>
              <a:off x="5435299" y="1700150"/>
              <a:ext cx="2290977" cy="2650399"/>
              <a:chOff x="10819780" y="4680856"/>
              <a:chExt cx="3125496" cy="3614567"/>
            </a:xfrm>
          </p:grpSpPr>
          <p:pic>
            <p:nvPicPr>
              <p:cNvPr id="9" name="Picture 9"/>
              <p:cNvPicPr>
                <a:picLocks noChangeAspect="1"/>
              </p:cNvPicPr>
              <p:nvPr/>
            </p:nvPicPr>
            <p:blipFill>
              <a:blip r:embed="rId2" cstate="print"/>
              <a:srcRect/>
              <a:stretch>
                <a:fillRect/>
              </a:stretch>
            </p:blipFill>
            <p:spPr bwMode="auto">
              <a:xfrm>
                <a:off x="10971117" y="6701624"/>
                <a:ext cx="2694718" cy="642151"/>
              </a:xfrm>
              <a:prstGeom prst="rect">
                <a:avLst/>
              </a:prstGeom>
              <a:noFill/>
              <a:ln w="9525">
                <a:noFill/>
                <a:miter lim="800000"/>
                <a:headEnd/>
                <a:tailEnd/>
              </a:ln>
            </p:spPr>
          </p:pic>
          <p:sp>
            <p:nvSpPr>
              <p:cNvPr id="10" name="Rectangle 13"/>
              <p:cNvSpPr>
                <a:spLocks noChangeArrowheads="1"/>
              </p:cNvSpPr>
              <p:nvPr/>
            </p:nvSpPr>
            <p:spPr bwMode="auto">
              <a:xfrm>
                <a:off x="10819780" y="7261751"/>
                <a:ext cx="3125496" cy="1033672"/>
              </a:xfrm>
              <a:prstGeom prst="rect">
                <a:avLst/>
              </a:prstGeom>
              <a:noFill/>
              <a:ln w="9525">
                <a:noFill/>
                <a:miter lim="800000"/>
                <a:headEnd/>
                <a:tailEnd/>
              </a:ln>
            </p:spPr>
            <p:txBody>
              <a:bodyPr wrap="none">
                <a:spAutoFit/>
              </a:bodyPr>
              <a:lstStyle/>
              <a:p>
                <a:pPr algn="ctr"/>
                <a:r>
                  <a:rPr lang="en-US" sz="2800" dirty="0">
                    <a:latin typeface="Trade Gothic Next LT Pro Lt" pitchFamily="34" charset="0"/>
                  </a:rPr>
                  <a:t>Beautiful</a:t>
                </a:r>
              </a:p>
            </p:txBody>
          </p:sp>
          <p:pic>
            <p:nvPicPr>
              <p:cNvPr id="11" name="Picture 2" descr="C:\Users\Edward\Desktop\BlackBerryJam 2012 San Jose\Alec Saunders\Images stock\Green_BEAUTIFULv2.png"/>
              <p:cNvPicPr>
                <a:picLocks noChangeAspect="1" noChangeArrowheads="1"/>
              </p:cNvPicPr>
              <p:nvPr/>
            </p:nvPicPr>
            <p:blipFill>
              <a:blip r:embed="rId5" cstate="print"/>
              <a:srcRect l="1746" t="1309" r="983"/>
              <a:stretch>
                <a:fillRect/>
              </a:stretch>
            </p:blipFill>
            <p:spPr bwMode="auto">
              <a:xfrm>
                <a:off x="11092543" y="4680856"/>
                <a:ext cx="2427514" cy="2462893"/>
              </a:xfrm>
              <a:prstGeom prst="rect">
                <a:avLst/>
              </a:prstGeom>
              <a:noFill/>
              <a:ln w="9525">
                <a:noFill/>
                <a:miter lim="800000"/>
                <a:headEnd/>
                <a:tailEnd/>
              </a:ln>
            </p:spPr>
          </p:pic>
        </p:grpSp>
      </p:grpSp>
    </p:spTree>
    <p:extLst>
      <p:ext uri="{BB962C8B-B14F-4D97-AF65-F5344CB8AC3E}">
        <p14:creationId xmlns:p14="http://schemas.microsoft.com/office/powerpoint/2010/main" val="2206724186"/>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a:t>
            </a:r>
            <a:endParaRPr lang="en-US" dirty="0"/>
          </a:p>
        </p:txBody>
      </p:sp>
      <p:sp>
        <p:nvSpPr>
          <p:cNvPr id="3" name="Content Placeholder 2"/>
          <p:cNvSpPr>
            <a:spLocks noGrp="1"/>
          </p:cNvSpPr>
          <p:nvPr>
            <p:ph idx="1"/>
          </p:nvPr>
        </p:nvSpPr>
        <p:spPr/>
        <p:txBody>
          <a:bodyPr/>
          <a:lstStyle/>
          <a:p>
            <a:r>
              <a:rPr lang="en-US" dirty="0"/>
              <a:t>User </a:t>
            </a:r>
            <a:r>
              <a:rPr lang="en-US" dirty="0" smtClean="0"/>
              <a:t>Benefits</a:t>
            </a:r>
          </a:p>
          <a:p>
            <a:pPr lvl="1"/>
            <a:r>
              <a:rPr lang="en-US" sz="1800" dirty="0" smtClean="0"/>
              <a:t>Genuine entertainment, enhanced productivity, enriched communication</a:t>
            </a:r>
          </a:p>
          <a:p>
            <a:r>
              <a:rPr lang="en-US" dirty="0" smtClean="0"/>
              <a:t>User Experience</a:t>
            </a:r>
            <a:endParaRPr lang="en-US" dirty="0"/>
          </a:p>
          <a:p>
            <a:r>
              <a:rPr lang="en-US" dirty="0" smtClean="0"/>
              <a:t>Performance</a:t>
            </a:r>
          </a:p>
          <a:p>
            <a:pPr lvl="1"/>
            <a:r>
              <a:rPr lang="en-US" sz="1800" dirty="0" smtClean="0"/>
              <a:t>CPU, memory, battery, network, background</a:t>
            </a:r>
          </a:p>
          <a:p>
            <a:r>
              <a:rPr lang="en-US" dirty="0" smtClean="0"/>
              <a:t>Security</a:t>
            </a:r>
          </a:p>
          <a:p>
            <a:r>
              <a:rPr lang="en-US" dirty="0" smtClean="0"/>
              <a:t>Service Integration</a:t>
            </a:r>
          </a:p>
          <a:p>
            <a:pPr lvl="1"/>
            <a:r>
              <a:rPr lang="en-US" dirty="0" smtClean="0"/>
              <a:t>Payment, BBM, Invocation, NFC</a:t>
            </a:r>
            <a:endParaRPr lang="en-US" dirty="0"/>
          </a:p>
        </p:txBody>
      </p:sp>
      <p:sp>
        <p:nvSpPr>
          <p:cNvPr id="4" name="Slide Number Placeholder 3"/>
          <p:cNvSpPr>
            <a:spLocks noGrp="1"/>
          </p:cNvSpPr>
          <p:nvPr>
            <p:ph type="sldNum" sz="quarter" idx="10"/>
          </p:nvPr>
        </p:nvSpPr>
        <p:spPr/>
        <p:txBody>
          <a:bodyPr/>
          <a:lstStyle/>
          <a:p>
            <a:pPr>
              <a:defRPr/>
            </a:pPr>
            <a:fld id="{2BFDDF2B-9840-4612-8817-9A585EF6E0CC}" type="slidenum">
              <a:rPr lang="en-US" smtClean="0"/>
              <a:pPr>
                <a:defRPr/>
              </a:pPr>
              <a:t>9</a:t>
            </a:fld>
            <a:endParaRPr lang="en-US" dirty="0"/>
          </a:p>
        </p:txBody>
      </p:sp>
    </p:spTree>
    <p:extLst>
      <p:ext uri="{BB962C8B-B14F-4D97-AF65-F5344CB8AC3E}">
        <p14:creationId xmlns:p14="http://schemas.microsoft.com/office/powerpoint/2010/main" val="3447772069"/>
      </p:ext>
    </p:extLst>
  </p:cSld>
  <p:clrMapOvr>
    <a:masterClrMapping/>
  </p:clrMapOvr>
  <p:transition xmlns:p14="http://schemas.microsoft.com/office/powerpoint/2010/main">
    <p:fade/>
  </p:transition>
</p:sld>
</file>

<file path=ppt/theme/theme1.xml><?xml version="1.0" encoding="utf-8"?>
<a:theme xmlns:a="http://schemas.openxmlformats.org/drawingml/2006/main" name="BlackBerry World 2011">
  <a:themeElements>
    <a:clrScheme name="BlackBerry World 2011 16">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FC8F00"/>
      </a:hlink>
      <a:folHlink>
        <a:srgbClr val="870014"/>
      </a:folHlink>
    </a:clrScheme>
    <a:fontScheme name="BlackBerry World 201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ckBerry World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Berry World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Berry World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Berry World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Berry World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Berry World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Berry World 20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Berry World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Berry World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Berry World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Berry World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Berry World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ckBerry World 2011 13">
        <a:dk1>
          <a:srgbClr val="000000"/>
        </a:dk1>
        <a:lt1>
          <a:srgbClr val="FFFFFF"/>
        </a:lt1>
        <a:dk2>
          <a:srgbClr val="FFFFFF"/>
        </a:dk2>
        <a:lt2>
          <a:srgbClr val="DDDDDD"/>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4">
        <a:dk1>
          <a:srgbClr val="000000"/>
        </a:dk1>
        <a:lt1>
          <a:srgbClr val="FFFFFF"/>
        </a:lt1>
        <a:dk2>
          <a:srgbClr val="FFFFFF"/>
        </a:dk2>
        <a:lt2>
          <a:srgbClr val="C0C0C0"/>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5">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6">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FC8F00"/>
        </a:hlink>
        <a:folHlink>
          <a:srgbClr val="8700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4901</TotalTime>
  <Words>2034</Words>
  <Application>Microsoft Macintosh PowerPoint</Application>
  <PresentationFormat>On-screen Show (16:9)</PresentationFormat>
  <Paragraphs>293</Paragraphs>
  <Slides>49</Slides>
  <Notes>11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BlackBerry World 2011</vt:lpstr>
      <vt:lpstr>Creating a Built for BlackBerry WebWorks application</vt:lpstr>
      <vt:lpstr>Introduction</vt:lpstr>
      <vt:lpstr>Bookmark this page</vt:lpstr>
      <vt:lpstr>HTML5Test.com/compare/browser/index.html</vt:lpstr>
      <vt:lpstr>ringmark on BlackBerry 10</vt:lpstr>
      <vt:lpstr>The BlackBerry web platform</vt:lpstr>
      <vt:lpstr>HTML5 powered by native</vt:lpstr>
      <vt:lpstr>Built for BlackBerry</vt:lpstr>
      <vt:lpstr>Criteria</vt:lpstr>
      <vt:lpstr>Intro to Tools and Environment</vt:lpstr>
      <vt:lpstr>Request keys</vt:lpstr>
      <vt:lpstr>Request keys</vt:lpstr>
      <vt:lpstr>Download Tools</vt:lpstr>
      <vt:lpstr>Register your computer</vt:lpstr>
      <vt:lpstr>First App</vt:lpstr>
      <vt:lpstr>Intro</vt:lpstr>
      <vt:lpstr>Intro</vt:lpstr>
      <vt:lpstr>Intro to config.xml</vt:lpstr>
      <vt:lpstr>Intro to config.xml</vt:lpstr>
      <vt:lpstr>Build and Sign BrickBreaker</vt:lpstr>
      <vt:lpstr>Deploy BrickBreaker</vt:lpstr>
      <vt:lpstr>Quick Demo Web Inspector</vt:lpstr>
      <vt:lpstr>Coding Samples</vt:lpstr>
      <vt:lpstr>BlackBerry Messenger</vt:lpstr>
      <vt:lpstr>Task 1 (3 Minutes)</vt:lpstr>
      <vt:lpstr>Task 2 (2 Minutes)</vt:lpstr>
      <vt:lpstr>Task 3 (3 Minutes)</vt:lpstr>
      <vt:lpstr>Task 4 (3 Minutes)</vt:lpstr>
      <vt:lpstr>Task 5 (3 Minutes)</vt:lpstr>
      <vt:lpstr>Task 6 (3 Minutes)</vt:lpstr>
      <vt:lpstr>Task 7 (2 Minutes)</vt:lpstr>
      <vt:lpstr>Coding Samples</vt:lpstr>
      <vt:lpstr>Media Capture and Cards</vt:lpstr>
      <vt:lpstr>Task MC1 (2 Minutes)</vt:lpstr>
      <vt:lpstr>Task MC2 (3 Minutes)</vt:lpstr>
      <vt:lpstr>Task MC3 (10 Minutes)</vt:lpstr>
      <vt:lpstr>Task MC4 (10 Minutes)</vt:lpstr>
      <vt:lpstr>Coding Samples</vt:lpstr>
      <vt:lpstr>Share</vt:lpstr>
      <vt:lpstr>Add Share Button (2 minutes)</vt:lpstr>
      <vt:lpstr>Invoke the file picker ( 7 minutes)</vt:lpstr>
      <vt:lpstr>Handle OnDone</vt:lpstr>
      <vt:lpstr>Share Card</vt:lpstr>
      <vt:lpstr>Coding Samples</vt:lpstr>
      <vt:lpstr>Localization</vt:lpstr>
      <vt:lpstr>Localize app name (5 minutes)</vt:lpstr>
      <vt:lpstr>Localize app icon (5 minutes)</vt:lpstr>
      <vt:lpstr>Localize splashscreen (5 minutes)</vt:lpstr>
      <vt:lpstr>THANK YOU</vt:lpstr>
    </vt:vector>
  </TitlesOfParts>
  <Company>Research in Motion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subject>BlackBerry World 2011</dc:subject>
  <dc:creator>.</dc:creator>
  <dc:description>Onsite presentation support by Reaction Graphics LLC, www.reactiongraphics.com</dc:description>
  <cp:lastModifiedBy>Ken Wallis</cp:lastModifiedBy>
  <cp:revision>286</cp:revision>
  <dcterms:created xsi:type="dcterms:W3CDTF">2011-01-18T05:23:15Z</dcterms:created>
  <dcterms:modified xsi:type="dcterms:W3CDTF">2013-05-16T12:37:28Z</dcterms:modified>
</cp:coreProperties>
</file>