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5" r:id="rId4"/>
    <p:sldId id="259" r:id="rId5"/>
    <p:sldId id="261" r:id="rId6"/>
    <p:sldId id="262" r:id="rId7"/>
    <p:sldId id="265" r:id="rId8"/>
    <p:sldId id="266" r:id="rId9"/>
    <p:sldId id="267" r:id="rId10"/>
    <p:sldId id="276" r:id="rId11"/>
    <p:sldId id="268" r:id="rId12"/>
    <p:sldId id="271" r:id="rId13"/>
    <p:sldId id="277" r:id="rId14"/>
    <p:sldId id="270" r:id="rId15"/>
    <p:sldId id="272" r:id="rId16"/>
    <p:sldId id="263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CB07-8A39-4AED-A6FF-386218537FB2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4BF5E-C483-46DF-AA20-1C398FE260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39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Explain: </a:t>
            </a:r>
            <a:r>
              <a:rPr lang="en-AU" dirty="0">
                <a:solidFill>
                  <a:srgbClr val="000000"/>
                </a:solidFill>
              </a:rPr>
              <a:t>For each tissue, keep the shared genes and shared donors with blood only</a:t>
            </a:r>
            <a:endParaRPr lang="en-AU" b="0" i="0" dirty="0">
              <a:solidFill>
                <a:srgbClr val="000000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245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Lung has the lowest rank</a:t>
            </a:r>
          </a:p>
          <a:p>
            <a:r>
              <a:rPr lang="en-AU" dirty="0"/>
              <a:t>Meaning: most similar to blood in terms of shared donor, shared genes and correlation</a:t>
            </a:r>
          </a:p>
          <a:p>
            <a:endParaRPr lang="en-AU" dirty="0"/>
          </a:p>
          <a:p>
            <a:r>
              <a:rPr lang="en-AU" dirty="0"/>
              <a:t>Skin-not sun exposed</a:t>
            </a:r>
          </a:p>
          <a:p>
            <a:r>
              <a:rPr lang="en-AU" dirty="0"/>
              <a:t>Low correlation with blood </a:t>
            </a:r>
          </a:p>
          <a:p>
            <a:endParaRPr lang="en-AU" dirty="0"/>
          </a:p>
          <a:p>
            <a:r>
              <a:rPr lang="en-AU" dirty="0"/>
              <a:t>Nerve-tibial</a:t>
            </a:r>
          </a:p>
          <a:p>
            <a:r>
              <a:rPr lang="en-AU" dirty="0"/>
              <a:t>?? </a:t>
            </a:r>
            <a:r>
              <a:rPr lang="en-AU" dirty="0" err="1"/>
              <a:t>Nort</a:t>
            </a:r>
            <a:r>
              <a:rPr lang="en-AU" dirty="0"/>
              <a:t> sure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7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Explanation: </a:t>
            </a:r>
          </a:p>
          <a:p>
            <a:r>
              <a:rPr lang="en-AU" dirty="0"/>
              <a:t>Split dataset into train and test set</a:t>
            </a:r>
          </a:p>
          <a:p>
            <a:r>
              <a:rPr lang="en-AU" dirty="0"/>
              <a:t>Split the train set into train and validation set</a:t>
            </a:r>
          </a:p>
          <a:p>
            <a:r>
              <a:rPr lang="en-AU" dirty="0"/>
              <a:t>Train the model using train set</a:t>
            </a:r>
          </a:p>
          <a:p>
            <a:r>
              <a:rPr lang="en-AU" dirty="0"/>
              <a:t>Validate using validation set</a:t>
            </a:r>
          </a:p>
          <a:p>
            <a:r>
              <a:rPr lang="en-AU" dirty="0"/>
              <a:t>Validation error should decrease together with train error</a:t>
            </a:r>
          </a:p>
          <a:p>
            <a:r>
              <a:rPr lang="en-AU" dirty="0"/>
              <a:t>If train error decreases but validation error increases : overfitting</a:t>
            </a:r>
          </a:p>
          <a:p>
            <a:r>
              <a:rPr lang="en-AU" dirty="0"/>
              <a:t>Both have to reach plateau</a:t>
            </a:r>
          </a:p>
          <a:p>
            <a:endParaRPr lang="en-AU" dirty="0"/>
          </a:p>
          <a:p>
            <a:r>
              <a:rPr lang="en-AU" dirty="0"/>
              <a:t>Validation: to choose the best hyperparameter value for the model</a:t>
            </a:r>
          </a:p>
          <a:p>
            <a:r>
              <a:rPr lang="en-AU" dirty="0"/>
              <a:t>Test: to get the error from unseen data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02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: for each tissue, the test set has &gt; 30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Train : the model will be trained using the training set from both whole blood and lung</a:t>
            </a:r>
          </a:p>
          <a:p>
            <a:r>
              <a:rPr lang="en-AU" dirty="0"/>
              <a:t>Validation / test : the model will be given the unseen validation/test set from whole blood and it will give us the prediction of the corresponding genes in lung</a:t>
            </a:r>
          </a:p>
          <a:p>
            <a:r>
              <a:rPr lang="en-AU" dirty="0"/>
              <a:t>Parameter tuning : number of node, number of hidden layer, number of epoch (still undecided)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31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Mention that this preliminary model is just to test if we can get it working</a:t>
            </a:r>
          </a:p>
          <a:p>
            <a:endParaRPr lang="en-AU" dirty="0"/>
          </a:p>
          <a:p>
            <a:r>
              <a:rPr lang="en-AU" dirty="0"/>
              <a:t>Highlight: at the few first epoch there is obvious decreases in both losses</a:t>
            </a:r>
          </a:p>
          <a:p>
            <a:r>
              <a:rPr lang="en-AU" dirty="0"/>
              <a:t>meaning: the model is learning something new in every epoch</a:t>
            </a:r>
          </a:p>
          <a:p>
            <a:endParaRPr lang="en-AU" dirty="0"/>
          </a:p>
          <a:p>
            <a:r>
              <a:rPr lang="en-AU" dirty="0"/>
              <a:t>The result : the model is learning something but not really useful (the validation loss is not decreasing , instead a bit increasing)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51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Implement </a:t>
            </a:r>
            <a:r>
              <a:rPr lang="en-AU" dirty="0" err="1"/>
              <a:t>eXtreme</a:t>
            </a:r>
            <a:r>
              <a:rPr lang="en-AU" dirty="0"/>
              <a:t> gradient boosting or </a:t>
            </a:r>
            <a:r>
              <a:rPr lang="en-AU" dirty="0" err="1"/>
              <a:t>XGBoost</a:t>
            </a:r>
            <a:r>
              <a:rPr lang="en-AU" dirty="0"/>
              <a:t> (XGB)</a:t>
            </a:r>
          </a:p>
          <a:p>
            <a:r>
              <a:rPr lang="en-AU" dirty="0"/>
              <a:t>Input : matrix of the gene expression of Whole Blood </a:t>
            </a:r>
          </a:p>
          <a:p>
            <a:r>
              <a:rPr lang="en-AU" dirty="0"/>
              <a:t>Expected output : a random forest of the best predictors for gene expression in the other tissue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4BF5E-C483-46DF-AA20-1C398FE2601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1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9B90-1756-4EC7-B6B6-5074D7F60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E31B-5249-44BF-B1FD-D238BC5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1B6A7-9959-4D55-8E35-0DDC7675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0358-264B-4A54-9DF6-75372BB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BB8A-F3CD-4943-86E6-C32C7EC1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25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CF8F-B586-4B74-8694-979A91ED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DCF0-AB3B-407F-8BCE-A85647A1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C87F-3C97-49F2-A526-26CE763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68A9-40A5-43E1-B2A2-92EFB034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6399-C1D5-4F6C-8A97-F81DEF8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41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E94B-8DD6-4BE2-B955-5708D3661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EE36A-AF57-47AB-A0B5-8C65C4C58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05D1-D94B-48C5-89E5-5F4E09A8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5F0-7AB8-4875-A808-552C282B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C031-EB89-4579-97A3-9C00E177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AF41-88C0-4DA6-8BDB-3AB2630A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AE9D4-A451-461D-8279-B67570C7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A8F1-E315-483F-B5FD-B7BC1A34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400-59B1-4CB5-A1ED-632EC40D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8933-8F60-4CBE-BE54-0C9F4E11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342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CE3-EE36-4E17-BBD8-E34A2B4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13AE-2FA5-420A-982E-49CEA18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2E5FB-C761-4BFE-B6D9-3B91280E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2D36-9281-4D47-8C5D-1C23ADC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3C78-ADBD-4844-B3DC-88742975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1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38B8-2ECC-4BA4-A23F-F5B29A18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A7D-E72C-4D5E-AE80-7BFC8EE6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67AE-E84F-48AC-86FF-E6EE69C3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9E55-8B01-43E7-B103-90ED607A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2A06A-7D46-4422-8933-B7C0E532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EBBB-7F3F-4FAF-B2F5-B618ED3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65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67CB-DCD6-4EA7-83C9-F5CC6CF2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99550-0EFB-42A5-B7A8-8D59487D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D1E9C-ABC1-4407-9A6E-35AEC89A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C7994-912C-46E6-A978-033CFB331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A84-6570-4329-9A50-7D6B06D3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FB18B-264B-465A-9749-CAD6B779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872AB-4EA1-4AEF-A5E3-B409EEBE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B1B0-B74C-41AA-979B-96918070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1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F0C-15CC-495F-BFA4-BD4C91B3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799CD-D0CB-452E-BE09-E7E91AC5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383CB-1B0D-4C2E-89DD-46C47BE6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A938-1A15-44E0-B672-9E79D83A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46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43366-3115-4D53-B410-40BB65FF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2DFBF-CA57-4835-A4C9-531F0DA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AE345-D0B5-4EC2-BD34-9B0D4573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5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4E7-271B-41BE-89F0-0C678592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9526-E13A-442B-A5F9-2B2552B8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3EBE-BF84-4054-BA02-989113EB7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B7D6-EBAA-43B3-A1EB-43E74B9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AD79-475D-4BBB-809E-133FD507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693AA-83E8-4354-878B-929B56C2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6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80CD-B7DF-4269-8DEF-244B8920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B9043-A555-41D8-8202-C70793F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8891B-4405-417C-B5A9-EA2E4BEC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A595-ACFD-429F-82E3-CF0327A5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2FFB4-9E8D-4F53-A892-D2A87546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D1347-266D-43A3-B1E8-0E65F69B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3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58401-FFF4-4BA1-8A3D-EE0337E9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5535-7541-459C-B4BA-18D641E8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CF5D-8839-4DB0-8C64-81805F189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F162-27EC-4791-8EFF-01F44133017E}" type="datetimeFigureOut">
              <a:rPr lang="en-AU" smtClean="0"/>
              <a:t>25/06/2021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0843D-9FCA-446D-BFF2-90833161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ACA4-405F-4ADB-B317-F388D29A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5E237-5E35-4C8B-96F2-B2967F243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3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152B-A1E0-4F0B-83A7-3AE98CB42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1196767"/>
          </a:xfrm>
        </p:spPr>
        <p:txBody>
          <a:bodyPr>
            <a:normAutofit/>
          </a:bodyPr>
          <a:lstStyle/>
          <a:p>
            <a:r>
              <a:rPr lang="en-AU" sz="3600" dirty="0">
                <a:latin typeface="+mn-lt"/>
              </a:rPr>
              <a:t>Predicting Tissue-Specific Gene Expression from Blood Using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9FD2E-F2AC-4076-ACB2-35B4292A4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0408"/>
            <a:ext cx="9144000" cy="1002107"/>
          </a:xfrm>
        </p:spPr>
        <p:txBody>
          <a:bodyPr>
            <a:normAutofit/>
          </a:bodyPr>
          <a:lstStyle/>
          <a:p>
            <a:r>
              <a:rPr lang="en-AU" sz="2000" dirty="0"/>
              <a:t>Data Science Project Pt. 1 (MAST90106)</a:t>
            </a:r>
          </a:p>
          <a:p>
            <a:r>
              <a:rPr lang="en-AU" sz="1600" dirty="0"/>
              <a:t>The University of Melbourne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A35D5-2BF1-4628-A827-11AAB4DDC0AA}"/>
              </a:ext>
            </a:extLst>
          </p:cNvPr>
          <p:cNvSpPr txBox="1"/>
          <p:nvPr/>
        </p:nvSpPr>
        <p:spPr>
          <a:xfrm>
            <a:off x="1640850" y="2698436"/>
            <a:ext cx="8910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Presented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Kartika Waluyo, 1000555 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Vrinda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Rajendar</a:t>
            </a:r>
            <a:r>
              <a:rPr lang="en-US" sz="1600" b="0" i="0" dirty="0">
                <a:effectLst/>
              </a:rPr>
              <a:t> </a:t>
            </a:r>
            <a:r>
              <a:rPr lang="en-US" sz="1600" b="0" i="0" dirty="0" err="1">
                <a:effectLst/>
              </a:rPr>
              <a:t>Rajanahally</a:t>
            </a:r>
            <a:r>
              <a:rPr lang="en-US" sz="1600" b="0" i="0" dirty="0">
                <a:effectLst/>
              </a:rPr>
              <a:t>, 1129446 </a:t>
            </a:r>
          </a:p>
          <a:p>
            <a:pPr algn="ctr" rtl="0" fontAlgn="base"/>
            <a:r>
              <a:rPr lang="en-US" sz="1600" b="0" i="0" dirty="0">
                <a:effectLst/>
              </a:rPr>
              <a:t> </a:t>
            </a:r>
          </a:p>
          <a:p>
            <a:pPr algn="ctr" rtl="0" fontAlgn="base"/>
            <a:r>
              <a:rPr lang="en-US" sz="1600" b="0" i="0" dirty="0">
                <a:solidFill>
                  <a:srgbClr val="FF0000"/>
                </a:solidFill>
                <a:effectLst/>
              </a:rPr>
              <a:t>Supervised by </a:t>
            </a:r>
          </a:p>
          <a:p>
            <a:pPr algn="ctr" rtl="0" fontAlgn="base"/>
            <a:r>
              <a:rPr lang="en-US" sz="1600" b="0" i="0" dirty="0">
                <a:effectLst/>
              </a:rPr>
              <a:t>Roberto </a:t>
            </a:r>
            <a:r>
              <a:rPr lang="en-US" sz="1600" b="0" i="0" dirty="0" err="1">
                <a:effectLst/>
              </a:rPr>
              <a:t>Bonelli</a:t>
            </a:r>
            <a:r>
              <a:rPr lang="en-US" sz="1600" b="0" i="0" dirty="0">
                <a:effectLst/>
              </a:rPr>
              <a:t> PhD, CSL Research </a:t>
            </a:r>
          </a:p>
          <a:p>
            <a:pPr algn="ctr" rtl="0" fontAlgn="base"/>
            <a:r>
              <a:rPr lang="en-US" sz="1600" b="0" i="0" dirty="0">
                <a:effectLst/>
              </a:rPr>
              <a:t>Brendan Ansell PhD, WEHI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Prof Melanie </a:t>
            </a:r>
            <a:r>
              <a:rPr lang="en-US" sz="1600" b="0" i="0" dirty="0" err="1">
                <a:effectLst/>
              </a:rPr>
              <a:t>Bahlo</a:t>
            </a:r>
            <a:r>
              <a:rPr lang="en-US" sz="1600" b="0" i="0" dirty="0">
                <a:effectLst/>
              </a:rPr>
              <a:t>, WEHI </a:t>
            </a:r>
          </a:p>
          <a:p>
            <a:pPr algn="ctr" rtl="0" fontAlgn="base"/>
            <a:r>
              <a:rPr lang="en-US" sz="1600" b="0" i="0" dirty="0" err="1">
                <a:effectLst/>
              </a:rPr>
              <a:t>Monther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Alhamdoosh</a:t>
            </a:r>
            <a:r>
              <a:rPr lang="en-US" sz="1600" b="0" i="0" dirty="0">
                <a:effectLst/>
              </a:rPr>
              <a:t> PhD, CSL Research</a:t>
            </a:r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b="0" i="0" dirty="0">
                <a:effectLst/>
              </a:rPr>
              <a:t>Ziad Al </a:t>
            </a:r>
            <a:r>
              <a:rPr lang="en-US" sz="1600" b="0" i="0" dirty="0" err="1">
                <a:effectLst/>
              </a:rPr>
              <a:t>Bkhetan</a:t>
            </a:r>
            <a:r>
              <a:rPr lang="en-US" sz="1600" b="0" i="0" dirty="0">
                <a:effectLst/>
              </a:rPr>
              <a:t> PhD, The University of Melbourne</a:t>
            </a:r>
          </a:p>
          <a:p>
            <a:pPr algn="ctr" rtl="0" fontAlgn="base"/>
            <a:r>
              <a:rPr lang="en-US" sz="1600" b="0" i="0" dirty="0">
                <a:effectLst/>
              </a:rPr>
              <a:t>Prof Michael </a:t>
            </a:r>
            <a:r>
              <a:rPr lang="en-US" sz="1600" b="0" i="0" dirty="0" err="1">
                <a:effectLst/>
              </a:rPr>
              <a:t>Kirley</a:t>
            </a:r>
            <a:r>
              <a:rPr lang="en-US" sz="1600" b="0" i="0" dirty="0">
                <a:effectLst/>
              </a:rPr>
              <a:t>, The University of Melbourne</a:t>
            </a:r>
          </a:p>
          <a:p>
            <a:pPr algn="ctr" rtl="0" fontAlgn="base"/>
            <a:endParaRPr lang="en-US" sz="1600" dirty="0"/>
          </a:p>
          <a:p>
            <a:pPr algn="ctr" rtl="0" fontAlgn="base"/>
            <a:endParaRPr lang="en-US" sz="1600" b="0" i="0" dirty="0">
              <a:effectLst/>
            </a:endParaRPr>
          </a:p>
          <a:p>
            <a:pPr algn="ctr" rtl="0" fontAlgn="base"/>
            <a:r>
              <a:rPr lang="en-US" sz="1600" dirty="0"/>
              <a:t>25 June 2021</a:t>
            </a:r>
            <a:endParaRPr lang="en-US" sz="1600" b="0" i="0" dirty="0">
              <a:effectLst/>
            </a:endParaRPr>
          </a:p>
          <a:p>
            <a:endParaRPr lang="en-AU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7C84B-BB5F-492F-B843-20FD33A2B987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6" name="Picture 5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EE94DFB5-DC92-4AFD-BFBE-4AF5A6A2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9D9502B6-CEBA-42F9-979F-770ACAB6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63E172C7-133B-47C7-A691-CD70FA45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62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F02B2A-4742-4F97-AB91-4CEA8C9A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669" y="295262"/>
            <a:ext cx="7436662" cy="854074"/>
          </a:xfrm>
        </p:spPr>
        <p:txBody>
          <a:bodyPr/>
          <a:lstStyle/>
          <a:p>
            <a:r>
              <a:rPr lang="en-AU" dirty="0"/>
              <a:t>Training, Validation, and Test Set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8A7F328-7CDE-4AB0-B893-FD740B0D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16" y="1993396"/>
            <a:ext cx="729716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AE959B-610F-4E32-86F3-11F4F1B8C7FC}"/>
              </a:ext>
            </a:extLst>
          </p:cNvPr>
          <p:cNvSpPr txBox="1"/>
          <p:nvPr/>
        </p:nvSpPr>
        <p:spPr>
          <a:xfrm>
            <a:off x="955813" y="519866"/>
            <a:ext cx="1028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By the method of trial and error, random sets of proportions were tried and tested on the chosen tissues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It is decided to use 70:20:10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C89889-7E01-423A-948D-B6D504A02E09}"/>
              </a:ext>
            </a:extLst>
          </p:cNvPr>
          <p:cNvGrpSpPr/>
          <p:nvPr/>
        </p:nvGrpSpPr>
        <p:grpSpPr>
          <a:xfrm>
            <a:off x="2634304" y="1606554"/>
            <a:ext cx="6923392" cy="4365037"/>
            <a:chOff x="3096511" y="2473800"/>
            <a:chExt cx="6668431" cy="4115374"/>
          </a:xfrm>
        </p:grpSpPr>
        <p:pic>
          <p:nvPicPr>
            <p:cNvPr id="9" name="Picture 8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BE045AF7-2199-4020-9E51-746A9DC95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6511" y="2473800"/>
              <a:ext cx="6668431" cy="411537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1615C6-0D71-4EB5-8798-E8395AE72802}"/>
                </a:ext>
              </a:extLst>
            </p:cNvPr>
            <p:cNvSpPr/>
            <p:nvPr/>
          </p:nvSpPr>
          <p:spPr>
            <a:xfrm>
              <a:off x="9055191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2C8CD-3704-4277-93FF-680339550CF1}"/>
                </a:ext>
              </a:extLst>
            </p:cNvPr>
            <p:cNvSpPr/>
            <p:nvPr/>
          </p:nvSpPr>
          <p:spPr>
            <a:xfrm>
              <a:off x="4980148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DA04DC-C9D3-4D98-871F-59A31D162E9B}"/>
                </a:ext>
              </a:extLst>
            </p:cNvPr>
            <p:cNvSpPr/>
            <p:nvPr/>
          </p:nvSpPr>
          <p:spPr>
            <a:xfrm>
              <a:off x="6945115" y="5222330"/>
              <a:ext cx="499626" cy="33804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3159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A2B49-BED9-48C6-B316-AFD1CD3CCE26}"/>
              </a:ext>
            </a:extLst>
          </p:cNvPr>
          <p:cNvSpPr txBox="1"/>
          <p:nvPr/>
        </p:nvSpPr>
        <p:spPr>
          <a:xfrm>
            <a:off x="936112" y="1161745"/>
            <a:ext cx="1078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Neural Network with 2 hidden layers (10 and 5 nodes)</a:t>
            </a:r>
          </a:p>
          <a:p>
            <a:endParaRPr lang="en-AU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0A85706-034F-4129-A61A-AA2B2B5E3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284" y="1808077"/>
            <a:ext cx="7853432" cy="478345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563CAE-8BEF-41E7-A5C4-C99E24A73F75}"/>
              </a:ext>
            </a:extLst>
          </p:cNvPr>
          <p:cNvSpPr txBox="1">
            <a:spLocks/>
          </p:cNvSpPr>
          <p:nvPr/>
        </p:nvSpPr>
        <p:spPr>
          <a:xfrm>
            <a:off x="936112" y="1593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Preliminary Model</a:t>
            </a:r>
          </a:p>
        </p:txBody>
      </p:sp>
    </p:spTree>
    <p:extLst>
      <p:ext uri="{BB962C8B-B14F-4D97-AF65-F5344CB8AC3E}">
        <p14:creationId xmlns:p14="http://schemas.microsoft.com/office/powerpoint/2010/main" val="188773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73EAC52-D2BB-4D08-86BC-C7D7BE3F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3" y="1690688"/>
            <a:ext cx="11587937" cy="254511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AA62C9-BA90-4349-80B1-87C24E9D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AC9EE-2B68-44E9-8AFB-70B02C4E6DD0}"/>
              </a:ext>
            </a:extLst>
          </p:cNvPr>
          <p:cNvSpPr/>
          <p:nvPr/>
        </p:nvSpPr>
        <p:spPr>
          <a:xfrm>
            <a:off x="838200" y="1474237"/>
            <a:ext cx="318796" cy="2239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180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Next Semester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E9309-2DD7-4B63-AB94-DB5B1F52D909}"/>
              </a:ext>
            </a:extLst>
          </p:cNvPr>
          <p:cNvSpPr txBox="1"/>
          <p:nvPr/>
        </p:nvSpPr>
        <p:spPr>
          <a:xfrm>
            <a:off x="971912" y="182351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Model deployment</a:t>
            </a:r>
          </a:p>
          <a:p>
            <a:pPr lvl="1"/>
            <a:r>
              <a:rPr lang="en-AU" dirty="0"/>
              <a:t>For each proposed model: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/>
              <a:t> Making use of the validation set(s), find the best hyperparameters for the model</a:t>
            </a: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Final model selection</a:t>
            </a:r>
          </a:p>
          <a:p>
            <a:r>
              <a:rPr lang="en-AU" dirty="0"/>
              <a:t>         After obtaining the best parameters for each model, choose the model that generates the best result</a:t>
            </a: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Assessment</a:t>
            </a:r>
          </a:p>
          <a:p>
            <a:r>
              <a:rPr lang="en-AU" dirty="0"/>
              <a:t>         Using the selected model, test assess the accuracy using the test set</a:t>
            </a: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Algorithm development</a:t>
            </a:r>
          </a:p>
          <a:p>
            <a:r>
              <a:rPr lang="en-AU" dirty="0"/>
              <a:t>         Development of a user friendly algorithm for users for future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63011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FD02FE-6228-4BAA-8D02-09C8B51B9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59" y="1997272"/>
            <a:ext cx="7767680" cy="3955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B6464-9289-405E-A9FE-9D8544DF5C64}"/>
              </a:ext>
            </a:extLst>
          </p:cNvPr>
          <p:cNvSpPr txBox="1"/>
          <p:nvPr/>
        </p:nvSpPr>
        <p:spPr>
          <a:xfrm>
            <a:off x="954848" y="491084"/>
            <a:ext cx="10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Random Forest</a:t>
            </a:r>
          </a:p>
          <a:p>
            <a:r>
              <a:rPr lang="en-AU" dirty="0" err="1"/>
              <a:t>XGBoost</a:t>
            </a:r>
            <a:r>
              <a:rPr lang="en-AU" dirty="0"/>
              <a:t> (XGB)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301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96" y="283052"/>
            <a:ext cx="4585252" cy="1325563"/>
          </a:xfrm>
        </p:spPr>
        <p:txBody>
          <a:bodyPr/>
          <a:lstStyle/>
          <a:p>
            <a:r>
              <a:rPr lang="en-AU" dirty="0"/>
              <a:t>Acknowledgement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4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554357" cy="1325563"/>
          </a:xfrm>
        </p:spPr>
        <p:txBody>
          <a:bodyPr/>
          <a:lstStyle/>
          <a:p>
            <a:r>
              <a:rPr lang="en-AU" dirty="0"/>
              <a:t>Questions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2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821" y="2352951"/>
            <a:ext cx="2554357" cy="1325563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1832E-67AB-4226-B9CF-6092E8A70EE8}"/>
              </a:ext>
            </a:extLst>
          </p:cNvPr>
          <p:cNvGrpSpPr/>
          <p:nvPr/>
        </p:nvGrpSpPr>
        <p:grpSpPr>
          <a:xfrm>
            <a:off x="302974" y="5636720"/>
            <a:ext cx="11758329" cy="1202291"/>
            <a:chOff x="302974" y="5636720"/>
            <a:chExt cx="11758329" cy="1202291"/>
          </a:xfrm>
        </p:grpSpPr>
        <p:pic>
          <p:nvPicPr>
            <p:cNvPr id="5" name="Picture 4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B83014AB-DF95-490C-A544-988BAD85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4220" y="5636720"/>
              <a:ext cx="1202291" cy="1202291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C4D1EAEE-7AA9-4ACE-864D-1563923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74" y="5900784"/>
              <a:ext cx="1337876" cy="674164"/>
            </a:xfrm>
            <a:prstGeom prst="rect">
              <a:avLst/>
            </a:prstGeom>
          </p:spPr>
        </p:pic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31BE834D-B79D-4CAA-9E0C-01B9D317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6797" y="5636720"/>
              <a:ext cx="1084506" cy="1079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82"/>
            <a:ext cx="10515600" cy="1325563"/>
          </a:xfrm>
        </p:spPr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29693-CA0A-4C4F-9482-FB06CD7C5D47}"/>
              </a:ext>
            </a:extLst>
          </p:cNvPr>
          <p:cNvSpPr txBox="1"/>
          <p:nvPr/>
        </p:nvSpPr>
        <p:spPr>
          <a:xfrm>
            <a:off x="838200" y="1457739"/>
            <a:ext cx="10399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</a:rPr>
              <a:t>Gene expression</a:t>
            </a:r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easured through RNA sequencing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ndicates the “activation status” of genes in a tissue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Widely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used in medical research to understand disease mechanisms and assess the effectiveness and safety of new treatments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39E38-9101-4898-A2E4-9ABDEC2FE900}"/>
              </a:ext>
            </a:extLst>
          </p:cNvPr>
          <p:cNvSpPr txBox="1"/>
          <p:nvPr/>
        </p:nvSpPr>
        <p:spPr>
          <a:xfrm>
            <a:off x="1245704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INSERT PICTURE ABOUT RNA DNA GENE EXP.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223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764808-3B4F-47A2-A022-0EE186CC8F33}"/>
              </a:ext>
            </a:extLst>
          </p:cNvPr>
          <p:cNvSpPr txBox="1"/>
          <p:nvPr/>
        </p:nvSpPr>
        <p:spPr>
          <a:xfrm>
            <a:off x="688074" y="979911"/>
            <a:ext cx="109807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0" dirty="0">
                <a:solidFill>
                  <a:srgbClr val="000000"/>
                </a:solidFill>
                <a:effectLst/>
              </a:rPr>
              <a:t>Problem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800" i="0" dirty="0">
                <a:solidFill>
                  <a:srgbClr val="000000"/>
                </a:solidFill>
                <a:effectLst/>
              </a:rPr>
              <a:t>To assess new treatments corresponding to certain tissues, need to understand the gene expression of said tissues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sz="1800" b="0" i="0" dirty="0">
                <a:solidFill>
                  <a:srgbClr val="000000"/>
                </a:solidFill>
                <a:effectLst/>
              </a:rPr>
              <a:t>Gene expression varies across tissues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000000"/>
                </a:solidFill>
              </a:rPr>
              <a:t>O</a:t>
            </a:r>
            <a:r>
              <a:rPr lang="en-AU" sz="1800" b="0" i="0" dirty="0">
                <a:solidFill>
                  <a:srgbClr val="000000"/>
                </a:solidFill>
                <a:effectLst/>
              </a:rPr>
              <a:t>btaining samples from heart, lung, brain and other organs is often not possible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CF18-9233-464E-A9B2-AA7FA3DAE302}"/>
              </a:ext>
            </a:extLst>
          </p:cNvPr>
          <p:cNvSpPr txBox="1"/>
          <p:nvPr/>
        </p:nvSpPr>
        <p:spPr>
          <a:xfrm>
            <a:off x="688074" y="3323544"/>
            <a:ext cx="10680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Development of a machine learning algorithm that can reliably predict gene expression in many different tissues when only gene expression measurements in whole blood are available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64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139205"/>
            <a:ext cx="1878496" cy="840823"/>
          </a:xfrm>
        </p:spPr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5B271-A8E1-43A9-8AC4-A53BD1335393}"/>
              </a:ext>
            </a:extLst>
          </p:cNvPr>
          <p:cNvSpPr txBox="1"/>
          <p:nvPr/>
        </p:nvSpPr>
        <p:spPr>
          <a:xfrm>
            <a:off x="450576" y="857479"/>
            <a:ext cx="1151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rgbClr val="000000"/>
                </a:solidFill>
              </a:rPr>
              <a:t>P</a:t>
            </a:r>
            <a:r>
              <a:rPr lang="en-AU" b="0" i="0" dirty="0">
                <a:solidFill>
                  <a:srgbClr val="000000"/>
                </a:solidFill>
                <a:effectLst/>
              </a:rPr>
              <a:t>ublicly available dataset (</a:t>
            </a:r>
            <a:r>
              <a:rPr lang="en-AU" b="0" i="0" dirty="0" err="1">
                <a:solidFill>
                  <a:srgbClr val="000000"/>
                </a:solidFill>
                <a:effectLst/>
              </a:rPr>
              <a:t>GTEx</a:t>
            </a:r>
            <a:r>
              <a:rPr lang="en-AU" b="0" i="0" dirty="0">
                <a:solidFill>
                  <a:srgbClr val="000000"/>
                </a:solidFill>
                <a:effectLst/>
              </a:rPr>
              <a:t>) containing gene expression of 54 post-mortem tissues from almost 1,000 individuals</a:t>
            </a:r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30191-456A-47BB-810D-B0180534597F}"/>
              </a:ext>
            </a:extLst>
          </p:cNvPr>
          <p:cNvSpPr txBox="1"/>
          <p:nvPr/>
        </p:nvSpPr>
        <p:spPr>
          <a:xfrm>
            <a:off x="1938228" y="1763944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INSERT BLOOD ICON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A6767-3986-49C4-92B5-3D32F212426A}"/>
              </a:ext>
            </a:extLst>
          </p:cNvPr>
          <p:cNvSpPr txBox="1"/>
          <p:nvPr/>
        </p:nvSpPr>
        <p:spPr>
          <a:xfrm>
            <a:off x="1938228" y="4181020"/>
            <a:ext cx="209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INSERT BLOOD 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CAFCE-A6A1-405C-BED8-91C8ED68B9A4}"/>
              </a:ext>
            </a:extLst>
          </p:cNvPr>
          <p:cNvSpPr txBox="1"/>
          <p:nvPr/>
        </p:nvSpPr>
        <p:spPr>
          <a:xfrm>
            <a:off x="7418002" y="1763944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INSERT LUNG ICON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722519-2AEC-4D69-949D-7C64F2528A10}"/>
              </a:ext>
            </a:extLst>
          </p:cNvPr>
          <p:cNvSpPr txBox="1"/>
          <p:nvPr/>
        </p:nvSpPr>
        <p:spPr>
          <a:xfrm>
            <a:off x="7418002" y="4318398"/>
            <a:ext cx="202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INSERT BRAIN ICON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B2698D-91CA-4677-A39A-FDCD12D05E21}"/>
              </a:ext>
            </a:extLst>
          </p:cNvPr>
          <p:cNvSpPr txBox="1"/>
          <p:nvPr/>
        </p:nvSpPr>
        <p:spPr>
          <a:xfrm>
            <a:off x="2403705" y="374950"/>
            <a:ext cx="192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INSERT GTEX ICON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71CFC8-2F6F-4E76-BFF0-2AE40557BCF5}"/>
              </a:ext>
            </a:extLst>
          </p:cNvPr>
          <p:cNvGrpSpPr/>
          <p:nvPr/>
        </p:nvGrpSpPr>
        <p:grpSpPr>
          <a:xfrm>
            <a:off x="517835" y="2238288"/>
            <a:ext cx="4668826" cy="1635920"/>
            <a:chOff x="517835" y="2238288"/>
            <a:chExt cx="4668826" cy="16359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EC2B101-A6F4-45AC-A1A6-7E1B06F6C79A}"/>
                </a:ext>
              </a:extLst>
            </p:cNvPr>
            <p:cNvGrpSpPr/>
            <p:nvPr/>
          </p:nvGrpSpPr>
          <p:grpSpPr>
            <a:xfrm>
              <a:off x="785497" y="2238288"/>
              <a:ext cx="4401164" cy="1582999"/>
              <a:chOff x="994736" y="2222084"/>
              <a:chExt cx="4401164" cy="1582999"/>
            </a:xfrm>
          </p:grpSpPr>
          <p:pic>
            <p:nvPicPr>
              <p:cNvPr id="10" name="Picture 9" descr="Table&#10;&#10;Description automatically generated">
                <a:extLst>
                  <a:ext uri="{FF2B5EF4-FFF2-40B4-BE49-F238E27FC236}">
                    <a16:creationId xmlns:a16="http://schemas.microsoft.com/office/drawing/2014/main" id="{8AF41340-A1F0-4218-9A1F-B4B31AB93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736" y="2271344"/>
                <a:ext cx="4401164" cy="1533739"/>
              </a:xfrm>
              <a:prstGeom prst="rect">
                <a:avLst/>
              </a:prstGeom>
            </p:spPr>
          </p:pic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BD26E2E-3767-4727-B7B0-0EBBB1FD5738}"/>
                  </a:ext>
                </a:extLst>
              </p:cNvPr>
              <p:cNvSpPr/>
              <p:nvPr/>
            </p:nvSpPr>
            <p:spPr>
              <a:xfrm>
                <a:off x="1575690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3230D9-D2B3-40FA-BD48-637C41CBC048}"/>
                </a:ext>
              </a:extLst>
            </p:cNvPr>
            <p:cNvSpPr/>
            <p:nvPr/>
          </p:nvSpPr>
          <p:spPr>
            <a:xfrm rot="16200000">
              <a:off x="601321" y="2470040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A0B96C-5892-400C-A3E7-230A2718B8EA}"/>
              </a:ext>
            </a:extLst>
          </p:cNvPr>
          <p:cNvGrpSpPr/>
          <p:nvPr/>
        </p:nvGrpSpPr>
        <p:grpSpPr>
          <a:xfrm>
            <a:off x="5794829" y="2222084"/>
            <a:ext cx="4778546" cy="1676791"/>
            <a:chOff x="5794829" y="2222084"/>
            <a:chExt cx="4778546" cy="167679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8E61AF-869D-49E0-93CE-412E8E81BD5F}"/>
                </a:ext>
              </a:extLst>
            </p:cNvPr>
            <p:cNvGrpSpPr/>
            <p:nvPr/>
          </p:nvGrpSpPr>
          <p:grpSpPr>
            <a:xfrm>
              <a:off x="6096000" y="2222084"/>
              <a:ext cx="4477375" cy="1592671"/>
              <a:chOff x="6096000" y="2222084"/>
              <a:chExt cx="4477375" cy="1592671"/>
            </a:xfrm>
          </p:grpSpPr>
          <p:pic>
            <p:nvPicPr>
              <p:cNvPr id="12" name="Picture 11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0235A2B-662B-41C4-93D6-85BC3448C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290542"/>
                <a:ext cx="4372585" cy="152421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921BAB9-7036-41AF-90E4-A4E641F6ADFE}"/>
                  </a:ext>
                </a:extLst>
              </p:cNvPr>
              <p:cNvSpPr/>
              <p:nvPr/>
            </p:nvSpPr>
            <p:spPr>
              <a:xfrm>
                <a:off x="6774633" y="2222084"/>
                <a:ext cx="3798742" cy="50221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47566F-4C7C-44B7-80B6-8C5E5D594325}"/>
                </a:ext>
              </a:extLst>
            </p:cNvPr>
            <p:cNvSpPr/>
            <p:nvPr/>
          </p:nvSpPr>
          <p:spPr>
            <a:xfrm rot="16200000">
              <a:off x="5878315" y="2494707"/>
              <a:ext cx="1320682" cy="148765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C55D95-5EA3-49C7-90A4-5311FD2565C9}"/>
              </a:ext>
            </a:extLst>
          </p:cNvPr>
          <p:cNvGrpSpPr/>
          <p:nvPr/>
        </p:nvGrpSpPr>
        <p:grpSpPr>
          <a:xfrm>
            <a:off x="450575" y="4808098"/>
            <a:ext cx="4812539" cy="1737214"/>
            <a:chOff x="450575" y="4808098"/>
            <a:chExt cx="4812539" cy="173721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32D055-23FF-4F89-A7DC-C772121B4A26}"/>
                </a:ext>
              </a:extLst>
            </p:cNvPr>
            <p:cNvGrpSpPr/>
            <p:nvPr/>
          </p:nvGrpSpPr>
          <p:grpSpPr>
            <a:xfrm>
              <a:off x="692426" y="4808098"/>
              <a:ext cx="4570688" cy="1587916"/>
              <a:chOff x="692426" y="4808098"/>
              <a:chExt cx="4570688" cy="1587916"/>
            </a:xfrm>
          </p:grpSpPr>
          <p:pic>
            <p:nvPicPr>
              <p:cNvPr id="21" name="Picture 20" descr="Table&#10;&#10;Description automatically generated with medium confidence">
                <a:extLst>
                  <a:ext uri="{FF2B5EF4-FFF2-40B4-BE49-F238E27FC236}">
                    <a16:creationId xmlns:a16="http://schemas.microsoft.com/office/drawing/2014/main" id="{122BD333-CC71-4627-AACD-914EA554E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426" y="4909907"/>
                <a:ext cx="4410691" cy="1486107"/>
              </a:xfrm>
              <a:prstGeom prst="rect">
                <a:avLst/>
              </a:prstGeom>
            </p:spPr>
          </p:pic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C250FB-258C-4255-9808-CCBD8463E29E}"/>
                  </a:ext>
                </a:extLst>
              </p:cNvPr>
              <p:cNvSpPr/>
              <p:nvPr/>
            </p:nvSpPr>
            <p:spPr>
              <a:xfrm>
                <a:off x="1464372" y="4808098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7A946B9-8692-467E-A52E-68D2857D1DA8}"/>
                </a:ext>
              </a:extLst>
            </p:cNvPr>
            <p:cNvSpPr/>
            <p:nvPr/>
          </p:nvSpPr>
          <p:spPr>
            <a:xfrm rot="16200000">
              <a:off x="451348" y="5058432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33222F-2A60-4DCC-B059-EA5075938C38}"/>
              </a:ext>
            </a:extLst>
          </p:cNvPr>
          <p:cNvGrpSpPr/>
          <p:nvPr/>
        </p:nvGrpSpPr>
        <p:grpSpPr>
          <a:xfrm>
            <a:off x="5794830" y="4808097"/>
            <a:ext cx="4778545" cy="1747749"/>
            <a:chOff x="5794830" y="4808097"/>
            <a:chExt cx="4778545" cy="174774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DAF818-0FCC-431F-8208-5DA3DCCC1D12}"/>
                </a:ext>
              </a:extLst>
            </p:cNvPr>
            <p:cNvGrpSpPr/>
            <p:nvPr/>
          </p:nvGrpSpPr>
          <p:grpSpPr>
            <a:xfrm>
              <a:off x="6096000" y="4808097"/>
              <a:ext cx="4477375" cy="1587917"/>
              <a:chOff x="6096000" y="4808097"/>
              <a:chExt cx="4477375" cy="1587917"/>
            </a:xfrm>
          </p:grpSpPr>
          <p:pic>
            <p:nvPicPr>
              <p:cNvPr id="23" name="Picture 22" descr="Table&#10;&#10;Description automatically generated">
                <a:extLst>
                  <a:ext uri="{FF2B5EF4-FFF2-40B4-BE49-F238E27FC236}">
                    <a16:creationId xmlns:a16="http://schemas.microsoft.com/office/drawing/2014/main" id="{B27DB631-5F83-4043-BE64-565831B89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4843222"/>
                <a:ext cx="4477375" cy="1552792"/>
              </a:xfrm>
              <a:prstGeom prst="rect">
                <a:avLst/>
              </a:prstGeom>
            </p:spPr>
          </p:pic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F22DF68-8077-49DE-B98B-7A3C8C60969E}"/>
                  </a:ext>
                </a:extLst>
              </p:cNvPr>
              <p:cNvSpPr/>
              <p:nvPr/>
            </p:nvSpPr>
            <p:spPr>
              <a:xfrm>
                <a:off x="6774633" y="4808097"/>
                <a:ext cx="3798742" cy="50221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329972-E905-4A39-B46A-9E00A64DB773}"/>
                </a:ext>
              </a:extLst>
            </p:cNvPr>
            <p:cNvSpPr/>
            <p:nvPr/>
          </p:nvSpPr>
          <p:spPr>
            <a:xfrm rot="16200000">
              <a:off x="5795603" y="5068966"/>
              <a:ext cx="1486107" cy="148765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0530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Preliminary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D82B5-C711-4A77-B8B5-1FA3CFF0CE65}"/>
              </a:ext>
            </a:extLst>
          </p:cNvPr>
          <p:cNvSpPr txBox="1"/>
          <p:nvPr/>
        </p:nvSpPr>
        <p:spPr>
          <a:xfrm>
            <a:off x="838200" y="1863210"/>
            <a:ext cx="6256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Exploration of </a:t>
            </a:r>
            <a:r>
              <a:rPr lang="en-AU" b="1" dirty="0"/>
              <a:t>similarities </a:t>
            </a:r>
            <a:r>
              <a:rPr lang="en-AU" dirty="0"/>
              <a:t>between each tissue and whole blood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Shared </a:t>
            </a:r>
            <a:r>
              <a:rPr lang="en-AU" b="1" dirty="0"/>
              <a:t>genes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Shared </a:t>
            </a:r>
            <a:r>
              <a:rPr lang="en-AU" b="1" dirty="0"/>
              <a:t>donors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Gene expression </a:t>
            </a:r>
            <a:r>
              <a:rPr lang="en-AU" b="1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5359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AEB42E3-3618-4CB9-B91D-6C6F5271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3" y="1099346"/>
            <a:ext cx="11270297" cy="52594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FB7B7C1-8D87-460F-8BC6-34099FAE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01" y="92766"/>
            <a:ext cx="6866452" cy="940904"/>
          </a:xfrm>
        </p:spPr>
        <p:txBody>
          <a:bodyPr>
            <a:normAutofit/>
          </a:bodyPr>
          <a:lstStyle/>
          <a:p>
            <a:r>
              <a:rPr lang="en-AU" dirty="0"/>
              <a:t>1. Shared Gene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B09E-C8E7-4BD6-8367-E6F9765DAB25}"/>
              </a:ext>
            </a:extLst>
          </p:cNvPr>
          <p:cNvSpPr txBox="1"/>
          <p:nvPr/>
        </p:nvSpPr>
        <p:spPr>
          <a:xfrm>
            <a:off x="448749" y="5330767"/>
            <a:ext cx="1565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Spleen</a:t>
            </a:r>
          </a:p>
          <a:p>
            <a:r>
              <a:rPr lang="en-AU" dirty="0"/>
              <a:t>Lung</a:t>
            </a:r>
          </a:p>
          <a:p>
            <a:r>
              <a:rPr lang="en-AU" dirty="0"/>
              <a:t>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165060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ABD43A-8A1E-4AF6-8914-32BAF8136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9" y="980661"/>
            <a:ext cx="11562002" cy="53956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84801D-0F75-4546-A85E-661D3A0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3" y="170594"/>
            <a:ext cx="4799114" cy="810067"/>
          </a:xfrm>
        </p:spPr>
        <p:txBody>
          <a:bodyPr/>
          <a:lstStyle/>
          <a:p>
            <a:r>
              <a:rPr lang="en-AU" dirty="0"/>
              <a:t>2. Shared Donor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A0ABC-8C3E-4671-A0B6-5CCB43F3CB73}"/>
              </a:ext>
            </a:extLst>
          </p:cNvPr>
          <p:cNvSpPr txBox="1"/>
          <p:nvPr/>
        </p:nvSpPr>
        <p:spPr>
          <a:xfrm>
            <a:off x="170453" y="5487077"/>
            <a:ext cx="195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Muscle – skeletal</a:t>
            </a:r>
          </a:p>
          <a:p>
            <a:r>
              <a:rPr lang="en-AU" dirty="0"/>
              <a:t>Skin – sun exposed</a:t>
            </a:r>
          </a:p>
          <a:p>
            <a:r>
              <a:rPr lang="en-AU" dirty="0"/>
              <a:t>Artery – Tibial </a:t>
            </a:r>
          </a:p>
        </p:txBody>
      </p:sp>
    </p:spTree>
    <p:extLst>
      <p:ext uri="{BB962C8B-B14F-4D97-AF65-F5344CB8AC3E}">
        <p14:creationId xmlns:p14="http://schemas.microsoft.com/office/powerpoint/2010/main" val="400002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FF91F09-6F7A-4073-8B77-38A6C816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93" y="1550182"/>
            <a:ext cx="11262929" cy="52560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D39CAFD-0D48-4890-92C9-B758DD99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73" y="192555"/>
            <a:ext cx="3076331" cy="771402"/>
          </a:xfrm>
        </p:spPr>
        <p:txBody>
          <a:bodyPr>
            <a:normAutofit fontScale="90000"/>
          </a:bodyPr>
          <a:lstStyle/>
          <a:p>
            <a:r>
              <a:rPr lang="en-AU" dirty="0"/>
              <a:t>3. Correlation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0FA7F-194F-4A67-BBF6-8832ECD33E2F}"/>
              </a:ext>
            </a:extLst>
          </p:cNvPr>
          <p:cNvSpPr txBox="1"/>
          <p:nvPr/>
        </p:nvSpPr>
        <p:spPr>
          <a:xfrm>
            <a:off x="170451" y="5382150"/>
            <a:ext cx="1938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Top 3:</a:t>
            </a:r>
          </a:p>
          <a:p>
            <a:r>
              <a:rPr lang="en-AU" dirty="0"/>
              <a:t>Kidney – </a:t>
            </a:r>
            <a:r>
              <a:rPr lang="en-AU" dirty="0" err="1"/>
              <a:t>Medulle</a:t>
            </a:r>
            <a:endParaRPr lang="en-AU" dirty="0"/>
          </a:p>
          <a:p>
            <a:r>
              <a:rPr lang="en-AU" dirty="0"/>
              <a:t>Cervix – Ectocervix</a:t>
            </a:r>
          </a:p>
          <a:p>
            <a:r>
              <a:rPr lang="en-AU" dirty="0"/>
              <a:t>Fallopian Tube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D55AA-A4D6-4CEE-ACE9-4C8D568E81A0}"/>
              </a:ext>
            </a:extLst>
          </p:cNvPr>
          <p:cNvSpPr txBox="1"/>
          <p:nvPr/>
        </p:nvSpPr>
        <p:spPr>
          <a:xfrm>
            <a:off x="302973" y="963957"/>
            <a:ext cx="1174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Pairwise correlation between each gene in whole blood's gene expressions with the same gene in other tissues' gene expressions.</a:t>
            </a:r>
          </a:p>
        </p:txBody>
      </p:sp>
    </p:spTree>
    <p:extLst>
      <p:ext uri="{BB962C8B-B14F-4D97-AF65-F5344CB8AC3E}">
        <p14:creationId xmlns:p14="http://schemas.microsoft.com/office/powerpoint/2010/main" val="297810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F0EF02CF-041A-4C06-BEA0-EF842A8A6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92" y="2101883"/>
            <a:ext cx="10460382" cy="3964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37FE4-C297-4D10-B544-C5AFFB16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225"/>
          </a:xfrm>
        </p:spPr>
        <p:txBody>
          <a:bodyPr/>
          <a:lstStyle/>
          <a:p>
            <a:r>
              <a:rPr lang="en-AU" dirty="0"/>
              <a:t>Tissue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6D84-B874-4E43-B85B-E41016859A9D}"/>
              </a:ext>
            </a:extLst>
          </p:cNvPr>
          <p:cNvSpPr txBox="1"/>
          <p:nvPr/>
        </p:nvSpPr>
        <p:spPr>
          <a:xfrm>
            <a:off x="838200" y="1367522"/>
            <a:ext cx="5825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Rank tissued based on the previously observed measures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AU" dirty="0"/>
              <a:t>Snapshot of the ranks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7BC7BA-D9E8-4E93-8C32-9DD966EF568C}"/>
              </a:ext>
            </a:extLst>
          </p:cNvPr>
          <p:cNvSpPr/>
          <p:nvPr/>
        </p:nvSpPr>
        <p:spPr>
          <a:xfrm>
            <a:off x="1238292" y="2374933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F9A254-3860-4DE3-BD3A-3A901D29E7FB}"/>
              </a:ext>
            </a:extLst>
          </p:cNvPr>
          <p:cNvSpPr/>
          <p:nvPr/>
        </p:nvSpPr>
        <p:spPr>
          <a:xfrm>
            <a:off x="1203680" y="5490478"/>
            <a:ext cx="2271039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A1BB81-3F3E-4107-96B0-B73751F34371}"/>
              </a:ext>
            </a:extLst>
          </p:cNvPr>
          <p:cNvSpPr/>
          <p:nvPr/>
        </p:nvSpPr>
        <p:spPr>
          <a:xfrm>
            <a:off x="1203680" y="4910260"/>
            <a:ext cx="920542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74DE46-A04F-4232-8EF3-7C117DF270C1}"/>
              </a:ext>
            </a:extLst>
          </p:cNvPr>
          <p:cNvSpPr/>
          <p:nvPr/>
        </p:nvSpPr>
        <p:spPr>
          <a:xfrm>
            <a:off x="10967776" y="2374933"/>
            <a:ext cx="765510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7797D1-95DD-40E7-839A-6C78CDD89B06}"/>
              </a:ext>
            </a:extLst>
          </p:cNvPr>
          <p:cNvSpPr/>
          <p:nvPr/>
        </p:nvSpPr>
        <p:spPr>
          <a:xfrm>
            <a:off x="10320996" y="5490478"/>
            <a:ext cx="499626" cy="338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473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761</Words>
  <Application>Microsoft Office PowerPoint</Application>
  <PresentationFormat>Widescreen</PresentationFormat>
  <Paragraphs>126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Predicting Tissue-Specific Gene Expression from Blood Using AI</vt:lpstr>
      <vt:lpstr>Introduction</vt:lpstr>
      <vt:lpstr>PowerPoint Presentation</vt:lpstr>
      <vt:lpstr>Data</vt:lpstr>
      <vt:lpstr>Preliminary Data Analysis</vt:lpstr>
      <vt:lpstr>1. Shared Gene</vt:lpstr>
      <vt:lpstr>2. Shared Donor</vt:lpstr>
      <vt:lpstr>3. Correlation</vt:lpstr>
      <vt:lpstr>Tissue Selection</vt:lpstr>
      <vt:lpstr>Training, Validation, and Test Set</vt:lpstr>
      <vt:lpstr>PowerPoint Presentation</vt:lpstr>
      <vt:lpstr>PowerPoint Presentation</vt:lpstr>
      <vt:lpstr>Preliminary Result</vt:lpstr>
      <vt:lpstr>Plan for Next Semester</vt:lpstr>
      <vt:lpstr>PowerPoint Presentation</vt:lpstr>
      <vt:lpstr>Acknowledgement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AI to Predict Gene Expression across Different Human Tissues</dc:title>
  <dc:creator>Kartika Waluyo</dc:creator>
  <cp:lastModifiedBy>Kartika Waluyo</cp:lastModifiedBy>
  <cp:revision>37</cp:revision>
  <dcterms:created xsi:type="dcterms:W3CDTF">2021-06-22T06:21:22Z</dcterms:created>
  <dcterms:modified xsi:type="dcterms:W3CDTF">2021-06-25T08:30:14Z</dcterms:modified>
</cp:coreProperties>
</file>