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75" r:id="rId7"/>
    <p:sldId id="259" r:id="rId8"/>
    <p:sldId id="261" r:id="rId9"/>
    <p:sldId id="262" r:id="rId10"/>
    <p:sldId id="265" r:id="rId11"/>
    <p:sldId id="266" r:id="rId12"/>
    <p:sldId id="267" r:id="rId13"/>
    <p:sldId id="268" r:id="rId14"/>
    <p:sldId id="271" r:id="rId15"/>
    <p:sldId id="277" r:id="rId16"/>
    <p:sldId id="278" r:id="rId17"/>
    <p:sldId id="272" r:id="rId18"/>
    <p:sldId id="279" r:id="rId19"/>
    <p:sldId id="281" r:id="rId20"/>
    <p:sldId id="280" r:id="rId21"/>
    <p:sldId id="282" r:id="rId22"/>
    <p:sldId id="283" r:id="rId23"/>
    <p:sldId id="263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171" autoAdjust="0"/>
  </p:normalViewPr>
  <p:slideViewPr>
    <p:cSldViewPr snapToGrid="0">
      <p:cViewPr varScale="1">
        <p:scale>
          <a:sx n="52" d="100"/>
          <a:sy n="52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CB07-8A39-4AED-A6FF-386218537FB2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4BF5E-C483-46DF-AA20-1C398FE260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39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i="0" dirty="0">
                <a:solidFill>
                  <a:srgbClr val="000000"/>
                </a:solidFill>
                <a:effectLst/>
              </a:rPr>
              <a:t>To assess new treatments corresponding to certain tissues, need to understand the gene expression of said tissues</a:t>
            </a:r>
          </a:p>
          <a:p>
            <a:endParaRPr lang="en-AU" sz="1200" i="0" dirty="0"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Goal: Development of a machine learning algorithm that can reliably predict gene expression in many different tissues when only gene expression measurements in whole blood are available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003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Ensemble prediction is the best </a:t>
            </a:r>
            <a:r>
              <a:rPr lang="en-AU" dirty="0" err="1"/>
              <a:t>bcs</a:t>
            </a:r>
            <a:r>
              <a:rPr lang="en-AU" dirty="0"/>
              <a:t> it contains information from both NN and XGB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99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Mention that the previous results are only for lung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19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Explain: </a:t>
            </a:r>
            <a:r>
              <a:rPr lang="en-AU" dirty="0">
                <a:solidFill>
                  <a:srgbClr val="000000"/>
                </a:solidFill>
              </a:rPr>
              <a:t>For each tissue, keep the shared genes and shared donors with blood only</a:t>
            </a:r>
            <a:endParaRPr lang="en-AU" b="0" i="0" dirty="0">
              <a:solidFill>
                <a:srgbClr val="000000"/>
              </a:solidFill>
              <a:effectLst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24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Lung has the lowest rank</a:t>
            </a:r>
          </a:p>
          <a:p>
            <a:r>
              <a:rPr lang="en-AU" dirty="0"/>
              <a:t>Meaning: most similar to blood in terms of shared donor, shared genes and correlation</a:t>
            </a:r>
          </a:p>
          <a:p>
            <a:endParaRPr lang="en-AU" dirty="0"/>
          </a:p>
          <a:p>
            <a:r>
              <a:rPr lang="en-AU" dirty="0"/>
              <a:t>Skin-not sun exposed</a:t>
            </a:r>
          </a:p>
          <a:p>
            <a:r>
              <a:rPr lang="en-AU" dirty="0"/>
              <a:t>Low correlation with blood </a:t>
            </a:r>
          </a:p>
          <a:p>
            <a:endParaRPr lang="en-AU" dirty="0"/>
          </a:p>
          <a:p>
            <a:r>
              <a:rPr lang="en-AU" dirty="0"/>
              <a:t>Nerve-tibial</a:t>
            </a:r>
          </a:p>
          <a:p>
            <a:r>
              <a:rPr lang="en-AU" dirty="0"/>
              <a:t>?? Not sure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17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Explain : </a:t>
            </a:r>
          </a:p>
          <a:p>
            <a:r>
              <a:rPr lang="en-AU" dirty="0"/>
              <a:t>train the models using training data</a:t>
            </a:r>
          </a:p>
          <a:p>
            <a:r>
              <a:rPr lang="en-AU" dirty="0"/>
              <a:t>For hyperparameter tuning , test using validation set</a:t>
            </a:r>
          </a:p>
          <a:p>
            <a:r>
              <a:rPr lang="en-AU" dirty="0"/>
              <a:t>Choose the best hyperparameter combination</a:t>
            </a:r>
          </a:p>
          <a:p>
            <a:r>
              <a:rPr lang="en-AU" dirty="0"/>
              <a:t>Test using test set</a:t>
            </a:r>
          </a:p>
          <a:p>
            <a:endParaRPr lang="en-AU" dirty="0"/>
          </a:p>
          <a:p>
            <a:r>
              <a:rPr lang="en-AU" dirty="0"/>
              <a:t>for each tissue, the test set has &gt; 30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83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Train : the model will be trained using the training set from both whole blood and lung</a:t>
            </a:r>
          </a:p>
          <a:p>
            <a:r>
              <a:rPr lang="en-AU" dirty="0"/>
              <a:t>Validation / test : the model will be given the unseen validation/test set from whole blood and it will give us the prediction of the corresponding genes in lung</a:t>
            </a:r>
          </a:p>
          <a:p>
            <a:r>
              <a:rPr lang="en-AU" dirty="0"/>
              <a:t>Parameter tuning : number of node, number of hidden layer, number of epoch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315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explain the parameters???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65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Mention : 1 model for 1 gene </a:t>
            </a:r>
            <a:r>
              <a:rPr lang="en-AU" dirty="0" err="1"/>
              <a:t>bcs</a:t>
            </a:r>
            <a:r>
              <a:rPr lang="en-AU" dirty="0"/>
              <a:t> the model doesn’t accept multivariate output</a:t>
            </a:r>
          </a:p>
          <a:p>
            <a:r>
              <a:rPr lang="en-AU" dirty="0"/>
              <a:t>So input: the whole gene matrix from blood</a:t>
            </a:r>
          </a:p>
          <a:p>
            <a:r>
              <a:rPr lang="en-AU" dirty="0"/>
              <a:t>Output: 1 gene from lung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1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83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Plot: density plot of the correlation from ensemble prediction</a:t>
            </a:r>
          </a:p>
          <a:p>
            <a:r>
              <a:rPr lang="en-AU" dirty="0"/>
              <a:t>High density for positive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61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9B90-1756-4EC7-B6B6-5074D7F60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0E31B-5249-44BF-B1FD-D238BC52E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B6A7-9959-4D55-8E35-0DDC7675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0358-264B-4A54-9DF6-75372BB8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BB8A-F3CD-4943-86E6-C32C7EC1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25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CF8F-B586-4B74-8694-979A91ED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DDCF0-AB3B-407F-8BCE-A85647A1B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C87F-3C97-49F2-A526-26CE7637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68A9-40A5-43E1-B2A2-92EFB034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6399-C1D5-4F6C-8A97-F81DEF88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41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7E94B-8DD6-4BE2-B955-5708D3661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EE36A-AF57-47AB-A0B5-8C65C4C58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05D1-D94B-48C5-89E5-5F4E09A8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65F0-7AB8-4875-A808-552C282B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C031-EB89-4579-97A3-9C00E177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6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AF41-88C0-4DA6-8BDB-3AB2630A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E9D4-A451-461D-8279-B67570C7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A8F1-E315-483F-B5FD-B7BC1A34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4400-59B1-4CB5-A1ED-632EC40D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8933-8F60-4CBE-BE54-0C9F4E11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4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8CE3-EE36-4E17-BBD8-E34A2B4F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113AE-2FA5-420A-982E-49CEA187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2E5FB-C761-4BFE-B6D9-3B91280E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2D36-9281-4D47-8C5D-1C23ADC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3C78-ADBD-4844-B3DC-88742975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1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38B8-2ECC-4BA4-A23F-F5B29A18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3A7D-E72C-4D5E-AE80-7BFC8EE6A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367AE-E84F-48AC-86FF-E6EE69C3E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9E55-8B01-43E7-B103-90ED607A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A06A-7D46-4422-8933-B7C0E532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FEBBB-7F3F-4FAF-B2F5-B618ED3F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65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67CB-DCD6-4EA7-83C9-F5CC6CF2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9550-0EFB-42A5-B7A8-8D59487D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D1E9C-ABC1-4407-9A6E-35AEC89A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C7994-912C-46E6-A978-033CFB331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FFA84-6570-4329-9A50-7D6B06D31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FB18B-264B-465A-9749-CAD6B779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872AB-4EA1-4AEF-A5E3-B409EEBE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AB1B0-B74C-41AA-979B-96918070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11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9F0C-15CC-495F-BFA4-BD4C91B3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799CD-D0CB-452E-BE09-E7E91AC5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383CB-1B0D-4C2E-89DD-46C47BE6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DA938-1A15-44E0-B672-9E79D83A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46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43366-3115-4D53-B410-40BB65FF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2DFBF-CA57-4835-A4C9-531F0DA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AE345-D0B5-4EC2-BD34-9B0D4573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57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74E7-271B-41BE-89F0-0C67859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9526-E13A-442B-A5F9-2B2552B8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B3EBE-BF84-4054-BA02-989113EB7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EB7D6-EBAA-43B3-A1EB-43E74B9A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EAD79-475D-4BBB-809E-133FD507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693AA-83E8-4354-878B-929B56C2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6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80CD-B7DF-4269-8DEF-244B8920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B9043-A555-41D8-8202-C70793F91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8891B-4405-417C-B5A9-EA2E4BEC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6A595-ACFD-429F-82E3-CF0327A5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2FFB4-9E8D-4F53-A892-D2A87546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D1347-266D-43A3-B1E8-0E65F69B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33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58401-FFF4-4BA1-8A3D-EE0337E9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5535-7541-459C-B4BA-18D641E8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CF5D-8839-4DB0-8C64-81805F189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F162-27EC-4791-8EFF-01F44133017E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843D-9FCA-446D-BFF2-90833161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ACA4-405F-4ADB-B317-F388D29A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39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152B-A1E0-4F0B-83A7-3AE98CB42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720"/>
            <a:ext cx="9144000" cy="1196767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+mn-lt"/>
              </a:rPr>
              <a:t>Predicting Tissue-Specific Gene Expression from Blood Using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9FD2E-F2AC-4076-ACB2-35B4292A4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408"/>
            <a:ext cx="9144000" cy="1002107"/>
          </a:xfrm>
        </p:spPr>
        <p:txBody>
          <a:bodyPr>
            <a:normAutofit/>
          </a:bodyPr>
          <a:lstStyle/>
          <a:p>
            <a:r>
              <a:rPr lang="en-AU" sz="2000" dirty="0"/>
              <a:t>Data Science Project Pt. 1 and 2 (MAST90106 &amp; MAST90107)</a:t>
            </a:r>
          </a:p>
          <a:p>
            <a:r>
              <a:rPr lang="en-AU" sz="1600" dirty="0"/>
              <a:t>The University of Melbourne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A35D5-2BF1-4628-A827-11AAB4DDC0AA}"/>
              </a:ext>
            </a:extLst>
          </p:cNvPr>
          <p:cNvSpPr txBox="1"/>
          <p:nvPr/>
        </p:nvSpPr>
        <p:spPr>
          <a:xfrm>
            <a:off x="1640850" y="2698436"/>
            <a:ext cx="89102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1600" b="0" i="0" dirty="0">
                <a:solidFill>
                  <a:srgbClr val="FF0000"/>
                </a:solidFill>
                <a:effectLst/>
              </a:rPr>
              <a:t>Presented by </a:t>
            </a:r>
          </a:p>
          <a:p>
            <a:pPr algn="ctr" rtl="0" fontAlgn="base"/>
            <a:r>
              <a:rPr lang="en-US" sz="1600" b="0" i="0" dirty="0">
                <a:effectLst/>
              </a:rPr>
              <a:t>Kartika Waluyo, 1000555 </a:t>
            </a:r>
          </a:p>
          <a:p>
            <a:pPr algn="ctr" rtl="0" fontAlgn="base"/>
            <a:r>
              <a:rPr lang="en-US" sz="1600" b="0" i="0" dirty="0" err="1">
                <a:effectLst/>
              </a:rPr>
              <a:t>Vrinda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 err="1">
                <a:effectLst/>
              </a:rPr>
              <a:t>Rajendar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 err="1">
                <a:effectLst/>
              </a:rPr>
              <a:t>Rajanahally</a:t>
            </a:r>
            <a:r>
              <a:rPr lang="en-US" sz="1600" b="0" i="0" dirty="0">
                <a:effectLst/>
              </a:rPr>
              <a:t>, 1129446 </a:t>
            </a:r>
          </a:p>
          <a:p>
            <a:pPr algn="ctr" rtl="0" fontAlgn="base"/>
            <a:r>
              <a:rPr lang="en-US" sz="1600" b="0" i="0" dirty="0">
                <a:effectLst/>
              </a:rPr>
              <a:t> </a:t>
            </a:r>
          </a:p>
          <a:p>
            <a:pPr algn="ctr" rtl="0" fontAlgn="base"/>
            <a:r>
              <a:rPr lang="en-US" sz="1600" b="0" i="0" dirty="0">
                <a:solidFill>
                  <a:srgbClr val="FF0000"/>
                </a:solidFill>
                <a:effectLst/>
              </a:rPr>
              <a:t>Supervised by </a:t>
            </a:r>
          </a:p>
          <a:p>
            <a:pPr algn="ctr" rtl="0" fontAlgn="base"/>
            <a:r>
              <a:rPr lang="en-US" sz="1600" b="0" i="0" dirty="0">
                <a:effectLst/>
              </a:rPr>
              <a:t>Roberto </a:t>
            </a:r>
            <a:r>
              <a:rPr lang="en-US" sz="1600" b="0" i="0" dirty="0" err="1">
                <a:effectLst/>
              </a:rPr>
              <a:t>Bonelli</a:t>
            </a:r>
            <a:r>
              <a:rPr lang="en-US" sz="1600" b="0" i="0" dirty="0">
                <a:effectLst/>
              </a:rPr>
              <a:t> PhD, CSL Research </a:t>
            </a:r>
          </a:p>
          <a:p>
            <a:pPr algn="ctr" rtl="0" fontAlgn="base"/>
            <a:r>
              <a:rPr lang="en-US" sz="1600" b="0" i="0" dirty="0">
                <a:effectLst/>
              </a:rPr>
              <a:t>Brendan Ansell PhD, WEHI</a:t>
            </a:r>
          </a:p>
          <a:p>
            <a:pPr algn="ctr" rtl="0" fontAlgn="base"/>
            <a:endParaRPr lang="en-US" sz="1600" b="0" i="0" dirty="0">
              <a:effectLst/>
            </a:endParaRPr>
          </a:p>
          <a:p>
            <a:pPr algn="ctr" rtl="0" fontAlgn="base"/>
            <a:r>
              <a:rPr lang="en-US" sz="1600" b="0" i="0" dirty="0">
                <a:effectLst/>
              </a:rPr>
              <a:t>Prof Melanie </a:t>
            </a:r>
            <a:r>
              <a:rPr lang="en-US" sz="1600" b="0" i="0" dirty="0" err="1">
                <a:effectLst/>
              </a:rPr>
              <a:t>Bahlo</a:t>
            </a:r>
            <a:r>
              <a:rPr lang="en-US" sz="1600" b="0" i="0" dirty="0">
                <a:effectLst/>
              </a:rPr>
              <a:t>, WEHI </a:t>
            </a:r>
          </a:p>
          <a:p>
            <a:pPr algn="ctr" rtl="0" fontAlgn="base"/>
            <a:r>
              <a:rPr lang="en-US" sz="1600" b="0" i="0" dirty="0" err="1">
                <a:effectLst/>
              </a:rPr>
              <a:t>Monther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Alhamdoosh</a:t>
            </a:r>
            <a:r>
              <a:rPr lang="en-US" sz="1600" b="0" i="0" dirty="0">
                <a:effectLst/>
              </a:rPr>
              <a:t> PhD, CSL Research</a:t>
            </a:r>
          </a:p>
          <a:p>
            <a:pPr algn="ctr" rtl="0" fontAlgn="base"/>
            <a:endParaRPr lang="en-US" sz="1600" b="0" i="0" dirty="0">
              <a:effectLst/>
            </a:endParaRPr>
          </a:p>
          <a:p>
            <a:pPr algn="ctr" rtl="0" fontAlgn="base"/>
            <a:r>
              <a:rPr lang="en-US" sz="1600" b="0" i="0" dirty="0">
                <a:effectLst/>
              </a:rPr>
              <a:t>Ziad Al </a:t>
            </a:r>
            <a:r>
              <a:rPr lang="en-US" sz="1600" b="0" i="0" dirty="0" err="1">
                <a:effectLst/>
              </a:rPr>
              <a:t>Bkhetan</a:t>
            </a:r>
            <a:r>
              <a:rPr lang="en-US" sz="1600" b="0" i="0" dirty="0">
                <a:effectLst/>
              </a:rPr>
              <a:t> PhD, The University of Melbourne</a:t>
            </a:r>
          </a:p>
          <a:p>
            <a:pPr algn="ctr" rtl="0" fontAlgn="base"/>
            <a:r>
              <a:rPr lang="en-US" sz="1600" b="0" i="0" dirty="0">
                <a:effectLst/>
              </a:rPr>
              <a:t>Prof Michael </a:t>
            </a:r>
            <a:r>
              <a:rPr lang="en-US" sz="1600" b="0" i="0" dirty="0" err="1">
                <a:effectLst/>
              </a:rPr>
              <a:t>Kirley</a:t>
            </a:r>
            <a:r>
              <a:rPr lang="en-US" sz="1600" b="0" i="0" dirty="0">
                <a:effectLst/>
              </a:rPr>
              <a:t>, The University of Melbourne</a:t>
            </a:r>
          </a:p>
          <a:p>
            <a:pPr algn="ctr" rtl="0" fontAlgn="base"/>
            <a:endParaRPr lang="en-US" sz="1600" dirty="0"/>
          </a:p>
          <a:p>
            <a:pPr algn="ctr" rtl="0" fontAlgn="base"/>
            <a:endParaRPr lang="en-US" sz="1600" b="0" i="0" dirty="0">
              <a:effectLst/>
            </a:endParaRPr>
          </a:p>
          <a:p>
            <a:pPr algn="ctr" rtl="0" fontAlgn="base"/>
            <a:r>
              <a:rPr lang="en-US" sz="1600" dirty="0"/>
              <a:t>25 June 2021</a:t>
            </a:r>
            <a:endParaRPr lang="en-US" sz="1600" b="0" i="0" dirty="0">
              <a:effectLst/>
            </a:endParaRPr>
          </a:p>
          <a:p>
            <a:endParaRPr lang="en-AU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27C84B-BB5F-492F-B843-20FD33A2B987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6" name="Picture 5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EE94DFB5-DC92-4AFD-BFBE-4AF5A6A2A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9D9502B6-CEBA-42F9-979F-770ACAB6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63E172C7-133B-47C7-A691-CD70FA45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62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AE959B-610F-4E32-86F3-11F4F1B8C7FC}"/>
              </a:ext>
            </a:extLst>
          </p:cNvPr>
          <p:cNvSpPr txBox="1"/>
          <p:nvPr/>
        </p:nvSpPr>
        <p:spPr>
          <a:xfrm>
            <a:off x="955813" y="1464417"/>
            <a:ext cx="1028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By the method of trial and error, random sets of proportions were tried and tested on the chosen tissues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It is decided to use 70:20:10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C89889-7E01-423A-948D-B6D504A02E09}"/>
              </a:ext>
            </a:extLst>
          </p:cNvPr>
          <p:cNvGrpSpPr/>
          <p:nvPr/>
        </p:nvGrpSpPr>
        <p:grpSpPr>
          <a:xfrm>
            <a:off x="2634304" y="2197701"/>
            <a:ext cx="6923392" cy="4365037"/>
            <a:chOff x="3096511" y="2473800"/>
            <a:chExt cx="6668431" cy="4115374"/>
          </a:xfrm>
        </p:grpSpPr>
        <p:pic>
          <p:nvPicPr>
            <p:cNvPr id="9" name="Picture 8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BE045AF7-2199-4020-9E51-746A9DC9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511" y="2473800"/>
              <a:ext cx="6668431" cy="411537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1615C6-0D71-4EB5-8798-E8395AE72802}"/>
                </a:ext>
              </a:extLst>
            </p:cNvPr>
            <p:cNvSpPr/>
            <p:nvPr/>
          </p:nvSpPr>
          <p:spPr>
            <a:xfrm>
              <a:off x="9055191" y="5222330"/>
              <a:ext cx="499626" cy="3380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C2C8CD-3704-4277-93FF-680339550CF1}"/>
                </a:ext>
              </a:extLst>
            </p:cNvPr>
            <p:cNvSpPr/>
            <p:nvPr/>
          </p:nvSpPr>
          <p:spPr>
            <a:xfrm>
              <a:off x="4980148" y="5222330"/>
              <a:ext cx="499626" cy="3380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DA04DC-C9D3-4D98-871F-59A31D162E9B}"/>
                </a:ext>
              </a:extLst>
            </p:cNvPr>
            <p:cNvSpPr/>
            <p:nvPr/>
          </p:nvSpPr>
          <p:spPr>
            <a:xfrm>
              <a:off x="6945115" y="5222330"/>
              <a:ext cx="499626" cy="3380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6F0C58C-F24C-4123-96EB-78DCF1F0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29" y="295262"/>
            <a:ext cx="7436662" cy="854074"/>
          </a:xfrm>
        </p:spPr>
        <p:txBody>
          <a:bodyPr/>
          <a:lstStyle/>
          <a:p>
            <a:r>
              <a:rPr lang="en-AU" dirty="0"/>
              <a:t>Training, Validation, and Test Set</a:t>
            </a:r>
          </a:p>
        </p:txBody>
      </p:sp>
    </p:spTree>
    <p:extLst>
      <p:ext uri="{BB962C8B-B14F-4D97-AF65-F5344CB8AC3E}">
        <p14:creationId xmlns:p14="http://schemas.microsoft.com/office/powerpoint/2010/main" val="213159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A2B49-BED9-48C6-B316-AFD1CD3CCE26}"/>
              </a:ext>
            </a:extLst>
          </p:cNvPr>
          <p:cNvSpPr txBox="1"/>
          <p:nvPr/>
        </p:nvSpPr>
        <p:spPr>
          <a:xfrm>
            <a:off x="936112" y="1161745"/>
            <a:ext cx="1078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Illustration of how a neural network model might look</a:t>
            </a:r>
          </a:p>
          <a:p>
            <a:endParaRPr lang="en-AU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0A85706-034F-4129-A61A-AA2B2B5E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84" y="1808077"/>
            <a:ext cx="7853432" cy="478345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5563CAE-8BEF-41E7-A5C4-C99E24A73F75}"/>
              </a:ext>
            </a:extLst>
          </p:cNvPr>
          <p:cNvSpPr txBox="1">
            <a:spLocks/>
          </p:cNvSpPr>
          <p:nvPr/>
        </p:nvSpPr>
        <p:spPr>
          <a:xfrm>
            <a:off x="936112" y="1593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8773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CCAC-E9D1-42EF-855A-B62A178E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5"/>
          </a:xfrm>
        </p:spPr>
        <p:txBody>
          <a:bodyPr>
            <a:normAutofit fontScale="90000"/>
          </a:bodyPr>
          <a:lstStyle/>
          <a:p>
            <a:r>
              <a:rPr lang="en-AU" dirty="0"/>
              <a:t>Hyperparameter Tuning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A4E91A7-58DF-47E3-BF67-6426925A9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17" y="1427297"/>
            <a:ext cx="8572966" cy="5290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7900F-AAE3-4EF0-96CB-33B5C1777897}"/>
              </a:ext>
            </a:extLst>
          </p:cNvPr>
          <p:cNvSpPr txBox="1"/>
          <p:nvPr/>
        </p:nvSpPr>
        <p:spPr>
          <a:xfrm>
            <a:off x="838200" y="1079202"/>
            <a:ext cx="562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 number of layers, learning rate, and number of epochs</a:t>
            </a:r>
          </a:p>
        </p:txBody>
      </p:sp>
    </p:spTree>
    <p:extLst>
      <p:ext uri="{BB962C8B-B14F-4D97-AF65-F5344CB8AC3E}">
        <p14:creationId xmlns:p14="http://schemas.microsoft.com/office/powerpoint/2010/main" val="210135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53BD-DFBF-4747-9AE9-F1159037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en-AU" dirty="0"/>
              <a:t>Result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F411D67-49A3-41A7-ADB9-04ACC3681E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9" b="-1118"/>
          <a:stretch/>
        </p:blipFill>
        <p:spPr>
          <a:xfrm>
            <a:off x="466531" y="2180546"/>
            <a:ext cx="10887269" cy="4560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B1546-94F4-41F6-8DDB-D08835928614}"/>
              </a:ext>
            </a:extLst>
          </p:cNvPr>
          <p:cNvSpPr txBox="1"/>
          <p:nvPr/>
        </p:nvSpPr>
        <p:spPr>
          <a:xfrm>
            <a:off x="838200" y="1306286"/>
            <a:ext cx="653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Using 1 hidden layer of 100 units, </a:t>
            </a:r>
            <a:r>
              <a:rPr lang="en-AU" sz="2000" dirty="0"/>
              <a:t>e</a:t>
            </a:r>
            <a:r>
              <a:rPr lang="en-AU" sz="2000" baseline="30000" dirty="0"/>
              <a:t>-5</a:t>
            </a:r>
            <a:r>
              <a:rPr lang="en-AU" dirty="0"/>
              <a:t> learning rate, with 200 epochs</a:t>
            </a:r>
          </a:p>
        </p:txBody>
      </p:sp>
    </p:spTree>
    <p:extLst>
      <p:ext uri="{BB962C8B-B14F-4D97-AF65-F5344CB8AC3E}">
        <p14:creationId xmlns:p14="http://schemas.microsoft.com/office/powerpoint/2010/main" val="222742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EFD02FE-6228-4BAA-8D02-09C8B51B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59" y="1997272"/>
            <a:ext cx="7767680" cy="3955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79872B-404C-4323-9589-2174D589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en-AU" dirty="0" err="1"/>
              <a:t>eXtreme</a:t>
            </a:r>
            <a:r>
              <a:rPr lang="en-AU" dirty="0"/>
              <a:t> Gradient Boosting (</a:t>
            </a:r>
            <a:r>
              <a:rPr lang="en-AU" dirty="0" err="1"/>
              <a:t>XGBoost</a:t>
            </a:r>
            <a:r>
              <a:rPr lang="en-AU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6FF6C-E02A-418C-8A3B-D30EE7A289A9}"/>
              </a:ext>
            </a:extLst>
          </p:cNvPr>
          <p:cNvSpPr txBox="1"/>
          <p:nvPr/>
        </p:nvSpPr>
        <p:spPr>
          <a:xfrm>
            <a:off x="936112" y="1161745"/>
            <a:ext cx="1078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 ensemble of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2301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A1FA-F444-4AA4-BD20-110C0A06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919"/>
          </a:xfrm>
        </p:spPr>
        <p:txBody>
          <a:bodyPr>
            <a:normAutofit fontScale="90000"/>
          </a:bodyPr>
          <a:lstStyle/>
          <a:p>
            <a:r>
              <a:rPr lang="en-AU" dirty="0"/>
              <a:t>Hyperparameter Tuning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3599FA1-2AC3-4502-8914-711EC56E0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80" y="1371313"/>
            <a:ext cx="8298828" cy="4898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B9B9FE-A042-4A09-B9FA-6BA1AE3F58D3}"/>
              </a:ext>
            </a:extLst>
          </p:cNvPr>
          <p:cNvSpPr txBox="1"/>
          <p:nvPr/>
        </p:nvSpPr>
        <p:spPr>
          <a:xfrm>
            <a:off x="838200" y="1001981"/>
            <a:ext cx="543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 gamma, maximum depth, eta, and number of rounds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E0645-15E5-49C1-827F-69990896F1C4}"/>
              </a:ext>
            </a:extLst>
          </p:cNvPr>
          <p:cNvSpPr txBox="1"/>
          <p:nvPr/>
        </p:nvSpPr>
        <p:spPr>
          <a:xfrm>
            <a:off x="1154230" y="6304002"/>
            <a:ext cx="988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Best hyperparameter combination:  gamma=1, maximum depth=8, eta=0.1, and number of rounds=100</a:t>
            </a:r>
          </a:p>
        </p:txBody>
      </p:sp>
    </p:spTree>
    <p:extLst>
      <p:ext uri="{BB962C8B-B14F-4D97-AF65-F5344CB8AC3E}">
        <p14:creationId xmlns:p14="http://schemas.microsoft.com/office/powerpoint/2010/main" val="142222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3AF4-0197-4E3B-A301-36CD3EFD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Ensemble Prediction</a:t>
            </a:r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20CA7EA9-8C1F-49D0-BEA4-62921EFF4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9" y="2171555"/>
            <a:ext cx="11028321" cy="1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9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3C24-BC69-4F9A-8478-0926E750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1E2AD-F2D0-4696-934D-5F742DE74B7B}"/>
              </a:ext>
            </a:extLst>
          </p:cNvPr>
          <p:cNvSpPr txBox="1"/>
          <p:nvPr/>
        </p:nvSpPr>
        <p:spPr>
          <a:xfrm>
            <a:off x="838201" y="1506022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Compute the correlation for each gene in the prediction and the true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6275D-BA44-4FD0-87DF-4C5CFEACD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99208"/>
              </p:ext>
            </p:extLst>
          </p:nvPr>
        </p:nvGraphicFramePr>
        <p:xfrm>
          <a:off x="970384" y="2551570"/>
          <a:ext cx="324705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6832">
                  <a:extLst>
                    <a:ext uri="{9D8B030D-6E8A-4147-A177-3AD203B41FA5}">
                      <a16:colId xmlns:a16="http://schemas.microsoft.com/office/drawing/2014/main" val="200345448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34179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0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0.4887672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8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XGBoost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0.4364047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9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0.4976427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17014"/>
                  </a:ext>
                </a:extLst>
              </a:tr>
            </a:tbl>
          </a:graphicData>
        </a:graphic>
      </p:graphicFrame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FD4D784-2D4B-4B1E-A720-1E5885E5C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71" y="2551570"/>
            <a:ext cx="5919152" cy="3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4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7FB6-BF60-4F08-B12B-61142BE1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54796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6124-B7CE-4C48-BD91-114EE41F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Directions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9DB19-97CE-4477-9ADB-0679E396C05C}"/>
              </a:ext>
            </a:extLst>
          </p:cNvPr>
          <p:cNvSpPr txBox="1"/>
          <p:nvPr/>
        </p:nvSpPr>
        <p:spPr>
          <a:xfrm>
            <a:off x="970384" y="1922106"/>
            <a:ext cx="850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/>
              <a:t>Create model and tune hyperparameter for all tissues</a:t>
            </a:r>
          </a:p>
          <a:p>
            <a:pPr marL="285750" indent="-285750">
              <a:buFontTx/>
              <a:buChar char="-"/>
            </a:pPr>
            <a:r>
              <a:rPr lang="en-AU" dirty="0"/>
              <a:t>Use all genes from both tissues</a:t>
            </a:r>
          </a:p>
          <a:p>
            <a:pPr marL="285750" indent="-285750">
              <a:buFontTx/>
              <a:buChar char="-"/>
            </a:pPr>
            <a:r>
              <a:rPr lang="en-AU" dirty="0"/>
              <a:t>Use another ML model for the ensemble instead of only taking the average prediction</a:t>
            </a:r>
          </a:p>
        </p:txBody>
      </p:sp>
    </p:spTree>
    <p:extLst>
      <p:ext uri="{BB962C8B-B14F-4D97-AF65-F5344CB8AC3E}">
        <p14:creationId xmlns:p14="http://schemas.microsoft.com/office/powerpoint/2010/main" val="62553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682"/>
            <a:ext cx="10515600" cy="1325563"/>
          </a:xfrm>
        </p:spPr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29693-CA0A-4C4F-9482-FB06CD7C5D47}"/>
              </a:ext>
            </a:extLst>
          </p:cNvPr>
          <p:cNvSpPr txBox="1"/>
          <p:nvPr/>
        </p:nvSpPr>
        <p:spPr>
          <a:xfrm>
            <a:off x="838200" y="1285211"/>
            <a:ext cx="477882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Gene expression</a:t>
            </a:r>
            <a:endParaRPr lang="en-US" b="1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easured through RNA sequencing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ndicates the “activation status” of genes in a tissue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Widely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used in medical research to understand disease mechanisms and assess the effectiveness and safety of new treatments</a:t>
            </a:r>
            <a:endParaRPr lang="en-AU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1DACB2F-DEE0-4C81-8669-95703C335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9" y="921463"/>
            <a:ext cx="5911414" cy="5332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02EF09-3DEB-44DD-8737-CF5F58C3BC49}"/>
              </a:ext>
            </a:extLst>
          </p:cNvPr>
          <p:cNvSpPr txBox="1"/>
          <p:nvPr/>
        </p:nvSpPr>
        <p:spPr>
          <a:xfrm>
            <a:off x="8206422" y="6414652"/>
            <a:ext cx="398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Image source: https://www.nature.com/</a:t>
            </a:r>
          </a:p>
        </p:txBody>
      </p:sp>
    </p:spTree>
    <p:extLst>
      <p:ext uri="{BB962C8B-B14F-4D97-AF65-F5344CB8AC3E}">
        <p14:creationId xmlns:p14="http://schemas.microsoft.com/office/powerpoint/2010/main" val="1422238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36" y="2311069"/>
            <a:ext cx="10675327" cy="1649265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002060"/>
                </a:solidFill>
              </a:rPr>
              <a:t>We would like to extend a heartfelt thank you to all our mentors involved in this project!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1832E-67AB-4226-B9CF-6092E8A70EE8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B83014AB-DF95-490C-A544-988BAD85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C4D1EAEE-7AA9-4ACE-864D-1563923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31BE834D-B79D-4CAA-9E0C-01B9D317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4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21" y="2352951"/>
            <a:ext cx="2703413" cy="1325563"/>
          </a:xfrm>
        </p:spPr>
        <p:txBody>
          <a:bodyPr/>
          <a:lstStyle/>
          <a:p>
            <a:r>
              <a:rPr lang="en-AU" dirty="0"/>
              <a:t>Questions?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1832E-67AB-4226-B9CF-6092E8A70EE8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B83014AB-DF95-490C-A544-988BAD85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C4D1EAEE-7AA9-4ACE-864D-1563923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31BE834D-B79D-4CAA-9E0C-01B9D317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208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21" y="2352951"/>
            <a:ext cx="2554357" cy="1325563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1832E-67AB-4226-B9CF-6092E8A70EE8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B83014AB-DF95-490C-A544-988BAD85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C4D1EAEE-7AA9-4ACE-864D-1563923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31BE834D-B79D-4CAA-9E0C-01B9D317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6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764808-3B4F-47A2-A022-0EE186CC8F33}"/>
              </a:ext>
            </a:extLst>
          </p:cNvPr>
          <p:cNvSpPr txBox="1"/>
          <p:nvPr/>
        </p:nvSpPr>
        <p:spPr>
          <a:xfrm>
            <a:off x="688075" y="550703"/>
            <a:ext cx="10452676" cy="152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AU" sz="2800" b="1" i="0" dirty="0">
                <a:solidFill>
                  <a:srgbClr val="000000"/>
                </a:solidFill>
                <a:effectLst/>
              </a:rPr>
              <a:t>Problem</a:t>
            </a:r>
            <a:endParaRPr lang="en-AU" sz="18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1800" b="0" i="0" dirty="0">
                <a:solidFill>
                  <a:srgbClr val="000000"/>
                </a:solidFill>
                <a:effectLst/>
              </a:rPr>
              <a:t>Gene expression varies across tissues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>
                <a:solidFill>
                  <a:srgbClr val="000000"/>
                </a:solidFill>
              </a:rPr>
              <a:t>O</a:t>
            </a:r>
            <a:r>
              <a:rPr lang="en-AU" sz="1800" b="0" i="0" dirty="0">
                <a:solidFill>
                  <a:srgbClr val="000000"/>
                </a:solidFill>
                <a:effectLst/>
              </a:rPr>
              <a:t>btaining samples from heart, lung, brain and other organs is often not possible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CF18-9233-464E-A9B2-AA7FA3DAE302}"/>
              </a:ext>
            </a:extLst>
          </p:cNvPr>
          <p:cNvSpPr txBox="1"/>
          <p:nvPr/>
        </p:nvSpPr>
        <p:spPr>
          <a:xfrm>
            <a:off x="688075" y="2369732"/>
            <a:ext cx="5407927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Goal</a:t>
            </a: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A17F5BF-A8AB-456B-B259-106310D86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3041583"/>
            <a:ext cx="76200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BF2F9C-B5AB-4914-A4DD-8CBD4AC09E51}"/>
              </a:ext>
            </a:extLst>
          </p:cNvPr>
          <p:cNvSpPr txBox="1"/>
          <p:nvPr/>
        </p:nvSpPr>
        <p:spPr>
          <a:xfrm>
            <a:off x="8394807" y="6376504"/>
            <a:ext cx="379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Image source: https://quantdare.com/</a:t>
            </a:r>
          </a:p>
        </p:txBody>
      </p:sp>
    </p:spTree>
    <p:extLst>
      <p:ext uri="{BB962C8B-B14F-4D97-AF65-F5344CB8AC3E}">
        <p14:creationId xmlns:p14="http://schemas.microsoft.com/office/powerpoint/2010/main" val="25926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139205"/>
            <a:ext cx="1878496" cy="840823"/>
          </a:xfrm>
        </p:spPr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5B271-A8E1-43A9-8AC4-A53BD1335393}"/>
              </a:ext>
            </a:extLst>
          </p:cNvPr>
          <p:cNvSpPr txBox="1"/>
          <p:nvPr/>
        </p:nvSpPr>
        <p:spPr>
          <a:xfrm>
            <a:off x="450574" y="771135"/>
            <a:ext cx="1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rgbClr val="000000"/>
                </a:solidFill>
              </a:rPr>
              <a:t>P</a:t>
            </a:r>
            <a:r>
              <a:rPr lang="en-AU" b="0" i="0" dirty="0">
                <a:solidFill>
                  <a:srgbClr val="000000"/>
                </a:solidFill>
                <a:effectLst/>
              </a:rPr>
              <a:t>ublicly available dataset (</a:t>
            </a:r>
            <a:r>
              <a:rPr lang="en-AU" b="0" i="0" dirty="0" err="1">
                <a:solidFill>
                  <a:srgbClr val="000000"/>
                </a:solidFill>
                <a:effectLst/>
              </a:rPr>
              <a:t>GTEx</a:t>
            </a:r>
            <a:r>
              <a:rPr lang="en-AU" b="0" i="0" dirty="0">
                <a:solidFill>
                  <a:srgbClr val="000000"/>
                </a:solidFill>
                <a:effectLst/>
              </a:rPr>
              <a:t>) containing gene expression of 54 post-mortem tissues from almost 1,000 individuals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71CFC8-2F6F-4E76-BFF0-2AE40557BCF5}"/>
              </a:ext>
            </a:extLst>
          </p:cNvPr>
          <p:cNvGrpSpPr/>
          <p:nvPr/>
        </p:nvGrpSpPr>
        <p:grpSpPr>
          <a:xfrm>
            <a:off x="530065" y="2476797"/>
            <a:ext cx="4668826" cy="1635920"/>
            <a:chOff x="517835" y="2238288"/>
            <a:chExt cx="4668826" cy="16359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EC2B101-A6F4-45AC-A1A6-7E1B06F6C79A}"/>
                </a:ext>
              </a:extLst>
            </p:cNvPr>
            <p:cNvGrpSpPr/>
            <p:nvPr/>
          </p:nvGrpSpPr>
          <p:grpSpPr>
            <a:xfrm>
              <a:off x="785497" y="2238288"/>
              <a:ext cx="4401164" cy="1582999"/>
              <a:chOff x="994736" y="2222084"/>
              <a:chExt cx="4401164" cy="1582999"/>
            </a:xfrm>
          </p:grpSpPr>
          <p:pic>
            <p:nvPicPr>
              <p:cNvPr id="10" name="Picture 9" descr="Table&#10;&#10;Description automatically generated">
                <a:extLst>
                  <a:ext uri="{FF2B5EF4-FFF2-40B4-BE49-F238E27FC236}">
                    <a16:creationId xmlns:a16="http://schemas.microsoft.com/office/drawing/2014/main" id="{8AF41340-A1F0-4218-9A1F-B4B31AB93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736" y="2271344"/>
                <a:ext cx="4401164" cy="1533739"/>
              </a:xfrm>
              <a:prstGeom prst="rect">
                <a:avLst/>
              </a:prstGeom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BD26E2E-3767-4727-B7B0-0EBBB1FD5738}"/>
                  </a:ext>
                </a:extLst>
              </p:cNvPr>
              <p:cNvSpPr/>
              <p:nvPr/>
            </p:nvSpPr>
            <p:spPr>
              <a:xfrm>
                <a:off x="1575690" y="2222084"/>
                <a:ext cx="3798742" cy="50221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3230D9-D2B3-40FA-BD48-637C41CBC048}"/>
                </a:ext>
              </a:extLst>
            </p:cNvPr>
            <p:cNvSpPr/>
            <p:nvPr/>
          </p:nvSpPr>
          <p:spPr>
            <a:xfrm rot="16200000">
              <a:off x="601321" y="2470040"/>
              <a:ext cx="1320682" cy="14876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A0B96C-5892-400C-A3E7-230A2718B8EA}"/>
              </a:ext>
            </a:extLst>
          </p:cNvPr>
          <p:cNvGrpSpPr/>
          <p:nvPr/>
        </p:nvGrpSpPr>
        <p:grpSpPr>
          <a:xfrm>
            <a:off x="5794829" y="2445015"/>
            <a:ext cx="4778546" cy="1676791"/>
            <a:chOff x="5794829" y="2222084"/>
            <a:chExt cx="4778546" cy="16767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8E61AF-869D-49E0-93CE-412E8E81BD5F}"/>
                </a:ext>
              </a:extLst>
            </p:cNvPr>
            <p:cNvGrpSpPr/>
            <p:nvPr/>
          </p:nvGrpSpPr>
          <p:grpSpPr>
            <a:xfrm>
              <a:off x="6096000" y="2222084"/>
              <a:ext cx="4477375" cy="1592671"/>
              <a:chOff x="6096000" y="2222084"/>
              <a:chExt cx="4477375" cy="1592671"/>
            </a:xfrm>
          </p:grpSpPr>
          <p:pic>
            <p:nvPicPr>
              <p:cNvPr id="12" name="Picture 11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10235A2B-662B-41C4-93D6-85BC3448C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2290542"/>
                <a:ext cx="4372585" cy="1524213"/>
              </a:xfrm>
              <a:prstGeom prst="rect">
                <a:avLst/>
              </a:prstGeom>
            </p:spPr>
          </p:pic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921BAB9-7036-41AF-90E4-A4E641F6ADFE}"/>
                  </a:ext>
                </a:extLst>
              </p:cNvPr>
              <p:cNvSpPr/>
              <p:nvPr/>
            </p:nvSpPr>
            <p:spPr>
              <a:xfrm>
                <a:off x="6774633" y="2222084"/>
                <a:ext cx="3798742" cy="50221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47566F-4C7C-44B7-80B6-8C5E5D594325}"/>
                </a:ext>
              </a:extLst>
            </p:cNvPr>
            <p:cNvSpPr/>
            <p:nvPr/>
          </p:nvSpPr>
          <p:spPr>
            <a:xfrm rot="16200000">
              <a:off x="5878315" y="2494707"/>
              <a:ext cx="1320682" cy="14876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C55D95-5EA3-49C7-90A4-5311FD2565C9}"/>
              </a:ext>
            </a:extLst>
          </p:cNvPr>
          <p:cNvGrpSpPr/>
          <p:nvPr/>
        </p:nvGrpSpPr>
        <p:grpSpPr>
          <a:xfrm>
            <a:off x="450574" y="4981581"/>
            <a:ext cx="4812539" cy="1737214"/>
            <a:chOff x="450575" y="4808098"/>
            <a:chExt cx="4812539" cy="173721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F32D055-23FF-4F89-A7DC-C772121B4A26}"/>
                </a:ext>
              </a:extLst>
            </p:cNvPr>
            <p:cNvGrpSpPr/>
            <p:nvPr/>
          </p:nvGrpSpPr>
          <p:grpSpPr>
            <a:xfrm>
              <a:off x="692426" y="4808098"/>
              <a:ext cx="4570688" cy="1587916"/>
              <a:chOff x="692426" y="4808098"/>
              <a:chExt cx="4570688" cy="1587916"/>
            </a:xfrm>
          </p:grpSpPr>
          <p:pic>
            <p:nvPicPr>
              <p:cNvPr id="21" name="Picture 20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122BD333-CC71-4627-AACD-914EA554E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26" y="4909907"/>
                <a:ext cx="4410691" cy="1486107"/>
              </a:xfrm>
              <a:prstGeom prst="rect">
                <a:avLst/>
              </a:prstGeom>
            </p:spPr>
          </p:pic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4C250FB-258C-4255-9808-CCBD8463E29E}"/>
                  </a:ext>
                </a:extLst>
              </p:cNvPr>
              <p:cNvSpPr/>
              <p:nvPr/>
            </p:nvSpPr>
            <p:spPr>
              <a:xfrm>
                <a:off x="1464372" y="4808098"/>
                <a:ext cx="3798742" cy="50221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7A946B9-8692-467E-A52E-68D2857D1DA8}"/>
                </a:ext>
              </a:extLst>
            </p:cNvPr>
            <p:cNvSpPr/>
            <p:nvPr/>
          </p:nvSpPr>
          <p:spPr>
            <a:xfrm rot="16200000">
              <a:off x="451348" y="5058432"/>
              <a:ext cx="1486107" cy="148765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33222F-2A60-4DCC-B059-EA5075938C38}"/>
              </a:ext>
            </a:extLst>
          </p:cNvPr>
          <p:cNvGrpSpPr/>
          <p:nvPr/>
        </p:nvGrpSpPr>
        <p:grpSpPr>
          <a:xfrm>
            <a:off x="5794830" y="4942639"/>
            <a:ext cx="4778545" cy="1747749"/>
            <a:chOff x="5794830" y="4808097"/>
            <a:chExt cx="4778545" cy="174774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CDAF818-0FCC-431F-8208-5DA3DCCC1D12}"/>
                </a:ext>
              </a:extLst>
            </p:cNvPr>
            <p:cNvGrpSpPr/>
            <p:nvPr/>
          </p:nvGrpSpPr>
          <p:grpSpPr>
            <a:xfrm>
              <a:off x="6096000" y="4808097"/>
              <a:ext cx="4477375" cy="1587917"/>
              <a:chOff x="6096000" y="4808097"/>
              <a:chExt cx="4477375" cy="1587917"/>
            </a:xfrm>
          </p:grpSpPr>
          <p:pic>
            <p:nvPicPr>
              <p:cNvPr id="23" name="Picture 22" descr="Table&#10;&#10;Description automatically generated">
                <a:extLst>
                  <a:ext uri="{FF2B5EF4-FFF2-40B4-BE49-F238E27FC236}">
                    <a16:creationId xmlns:a16="http://schemas.microsoft.com/office/drawing/2014/main" id="{B27DB631-5F83-4043-BE64-565831B89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4843222"/>
                <a:ext cx="4477375" cy="1552792"/>
              </a:xfrm>
              <a:prstGeom prst="rect">
                <a:avLst/>
              </a:prstGeom>
            </p:spPr>
          </p:pic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F22DF68-8077-49DE-B98B-7A3C8C60969E}"/>
                  </a:ext>
                </a:extLst>
              </p:cNvPr>
              <p:cNvSpPr/>
              <p:nvPr/>
            </p:nvSpPr>
            <p:spPr>
              <a:xfrm>
                <a:off x="6774633" y="4808097"/>
                <a:ext cx="3798742" cy="50221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329972-E905-4A39-B46A-9E00A64DB773}"/>
                </a:ext>
              </a:extLst>
            </p:cNvPr>
            <p:cNvSpPr/>
            <p:nvPr/>
          </p:nvSpPr>
          <p:spPr>
            <a:xfrm rot="16200000">
              <a:off x="5795603" y="5068966"/>
              <a:ext cx="1486107" cy="148765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5" name="Graphic 4" descr="Lungs">
            <a:extLst>
              <a:ext uri="{FF2B5EF4-FFF2-40B4-BE49-F238E27FC236}">
                <a16:creationId xmlns:a16="http://schemas.microsoft.com/office/drawing/2014/main" id="{1BDDA9E0-7CA6-45B1-BB46-24630E758F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8421" y="1514953"/>
            <a:ext cx="914400" cy="914400"/>
          </a:xfrm>
          <a:prstGeom prst="rect">
            <a:avLst/>
          </a:prstGeom>
        </p:spPr>
      </p:pic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A5782066-4079-4B0F-B883-20D935B5E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8421" y="4061986"/>
            <a:ext cx="914400" cy="914400"/>
          </a:xfrm>
          <a:prstGeom prst="rect">
            <a:avLst/>
          </a:prstGeom>
        </p:spPr>
      </p:pic>
      <p:pic>
        <p:nvPicPr>
          <p:cNvPr id="11" name="Graphic 10" descr="Water">
            <a:extLst>
              <a:ext uri="{FF2B5EF4-FFF2-40B4-BE49-F238E27FC236}">
                <a16:creationId xmlns:a16="http://schemas.microsoft.com/office/drawing/2014/main" id="{E949A1B4-AAA0-4C7F-86B2-8A11F06B24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19864" y="1509050"/>
            <a:ext cx="914400" cy="914400"/>
          </a:xfrm>
          <a:prstGeom prst="rect">
            <a:avLst/>
          </a:prstGeom>
        </p:spPr>
      </p:pic>
      <p:pic>
        <p:nvPicPr>
          <p:cNvPr id="43" name="Graphic 42" descr="Water">
            <a:extLst>
              <a:ext uri="{FF2B5EF4-FFF2-40B4-BE49-F238E27FC236}">
                <a16:creationId xmlns:a16="http://schemas.microsoft.com/office/drawing/2014/main" id="{78D83F56-CAC2-4BB1-B154-970114E43F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19864" y="3995875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D8405D-98CC-4B8B-BF65-9CC5B71B30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64076" y="1108982"/>
            <a:ext cx="1184533" cy="10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0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Preliminary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D82B5-C711-4A77-B8B5-1FA3CFF0CE65}"/>
              </a:ext>
            </a:extLst>
          </p:cNvPr>
          <p:cNvSpPr txBox="1"/>
          <p:nvPr/>
        </p:nvSpPr>
        <p:spPr>
          <a:xfrm>
            <a:off x="838200" y="1863210"/>
            <a:ext cx="6256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Exploration of </a:t>
            </a:r>
            <a:r>
              <a:rPr lang="en-AU" b="1" dirty="0"/>
              <a:t>similarities </a:t>
            </a:r>
            <a:r>
              <a:rPr lang="en-AU" dirty="0"/>
              <a:t>between each tissue and whole blood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Shared </a:t>
            </a:r>
            <a:r>
              <a:rPr lang="en-AU" b="1" dirty="0"/>
              <a:t>genes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Shared </a:t>
            </a:r>
            <a:r>
              <a:rPr lang="en-AU" b="1" dirty="0"/>
              <a:t>donors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Gene expression </a:t>
            </a:r>
            <a:r>
              <a:rPr lang="en-AU" b="1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53592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AEB42E3-3618-4CB9-B91D-6C6F52712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3" y="1099346"/>
            <a:ext cx="11270297" cy="525947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FB7B7C1-8D87-460F-8BC6-34099FAE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01" y="92766"/>
            <a:ext cx="6866452" cy="940904"/>
          </a:xfrm>
        </p:spPr>
        <p:txBody>
          <a:bodyPr>
            <a:normAutofit/>
          </a:bodyPr>
          <a:lstStyle/>
          <a:p>
            <a:r>
              <a:rPr lang="en-AU" dirty="0"/>
              <a:t>1. Shared Gene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CB09E-C8E7-4BD6-8367-E6F9765DAB25}"/>
              </a:ext>
            </a:extLst>
          </p:cNvPr>
          <p:cNvSpPr txBox="1"/>
          <p:nvPr/>
        </p:nvSpPr>
        <p:spPr>
          <a:xfrm>
            <a:off x="448749" y="5330767"/>
            <a:ext cx="1565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Top 3:</a:t>
            </a:r>
          </a:p>
          <a:p>
            <a:r>
              <a:rPr lang="en-AU" dirty="0"/>
              <a:t>Spleen</a:t>
            </a:r>
          </a:p>
          <a:p>
            <a:r>
              <a:rPr lang="en-AU" dirty="0"/>
              <a:t>Lung</a:t>
            </a:r>
          </a:p>
          <a:p>
            <a:r>
              <a:rPr lang="en-AU" dirty="0"/>
              <a:t>Small Intestine</a:t>
            </a:r>
          </a:p>
        </p:txBody>
      </p:sp>
    </p:spTree>
    <p:extLst>
      <p:ext uri="{BB962C8B-B14F-4D97-AF65-F5344CB8AC3E}">
        <p14:creationId xmlns:p14="http://schemas.microsoft.com/office/powerpoint/2010/main" val="165060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A3ABD43A-8A1E-4AF6-8914-32BAF8136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9" y="980661"/>
            <a:ext cx="11562002" cy="53956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284801D-0F75-4546-A85E-661D3A09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53" y="170594"/>
            <a:ext cx="4799114" cy="810067"/>
          </a:xfrm>
        </p:spPr>
        <p:txBody>
          <a:bodyPr/>
          <a:lstStyle/>
          <a:p>
            <a:r>
              <a:rPr lang="en-AU" dirty="0"/>
              <a:t>2. Shared Donor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A0ABC-8C3E-4671-A0B6-5CCB43F3CB73}"/>
              </a:ext>
            </a:extLst>
          </p:cNvPr>
          <p:cNvSpPr txBox="1"/>
          <p:nvPr/>
        </p:nvSpPr>
        <p:spPr>
          <a:xfrm>
            <a:off x="170453" y="5487077"/>
            <a:ext cx="1958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Top 3:</a:t>
            </a:r>
          </a:p>
          <a:p>
            <a:r>
              <a:rPr lang="en-AU" dirty="0"/>
              <a:t>Muscle – skeletal</a:t>
            </a:r>
          </a:p>
          <a:p>
            <a:r>
              <a:rPr lang="en-AU" dirty="0"/>
              <a:t>Skin – sun exposed</a:t>
            </a:r>
          </a:p>
          <a:p>
            <a:r>
              <a:rPr lang="en-AU" dirty="0"/>
              <a:t>Artery – Tibial </a:t>
            </a:r>
          </a:p>
        </p:txBody>
      </p:sp>
    </p:spTree>
    <p:extLst>
      <p:ext uri="{BB962C8B-B14F-4D97-AF65-F5344CB8AC3E}">
        <p14:creationId xmlns:p14="http://schemas.microsoft.com/office/powerpoint/2010/main" val="400002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5FF91F09-6F7A-4073-8B77-38A6C8169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3" y="1550182"/>
            <a:ext cx="11262929" cy="525603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D39CAFD-0D48-4890-92C9-B758DD99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73" y="192555"/>
            <a:ext cx="3076331" cy="771402"/>
          </a:xfrm>
        </p:spPr>
        <p:txBody>
          <a:bodyPr>
            <a:normAutofit fontScale="90000"/>
          </a:bodyPr>
          <a:lstStyle/>
          <a:p>
            <a:r>
              <a:rPr lang="en-AU" dirty="0"/>
              <a:t>3. Correlation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0FA7F-194F-4A67-BBF6-8832ECD33E2F}"/>
              </a:ext>
            </a:extLst>
          </p:cNvPr>
          <p:cNvSpPr txBox="1"/>
          <p:nvPr/>
        </p:nvSpPr>
        <p:spPr>
          <a:xfrm>
            <a:off x="170451" y="5382150"/>
            <a:ext cx="1938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Top 3:</a:t>
            </a:r>
          </a:p>
          <a:p>
            <a:r>
              <a:rPr lang="en-AU" dirty="0"/>
              <a:t>Kidney – </a:t>
            </a:r>
            <a:r>
              <a:rPr lang="en-AU" dirty="0" err="1"/>
              <a:t>Medulle</a:t>
            </a:r>
            <a:endParaRPr lang="en-AU" dirty="0"/>
          </a:p>
          <a:p>
            <a:r>
              <a:rPr lang="en-AU" dirty="0"/>
              <a:t>Cervix – Ectocervix</a:t>
            </a:r>
          </a:p>
          <a:p>
            <a:r>
              <a:rPr lang="en-AU" dirty="0"/>
              <a:t>Fallopian Tube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D55AA-A4D6-4CEE-ACE9-4C8D568E81A0}"/>
              </a:ext>
            </a:extLst>
          </p:cNvPr>
          <p:cNvSpPr txBox="1"/>
          <p:nvPr/>
        </p:nvSpPr>
        <p:spPr>
          <a:xfrm>
            <a:off x="302973" y="963957"/>
            <a:ext cx="1174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Pairwise correlation between each gene in whole blood's gene expressions with the same gene in other tissues' gene expressions.</a:t>
            </a:r>
          </a:p>
        </p:txBody>
      </p:sp>
    </p:spTree>
    <p:extLst>
      <p:ext uri="{BB962C8B-B14F-4D97-AF65-F5344CB8AC3E}">
        <p14:creationId xmlns:p14="http://schemas.microsoft.com/office/powerpoint/2010/main" val="297810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F0EF02CF-041A-4C06-BEA0-EF842A8A6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92" y="2101883"/>
            <a:ext cx="10460382" cy="3964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225"/>
          </a:xfrm>
        </p:spPr>
        <p:txBody>
          <a:bodyPr/>
          <a:lstStyle/>
          <a:p>
            <a:r>
              <a:rPr lang="en-AU" dirty="0"/>
              <a:t>Tissue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6D84-B874-4E43-B85B-E41016859A9D}"/>
              </a:ext>
            </a:extLst>
          </p:cNvPr>
          <p:cNvSpPr txBox="1"/>
          <p:nvPr/>
        </p:nvSpPr>
        <p:spPr>
          <a:xfrm>
            <a:off x="838200" y="1367522"/>
            <a:ext cx="5825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Rank tissued based on the previously observed measures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Snapshot of the ranks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7BC7BA-D9E8-4E93-8C32-9DD966EF568C}"/>
              </a:ext>
            </a:extLst>
          </p:cNvPr>
          <p:cNvSpPr/>
          <p:nvPr/>
        </p:nvSpPr>
        <p:spPr>
          <a:xfrm>
            <a:off x="1238292" y="2374933"/>
            <a:ext cx="499626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9A254-3860-4DE3-BD3A-3A901D29E7FB}"/>
              </a:ext>
            </a:extLst>
          </p:cNvPr>
          <p:cNvSpPr/>
          <p:nvPr/>
        </p:nvSpPr>
        <p:spPr>
          <a:xfrm>
            <a:off x="1203680" y="5490478"/>
            <a:ext cx="2271039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A1BB81-3F3E-4107-96B0-B73751F34371}"/>
              </a:ext>
            </a:extLst>
          </p:cNvPr>
          <p:cNvSpPr/>
          <p:nvPr/>
        </p:nvSpPr>
        <p:spPr>
          <a:xfrm>
            <a:off x="1203680" y="4910260"/>
            <a:ext cx="920542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74DE46-A04F-4232-8EF3-7C117DF270C1}"/>
              </a:ext>
            </a:extLst>
          </p:cNvPr>
          <p:cNvSpPr/>
          <p:nvPr/>
        </p:nvSpPr>
        <p:spPr>
          <a:xfrm>
            <a:off x="10967776" y="2374933"/>
            <a:ext cx="765510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7797D1-95DD-40E7-839A-6C78CDD89B06}"/>
              </a:ext>
            </a:extLst>
          </p:cNvPr>
          <p:cNvSpPr/>
          <p:nvPr/>
        </p:nvSpPr>
        <p:spPr>
          <a:xfrm>
            <a:off x="10320996" y="5490478"/>
            <a:ext cx="499626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73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E0486B763694D928C035D39662139" ma:contentTypeVersion="10" ma:contentTypeDescription="Create a new document." ma:contentTypeScope="" ma:versionID="ac55d60ba852d592c77799a675400b91">
  <xsd:schema xmlns:xsd="http://www.w3.org/2001/XMLSchema" xmlns:xs="http://www.w3.org/2001/XMLSchema" xmlns:p="http://schemas.microsoft.com/office/2006/metadata/properties" xmlns:ns2="23d6c5d5-bf85-4cf8-abca-c8b59ad89909" targetNamespace="http://schemas.microsoft.com/office/2006/metadata/properties" ma:root="true" ma:fieldsID="d89f0eeda28caa026c1e41f3646c35b0" ns2:_="">
    <xsd:import namespace="23d6c5d5-bf85-4cf8-abca-c8b59ad899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6c5d5-bf85-4cf8-abca-c8b59ad899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04D9B1-6ACD-454C-A8B9-9822F1DF92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d6c5d5-bf85-4cf8-abca-c8b59ad899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979703-0E65-4113-917B-E02CD33DF9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0F748C8-BED4-49BF-96BF-84B1745AF4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751</Words>
  <Application>Microsoft Office PowerPoint</Application>
  <PresentationFormat>Widescreen</PresentationFormat>
  <Paragraphs>130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Predicting Tissue-Specific Gene Expression from Blood Using AI</vt:lpstr>
      <vt:lpstr>Introduction</vt:lpstr>
      <vt:lpstr>PowerPoint Presentation</vt:lpstr>
      <vt:lpstr>Data</vt:lpstr>
      <vt:lpstr>Preliminary Data Analysis</vt:lpstr>
      <vt:lpstr>1. Shared Gene</vt:lpstr>
      <vt:lpstr>2. Shared Donor</vt:lpstr>
      <vt:lpstr>3. Correlation</vt:lpstr>
      <vt:lpstr>Tissue Selection</vt:lpstr>
      <vt:lpstr>Training, Validation, and Test Set</vt:lpstr>
      <vt:lpstr>PowerPoint Presentation</vt:lpstr>
      <vt:lpstr>Hyperparameter Tuning </vt:lpstr>
      <vt:lpstr>Result</vt:lpstr>
      <vt:lpstr>eXtreme Gradient Boosting (XGBoost)</vt:lpstr>
      <vt:lpstr>Hyperparameter Tuning</vt:lpstr>
      <vt:lpstr>Ensemble Prediction</vt:lpstr>
      <vt:lpstr>Evaluation</vt:lpstr>
      <vt:lpstr>Discussion</vt:lpstr>
      <vt:lpstr>Future Directions</vt:lpstr>
      <vt:lpstr>We would like to extend a heartfelt thank you to all our mentors involved in this project!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AI to Predict Gene Expression across Different Human Tissues</dc:title>
  <dc:creator>Kartika Waluyo</dc:creator>
  <cp:lastModifiedBy>Kartika Waluyo</cp:lastModifiedBy>
  <cp:revision>42</cp:revision>
  <dcterms:created xsi:type="dcterms:W3CDTF">2021-06-22T06:21:22Z</dcterms:created>
  <dcterms:modified xsi:type="dcterms:W3CDTF">2021-10-03T06:21:30Z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0x01010004EE0486B763694D928C035D39662139</vt:lpwstr>
  </property>
</Properties>
</file>