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86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89" r:id="rId13"/>
    <p:sldId id="290" r:id="rId14"/>
    <p:sldId id="287" r:id="rId15"/>
    <p:sldId id="282" r:id="rId16"/>
    <p:sldId id="285" r:id="rId17"/>
    <p:sldId id="263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463C-2BA1-4A75-B7DF-74D7301E686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258B-5D21-49E1-B0D6-B78D28FB4E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5718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7BC-5611-4307-A9A9-A5501F23CD1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FD43A-FCB2-4991-892D-7445261A2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769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FD43A-FCB2-4991-892D-7445261A2A8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0C9B3E-F3D5-45AA-8865-A55C9405BC6F}" type="datetime1">
              <a:rPr lang="en-US" smtClean="0"/>
              <a:t>5/7/2019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6A15-E871-49CF-BB67-0A780F8C8D4A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71A6-7098-495D-AEB5-C6896C3C5A31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32F6-21B9-4BD2-BE63-7D22DB732747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878-6B1B-4F08-9898-CCDAAB96EAE6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1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4187-5F70-467A-9ED7-F51A286B74A0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8AA-85E8-45B6-B979-259412CA076D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6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8B82-CF94-4563-A9CA-3642E253F866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414-8769-48CB-98C2-2355F3B10218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1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BED0-DED0-4791-8D26-0F9BBADF8974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5EC-444D-4DA7-AF59-E6F4A9EBC2E9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09B-5886-43D1-B2F9-C728327D95F7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A994-047D-4D70-A78E-261399A5DCFE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8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0B0-EFA1-4620-9C17-F1A3679C4BF8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822C-8516-4C1F-AD57-E01549364113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5C55-7797-441C-9C7D-4BF002F0E1CF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742C-A551-44DF-BA3C-A0489D8E74B9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6E9-D013-4D08-8DDE-D20F2598C8CA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417F-6E26-44D8-8F15-27318FDDCF64}" type="datetime2">
              <a:rPr lang="en-US" smtClean="0"/>
              <a:t>Tuesday, May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economist.com/" TargetMode="External"/><Relationship Id="rId2" Type="http://schemas.openxmlformats.org/officeDocument/2006/relationships/hyperlink" Target="https://www.sunsh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nshineprofits/sold.silver/dictionary/gold-greatrecession.com" TargetMode="External"/><Relationship Id="rId4" Type="http://schemas.openxmlformats.org/officeDocument/2006/relationships/hyperlink" Target="http://www.agiboo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226: Introductory Computational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PROJECT WORK</a:t>
            </a:r>
          </a:p>
          <a:p>
            <a:r>
              <a:rPr lang="en-US" sz="4400" b="1" dirty="0" smtClean="0"/>
              <a:t>GROUP TWO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63824" y="6169787"/>
            <a:ext cx="2743200" cy="365125"/>
          </a:xfrm>
        </p:spPr>
        <p:txBody>
          <a:bodyPr/>
          <a:lstStyle/>
          <a:p>
            <a:fld id="{A032EB90-62C8-47B3-9893-302012712267}" type="datetime2">
              <a:rPr lang="en-US" sz="20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14627" y="6266178"/>
            <a:ext cx="2743200" cy="365125"/>
          </a:xfrm>
        </p:spPr>
        <p:txBody>
          <a:bodyPr/>
          <a:lstStyle/>
          <a:p>
            <a:fld id="{04304317-AA35-4475-BED4-EC459A1347C3}" type="datetime2">
              <a:rPr lang="en-US" sz="1800" smtClean="0"/>
              <a:t>Tuesday, May 7, 2019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192000" cy="5842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590675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600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FD28-195E-4490-90EC-B2262DA5C9A1}" type="datetime2">
              <a:rPr lang="en-US" smtClean="0"/>
              <a:t>Tuesday, May 7, 2019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168"/>
            <a:ext cx="12192000" cy="5591832"/>
          </a:xfr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1266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21" y="37586"/>
            <a:ext cx="2714625" cy="1771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" y="37586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5EC-444D-4DA7-AF59-E6F4A9EBC2E9}" type="datetime2">
              <a:rPr lang="en-US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8" y="0"/>
            <a:ext cx="12200227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5EC-444D-4DA7-AF59-E6F4A9EBC2E9}" type="datetime2">
              <a:rPr lang="en-US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5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712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07"/>
            <a:ext cx="12192000" cy="6849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9359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REASONS FOR FLUCTUATIONS IN </a:t>
            </a:r>
            <a:r>
              <a:rPr lang="en-US" sz="2800" dirty="0" smtClean="0">
                <a:solidFill>
                  <a:srgbClr val="FFC000"/>
                </a:solidFill>
              </a:rPr>
              <a:t>gold</a:t>
            </a:r>
            <a:r>
              <a:rPr lang="en-US" sz="2800" dirty="0" smtClean="0"/>
              <a:t> PRICES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Depreciation of the US dollar </a:t>
            </a:r>
          </a:p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Interest rates, opportunity for holding </a:t>
            </a:r>
            <a:r>
              <a:rPr lang="en-US" sz="3200" dirty="0" smtClean="0">
                <a:solidFill>
                  <a:srgbClr val="FFC000"/>
                </a:solidFill>
              </a:rPr>
              <a:t>gold</a:t>
            </a:r>
          </a:p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Terrorist attacks and 2001 recession </a:t>
            </a:r>
          </a:p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Debt recession in 2011</a:t>
            </a:r>
          </a:p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Inverse relation between gold and exchange rate (2012)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4357" y="6200267"/>
            <a:ext cx="2743200" cy="365125"/>
          </a:xfrm>
        </p:spPr>
        <p:txBody>
          <a:bodyPr/>
          <a:lstStyle/>
          <a:p>
            <a:fld id="{DBE7FE4F-669C-4A99-9748-5B2A0B84ECF7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05653" cy="1503336"/>
          </a:xfrm>
        </p:spPr>
        <p:txBody>
          <a:bodyPr/>
          <a:lstStyle/>
          <a:p>
            <a:r>
              <a:rPr lang="en-US" dirty="0" smtClean="0"/>
              <a:t>Reasons for fluctuations in </a:t>
            </a:r>
            <a:r>
              <a:rPr lang="en-US" dirty="0" smtClean="0">
                <a:solidFill>
                  <a:schemeClr val="accent6"/>
                </a:solidFill>
              </a:rPr>
              <a:t>cocoa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805" y="2127061"/>
            <a:ext cx="10353762" cy="3695136"/>
          </a:xfrm>
        </p:spPr>
        <p:txBody>
          <a:bodyPr/>
          <a:lstStyle/>
          <a:p>
            <a:r>
              <a:rPr lang="en-US" sz="2500" dirty="0" smtClean="0"/>
              <a:t>Competition from other goods(Rubber in Brazil)</a:t>
            </a:r>
          </a:p>
          <a:p>
            <a:r>
              <a:rPr lang="en-US" sz="2500" dirty="0" smtClean="0"/>
              <a:t>Political instability in </a:t>
            </a:r>
            <a:r>
              <a:rPr lang="en-US" sz="2500" dirty="0" smtClean="0">
                <a:solidFill>
                  <a:schemeClr val="accent6"/>
                </a:solidFill>
              </a:rPr>
              <a:t>cocoa</a:t>
            </a:r>
            <a:r>
              <a:rPr lang="en-US" sz="2500" dirty="0" smtClean="0"/>
              <a:t> producing countries (Ivory Coast 2000)</a:t>
            </a:r>
          </a:p>
          <a:p>
            <a:r>
              <a:rPr lang="en-US" sz="2500" dirty="0" smtClean="0"/>
              <a:t>Increase in demand for </a:t>
            </a:r>
            <a:r>
              <a:rPr lang="en-US" sz="2500" dirty="0" smtClean="0">
                <a:solidFill>
                  <a:schemeClr val="accent6"/>
                </a:solidFill>
              </a:rPr>
              <a:t>cocoa</a:t>
            </a:r>
            <a:r>
              <a:rPr lang="en-US" sz="2500" dirty="0" smtClean="0"/>
              <a:t> commodity after recession (2008,200%increase)</a:t>
            </a:r>
          </a:p>
          <a:p>
            <a:r>
              <a:rPr lang="en-US" sz="2500" dirty="0" smtClean="0"/>
              <a:t>Reduced labor for </a:t>
            </a:r>
            <a:r>
              <a:rPr lang="en-US" sz="2500" dirty="0" smtClean="0">
                <a:solidFill>
                  <a:schemeClr val="accent6"/>
                </a:solidFill>
              </a:rPr>
              <a:t>cocoa</a:t>
            </a:r>
            <a:r>
              <a:rPr lang="en-US" sz="2500" dirty="0" smtClean="0"/>
              <a:t> production in Ivory Coast due to the awareness that children were involved in child labor(2013) </a:t>
            </a:r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1367" y="6080797"/>
            <a:ext cx="2743200" cy="365125"/>
          </a:xfrm>
        </p:spPr>
        <p:txBody>
          <a:bodyPr/>
          <a:lstStyle/>
          <a:p>
            <a:fld id="{D87C0786-2A90-4092-B449-78EE4645D32E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66" y="2096064"/>
            <a:ext cx="10673791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 </a:t>
            </a:r>
            <a:r>
              <a:rPr lang="en-US" dirty="0" smtClean="0">
                <a:hlinkClick r:id="rId3"/>
              </a:rPr>
              <a:t>www.theeconomist.com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 </a:t>
            </a:r>
            <a:r>
              <a:rPr lang="en-US" dirty="0" smtClean="0">
                <a:hlinkClick r:id="rId4"/>
              </a:rPr>
              <a:t>www.agiboo.com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https://www.sunshineprofits/sold.silver/dictionary/gold-greatrecession.com</a:t>
            </a:r>
            <a:endParaRPr lang="en-US" dirty="0" smtClean="0"/>
          </a:p>
          <a:p>
            <a:pPr marL="0" indent="0">
              <a:buNone/>
            </a:pP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www.investopedia.com/financial-edge/0311/what-drives-the-price-of-gold.aspx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https://goldprice.org/gold-price-chart.html</a:t>
            </a:r>
            <a:endParaRPr lang="en-US" u="sng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https://www.bing.com/images/search?q=Gold%20&amp;qs=n&amp;form=QBIR&amp;sp=-1&amp;pq=&amp;sc=0-0&amp;sk=&amp;cvid=58EBEC32699446AE80A4D6960D87F7F9</a:t>
            </a:r>
            <a:endParaRPr lang="en-US" u="sng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4356" y="6127115"/>
            <a:ext cx="2743200" cy="365125"/>
          </a:xfrm>
        </p:spPr>
        <p:txBody>
          <a:bodyPr/>
          <a:lstStyle/>
          <a:p>
            <a:fld id="{9D3D918A-A0DB-49A1-9E4F-B917B479C9A9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5EC-444D-4DA7-AF59-E6F4A9EBC2E9}" type="datetime2">
              <a:rPr lang="en-US" smtClean="0"/>
              <a:t>Tuesday, May 7, 2019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2524" r="97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76" y="2072509"/>
            <a:ext cx="5749197" cy="2883666"/>
          </a:xfrm>
        </p:spPr>
      </p:pic>
    </p:spTree>
    <p:extLst>
      <p:ext uri="{BB962C8B-B14F-4D97-AF65-F5344CB8AC3E}">
        <p14:creationId xmlns:p14="http://schemas.microsoft.com/office/powerpoint/2010/main" val="4208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482600"/>
            <a:ext cx="10353761" cy="109220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95" y="1574800"/>
            <a:ext cx="9439880" cy="4762500"/>
          </a:xfrm>
        </p:spPr>
        <p:txBody>
          <a:bodyPr>
            <a:normAutofit lnSpcReduction="10000"/>
          </a:bodyPr>
          <a:lstStyle/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and Resources Used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900" b="1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4356" y="6331839"/>
            <a:ext cx="2743200" cy="365125"/>
          </a:xfrm>
        </p:spPr>
        <p:txBody>
          <a:bodyPr/>
          <a:lstStyle/>
          <a:p>
            <a:fld id="{38660A4C-7E37-4D53-B180-B0CEF4D2B5D3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01"/>
            <a:ext cx="10353761" cy="1066799"/>
          </a:xfrm>
        </p:spPr>
        <p:txBody>
          <a:bodyPr/>
          <a:lstStyle/>
          <a:p>
            <a:r>
              <a:rPr lang="en-US" sz="4400" dirty="0" smtClean="0"/>
              <a:t>PARTICIPANTS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7408" y="1168400"/>
            <a:ext cx="11094720" cy="53787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Ayanful </a:t>
            </a:r>
            <a:r>
              <a:rPr lang="en-US" dirty="0"/>
              <a:t>Emmanuel Kwame        </a:t>
            </a:r>
            <a:r>
              <a:rPr lang="en-US" dirty="0" smtClean="0"/>
              <a:t>	10658737</a:t>
            </a:r>
          </a:p>
          <a:p>
            <a:r>
              <a:rPr lang="en-US" dirty="0" smtClean="0"/>
              <a:t>Boateng </a:t>
            </a:r>
            <a:r>
              <a:rPr lang="en-US" dirty="0"/>
              <a:t>Desmond Kofi          </a:t>
            </a:r>
            <a:r>
              <a:rPr lang="en-US" dirty="0" smtClean="0"/>
              <a:t>		10678183</a:t>
            </a:r>
          </a:p>
          <a:p>
            <a:r>
              <a:rPr lang="en-US" dirty="0"/>
              <a:t>Arthur Jesfred </a:t>
            </a:r>
            <a:r>
              <a:rPr lang="en-US" dirty="0" smtClean="0"/>
              <a:t>Jinsun         </a:t>
            </a:r>
            <a:r>
              <a:rPr lang="en-US" dirty="0"/>
              <a:t>		</a:t>
            </a:r>
            <a:r>
              <a:rPr lang="en-US" dirty="0" smtClean="0"/>
              <a:t>10660931</a:t>
            </a:r>
            <a:endParaRPr lang="en-US" dirty="0"/>
          </a:p>
          <a:p>
            <a:r>
              <a:rPr lang="en-US" dirty="0" smtClean="0"/>
              <a:t>Ashiabor </a:t>
            </a:r>
            <a:r>
              <a:rPr lang="en-US" dirty="0"/>
              <a:t> Essie Nukunu </a:t>
            </a:r>
            <a:r>
              <a:rPr lang="en-US" dirty="0" smtClean="0"/>
              <a:t>		10668850</a:t>
            </a:r>
          </a:p>
          <a:p>
            <a:r>
              <a:rPr lang="en-US" dirty="0" smtClean="0"/>
              <a:t>Ofosu-Dorte </a:t>
            </a:r>
            <a:r>
              <a:rPr lang="en-US" dirty="0"/>
              <a:t>Darkor            </a:t>
            </a:r>
            <a:r>
              <a:rPr lang="en-US" dirty="0" smtClean="0"/>
              <a:t>		10668544</a:t>
            </a:r>
            <a:endParaRPr lang="en-US" dirty="0"/>
          </a:p>
          <a:p>
            <a:r>
              <a:rPr lang="en-US" dirty="0" smtClean="0"/>
              <a:t>Ablorh </a:t>
            </a:r>
            <a:r>
              <a:rPr lang="en-US" dirty="0"/>
              <a:t>Robert                 </a:t>
            </a:r>
            <a:r>
              <a:rPr lang="en-US" dirty="0" smtClean="0"/>
              <a:t>		10659335</a:t>
            </a:r>
            <a:endParaRPr lang="en-US" dirty="0"/>
          </a:p>
          <a:p>
            <a:r>
              <a:rPr lang="en-US" dirty="0" smtClean="0"/>
              <a:t>Abini </a:t>
            </a:r>
            <a:r>
              <a:rPr lang="en-US" dirty="0"/>
              <a:t>Edwin Edem             </a:t>
            </a:r>
            <a:r>
              <a:rPr lang="en-US" dirty="0" smtClean="0"/>
              <a:t>		10662590</a:t>
            </a:r>
          </a:p>
          <a:p>
            <a:r>
              <a:rPr lang="en-US" dirty="0" smtClean="0"/>
              <a:t>Adiyiah </a:t>
            </a:r>
            <a:r>
              <a:rPr lang="en-US" dirty="0"/>
              <a:t>Nicholas              </a:t>
            </a:r>
            <a:r>
              <a:rPr lang="en-US" dirty="0" smtClean="0"/>
              <a:t>		10662573</a:t>
            </a:r>
            <a:endParaRPr lang="en-US" dirty="0"/>
          </a:p>
          <a:p>
            <a:r>
              <a:rPr lang="en-US" dirty="0" smtClean="0"/>
              <a:t>Kwablah </a:t>
            </a:r>
            <a:r>
              <a:rPr lang="en-US" dirty="0"/>
              <a:t>Emmanuel              </a:t>
            </a:r>
            <a:r>
              <a:rPr lang="en-US" dirty="0" smtClean="0"/>
              <a:t>		10666011</a:t>
            </a:r>
            <a:endParaRPr lang="en-US" dirty="0"/>
          </a:p>
          <a:p>
            <a:r>
              <a:rPr lang="en-US" dirty="0" smtClean="0"/>
              <a:t>Joseph </a:t>
            </a:r>
            <a:r>
              <a:rPr lang="en-US" dirty="0"/>
              <a:t>Nyadroh                </a:t>
            </a:r>
            <a:r>
              <a:rPr lang="en-US" dirty="0" smtClean="0"/>
              <a:t>		10477865</a:t>
            </a:r>
          </a:p>
          <a:p>
            <a:r>
              <a:rPr lang="en-US" dirty="0"/>
              <a:t>Collins Kwame Frimpong Manful	10658478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4356" y="6248400"/>
            <a:ext cx="2743200" cy="365125"/>
          </a:xfrm>
        </p:spPr>
        <p:txBody>
          <a:bodyPr/>
          <a:lstStyle/>
          <a:p>
            <a:fld id="{957B427A-0FA4-4F9C-910D-8A8645AB45F8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1533"/>
            <a:ext cx="10353761" cy="1145266"/>
          </a:xfrm>
        </p:spPr>
        <p:txBody>
          <a:bodyPr/>
          <a:lstStyle/>
          <a:p>
            <a:r>
              <a:rPr lang="en-US" sz="3600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97" y="1356799"/>
            <a:ext cx="10770920" cy="485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Cocoa has had it prices fluctuating over the past 19 years compared to Gold which experiences a more steady and sustained increase in it prices for the past 19 years.</a:t>
            </a:r>
          </a:p>
          <a:p>
            <a:pPr marL="0" indent="0">
              <a:buNone/>
            </a:pPr>
            <a:r>
              <a:rPr lang="en-US" sz="3600" dirty="0" smtClean="0"/>
              <a:t>Different factors contribute to the changes in price over the period aside inflation in the economy.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4640" y="6216451"/>
            <a:ext cx="2743200" cy="365125"/>
          </a:xfrm>
        </p:spPr>
        <p:txBody>
          <a:bodyPr/>
          <a:lstStyle/>
          <a:p>
            <a:fld id="{A1B295EC-444D-4DA7-AF59-E6F4A9EBC2E9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25" y="1852793"/>
            <a:ext cx="10925299" cy="4206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 the end of this presentation, we want our audience to understand the following;</a:t>
            </a:r>
          </a:p>
          <a:p>
            <a:r>
              <a:rPr lang="en-US" sz="2800" dirty="0" smtClean="0"/>
              <a:t>The trend analysis of Gold and Cocoa prices weekly, monthly and quarterly.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The causes of the fluctuations in the prices of Gold and Cocoa.</a:t>
            </a:r>
          </a:p>
          <a:p>
            <a:r>
              <a:rPr lang="en-US" sz="2800" dirty="0" smtClean="0"/>
              <a:t>The relationship between the fluctuations in Gold and Cocoa Prices.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78352" y="6142037"/>
            <a:ext cx="2743200" cy="365125"/>
          </a:xfrm>
        </p:spPr>
        <p:txBody>
          <a:bodyPr/>
          <a:lstStyle/>
          <a:p>
            <a:fld id="{14F399BC-F07F-403B-BA02-65BD7D64E5D9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6322" y="0"/>
            <a:ext cx="9555678" cy="13715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48DB-8B13-480C-8026-4BF138B0241D}" type="datetime2">
              <a:rPr lang="en-US" smtClean="0"/>
              <a:t>Tuesday, May 7, 2019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6" y="1371598"/>
            <a:ext cx="12197325" cy="548640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36322" cy="19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4452" y="0"/>
            <a:ext cx="9377548" cy="1169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719"/>
            <a:ext cx="12192000" cy="568828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14452" cy="18169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1890" y="6248320"/>
            <a:ext cx="2743200" cy="365125"/>
          </a:xfrm>
        </p:spPr>
        <p:txBody>
          <a:bodyPr/>
          <a:lstStyle/>
          <a:p>
            <a:fld id="{A6975541-9681-4B42-86FA-99045F07BBAA}" type="datetime2">
              <a:rPr lang="en-US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1946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614"/>
            <a:ext cx="12192001" cy="5663386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2AF-EABA-473E-903B-BC38365EC099}" type="datetime2">
              <a:rPr lang="en-US" smtClean="0"/>
              <a:t>Tuesday, May 7, 2019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65" y="132306"/>
            <a:ext cx="2394858" cy="13350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64392"/>
            <a:ext cx="2375065" cy="1335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42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4001"/>
            <a:ext cx="10353761" cy="86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" y="1055624"/>
            <a:ext cx="10353761" cy="5207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4356" y="6262624"/>
            <a:ext cx="2743200" cy="365125"/>
          </a:xfrm>
        </p:spPr>
        <p:txBody>
          <a:bodyPr/>
          <a:lstStyle/>
          <a:p>
            <a:fld id="{22F9C418-2582-4ED8-8332-F216D2445D16}" type="datetime2">
              <a:rPr lang="en-US" sz="1800" smtClean="0"/>
              <a:t>Tuesday, May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267</Words>
  <Application>Microsoft Office PowerPoint</Application>
  <PresentationFormat>Widescreen</PresentationFormat>
  <Paragraphs>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Times New Roman</vt:lpstr>
      <vt:lpstr>Damask</vt:lpstr>
      <vt:lpstr>MATH 226: Introductory Computational MatheMatics</vt:lpstr>
      <vt:lpstr>OUTLINE</vt:lpstr>
      <vt:lpstr>PARTICIPANTS</vt:lpstr>
      <vt:lpstr>ABSTRACT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FLUCTUATIONS IN gold PRICES</vt:lpstr>
      <vt:lpstr>Reasons for fluctuations in cocoa prices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226: Introductory Computational MatheMatics</dc:title>
  <dc:creator>USER</dc:creator>
  <cp:lastModifiedBy>USER</cp:lastModifiedBy>
  <cp:revision>62</cp:revision>
  <dcterms:created xsi:type="dcterms:W3CDTF">2019-05-02T12:09:06Z</dcterms:created>
  <dcterms:modified xsi:type="dcterms:W3CDTF">2019-05-07T08:51:22Z</dcterms:modified>
</cp:coreProperties>
</file>