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7" r:id="rId3"/>
    <p:sldId id="265" r:id="rId4"/>
    <p:sldId id="291" r:id="rId5"/>
    <p:sldId id="290" r:id="rId6"/>
    <p:sldId id="292" r:id="rId7"/>
    <p:sldId id="286" r:id="rId8"/>
    <p:sldId id="288" r:id="rId9"/>
    <p:sldId id="295" r:id="rId10"/>
    <p:sldId id="289" r:id="rId11"/>
    <p:sldId id="264" r:id="rId12"/>
    <p:sldId id="261" r:id="rId13"/>
    <p:sldId id="294" r:id="rId14"/>
    <p:sldId id="29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BA2E65-260C-4FD9-A5E4-2F895949DCAE}">
  <a:tblStyle styleId="{ABBA2E65-260C-4FD9-A5E4-2F895949D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78184"/>
  </p:normalViewPr>
  <p:slideViewPr>
    <p:cSldViewPr snapToGrid="0" snapToObjects="1">
      <p:cViewPr>
        <p:scale>
          <a:sx n="119" d="100"/>
          <a:sy n="119" d="100"/>
        </p:scale>
        <p:origin x="20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8616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26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89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1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Features IT- internet, projector, telephone  Operations – hostel, bed, transport, lights, bathroom, kitchen  Other- Design lab, </a:t>
            </a:r>
            <a:r>
              <a:rPr lang="en-US" dirty="0" err="1"/>
              <a:t>uber</a:t>
            </a:r>
            <a:r>
              <a:rPr lang="en-US" dirty="0"/>
              <a:t>, health, invitation</a:t>
            </a:r>
          </a:p>
          <a:p>
            <a:endParaRPr lang="en-US" dirty="0"/>
          </a:p>
          <a:p>
            <a:r>
              <a:rPr lang="en-US" dirty="0"/>
              <a:t>Overfitting occurs when your model corresponds exactly to the dataset you using such that when presented with a new data it cant predict the class</a:t>
            </a:r>
          </a:p>
          <a:p>
            <a:r>
              <a:rPr lang="en-US" dirty="0"/>
              <a:t>Sparse solution</a:t>
            </a:r>
          </a:p>
          <a:p>
            <a:r>
              <a:rPr lang="en-US" dirty="0"/>
              <a:t>Naïve Bayes is a probabilistic model which works on the assumption that features are independent</a:t>
            </a:r>
          </a:p>
          <a:p>
            <a:endParaRPr lang="en-US" dirty="0"/>
          </a:p>
          <a:p>
            <a:r>
              <a:rPr lang="en-US" dirty="0"/>
              <a:t>Use graphs</a:t>
            </a:r>
          </a:p>
        </p:txBody>
      </p:sp>
    </p:spTree>
    <p:extLst>
      <p:ext uri="{BB962C8B-B14F-4D97-AF65-F5344CB8AC3E}">
        <p14:creationId xmlns:p14="http://schemas.microsoft.com/office/powerpoint/2010/main" val="40649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finds a hyperplane which best maximizes the difference between two classes</a:t>
            </a:r>
          </a:p>
          <a:p>
            <a:r>
              <a:rPr lang="en-US" dirty="0"/>
              <a:t>For multi classification in SVM I used the one vs the rest approach what this does is for each class </a:t>
            </a:r>
          </a:p>
          <a:p>
            <a:r>
              <a:rPr lang="en-US" dirty="0"/>
              <a:t>Overfitting occurs when your model corresponds exactly to the dataset you using such that when presented with a new data it cant predict the class</a:t>
            </a:r>
          </a:p>
          <a:p>
            <a:r>
              <a:rPr lang="en-US" dirty="0"/>
              <a:t>Sparse solution</a:t>
            </a:r>
          </a:p>
          <a:p>
            <a:r>
              <a:rPr lang="en-US" dirty="0"/>
              <a:t>Naïve Bayes is a probabilistic model which works on the assumption that features are independent</a:t>
            </a:r>
          </a:p>
          <a:p>
            <a:endParaRPr lang="en-US" dirty="0"/>
          </a:p>
          <a:p>
            <a:r>
              <a:rPr lang="en-US" dirty="0"/>
              <a:t>Use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9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71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81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spcBef>
                <a:spcPts val="0"/>
              </a:spcBef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59920" y="1711851"/>
            <a:ext cx="6011813" cy="2247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/>
              <a:t>AUTOMATED EMAIL CLASSIFICATION SYSTEM FOR THE ASHESI SUPPORT CENTRE</a:t>
            </a:r>
            <a:br>
              <a:rPr lang="en-US" sz="2800" i="1" dirty="0"/>
            </a:br>
            <a:br>
              <a:rPr lang="en-US" sz="2800" i="1" dirty="0"/>
            </a:br>
            <a:br>
              <a:rPr lang="en-US" sz="2800" i="1" dirty="0"/>
            </a:br>
            <a:r>
              <a:rPr lang="en-US" sz="2400" b="0" i="1" dirty="0"/>
              <a:t>By: Kwame Owusu Boahene</a:t>
            </a:r>
            <a:br>
              <a:rPr lang="en-US" sz="2800" i="1" dirty="0"/>
            </a:br>
            <a:endParaRPr sz="2800" i="1" dirty="0"/>
          </a:p>
        </p:txBody>
      </p:sp>
      <p:sp>
        <p:nvSpPr>
          <p:cNvPr id="4" name="Shape 184">
            <a:extLst>
              <a:ext uri="{FF2B5EF4-FFF2-40B4-BE49-F238E27FC236}">
                <a16:creationId xmlns:a16="http://schemas.microsoft.com/office/drawing/2014/main" id="{89C2D166-AB1B-E447-9E67-62F8A95F3CE7}"/>
              </a:ext>
            </a:extLst>
          </p:cNvPr>
          <p:cNvSpPr txBox="1">
            <a:spLocks/>
          </p:cNvSpPr>
          <p:nvPr/>
        </p:nvSpPr>
        <p:spPr>
          <a:xfrm>
            <a:off x="5969213" y="4826166"/>
            <a:ext cx="3840270" cy="33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br>
              <a:rPr lang="en-US" sz="1400" i="1" dirty="0">
                <a:solidFill>
                  <a:schemeClr val="tx1"/>
                </a:solidFill>
              </a:rPr>
            </a:br>
            <a:r>
              <a:rPr lang="en-US" sz="1400" b="0" i="1" dirty="0">
                <a:solidFill>
                  <a:schemeClr val="tx1"/>
                </a:solidFill>
              </a:rPr>
              <a:t>Computer Science: Applied Project </a:t>
            </a:r>
            <a:br>
              <a:rPr lang="en-US" sz="1400" i="1" dirty="0">
                <a:solidFill>
                  <a:schemeClr val="tx1"/>
                </a:solidFill>
              </a:rPr>
            </a:br>
            <a:br>
              <a:rPr lang="en-US" sz="1400" i="1" dirty="0">
                <a:solidFill>
                  <a:schemeClr val="tx1"/>
                </a:solidFill>
              </a:rPr>
            </a:br>
            <a:endParaRPr lang="en-US" sz="14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D7AB-AD70-014D-A214-7C6DDA77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8" y="412403"/>
            <a:ext cx="5258400" cy="766200"/>
          </a:xfrm>
        </p:spPr>
        <p:txBody>
          <a:bodyPr/>
          <a:lstStyle/>
          <a:p>
            <a:r>
              <a:rPr lang="en-US" dirty="0"/>
              <a:t>OUTLOOK STAGE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28AB-07C4-7B4D-A16E-D463301631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7" name="Shape 598">
            <a:extLst>
              <a:ext uri="{FF2B5EF4-FFF2-40B4-BE49-F238E27FC236}">
                <a16:creationId xmlns:a16="http://schemas.microsoft.com/office/drawing/2014/main" id="{E71A4AB1-19DC-7D40-A548-D7B59AAD9B6A}"/>
              </a:ext>
            </a:extLst>
          </p:cNvPr>
          <p:cNvGrpSpPr/>
          <p:nvPr/>
        </p:nvGrpSpPr>
        <p:grpSpPr>
          <a:xfrm>
            <a:off x="118533" y="603164"/>
            <a:ext cx="352389" cy="345022"/>
            <a:chOff x="1236875" y="1623900"/>
            <a:chExt cx="465200" cy="455475"/>
          </a:xfrm>
        </p:grpSpPr>
        <p:sp>
          <p:nvSpPr>
            <p:cNvPr id="8" name="Shape 599">
              <a:extLst>
                <a:ext uri="{FF2B5EF4-FFF2-40B4-BE49-F238E27FC236}">
                  <a16:creationId xmlns:a16="http://schemas.microsoft.com/office/drawing/2014/main" id="{9865F0ED-4F54-9A4C-9847-E6DE0F8F2078}"/>
                </a:ext>
              </a:extLst>
            </p:cNvPr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600">
              <a:extLst>
                <a:ext uri="{FF2B5EF4-FFF2-40B4-BE49-F238E27FC236}">
                  <a16:creationId xmlns:a16="http://schemas.microsoft.com/office/drawing/2014/main" id="{F10333F8-B960-E845-B31E-67F61E831A84}"/>
                </a:ext>
              </a:extLst>
            </p:cNvPr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01">
              <a:extLst>
                <a:ext uri="{FF2B5EF4-FFF2-40B4-BE49-F238E27FC236}">
                  <a16:creationId xmlns:a16="http://schemas.microsoft.com/office/drawing/2014/main" id="{C2396A7C-ACC9-DE4B-A78A-194AF5882212}"/>
                </a:ext>
              </a:extLst>
            </p:cNvPr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02">
              <a:extLst>
                <a:ext uri="{FF2B5EF4-FFF2-40B4-BE49-F238E27FC236}">
                  <a16:creationId xmlns:a16="http://schemas.microsoft.com/office/drawing/2014/main" id="{A13B55E9-35D0-F744-B7C4-A59FDDD2F55C}"/>
                </a:ext>
              </a:extLst>
            </p:cNvPr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03">
              <a:extLst>
                <a:ext uri="{FF2B5EF4-FFF2-40B4-BE49-F238E27FC236}">
                  <a16:creationId xmlns:a16="http://schemas.microsoft.com/office/drawing/2014/main" id="{5B8F072E-0774-1B49-BB4A-0544EFD9147B}"/>
                </a:ext>
              </a:extLst>
            </p:cNvPr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04">
              <a:extLst>
                <a:ext uri="{FF2B5EF4-FFF2-40B4-BE49-F238E27FC236}">
                  <a16:creationId xmlns:a16="http://schemas.microsoft.com/office/drawing/2014/main" id="{9F5DDB8B-ED71-4343-A879-08B93B246110}"/>
                </a:ext>
              </a:extLst>
            </p:cNvPr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05">
              <a:extLst>
                <a:ext uri="{FF2B5EF4-FFF2-40B4-BE49-F238E27FC236}">
                  <a16:creationId xmlns:a16="http://schemas.microsoft.com/office/drawing/2014/main" id="{7E672508-C847-2247-BDFC-C9E5DE569483}"/>
                </a:ext>
              </a:extLst>
            </p:cNvPr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8E96035-813D-934E-AEAD-45E19BB9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60" y="1655232"/>
            <a:ext cx="1834839" cy="3119968"/>
          </a:xfrm>
          <a:prstGeom prst="rect">
            <a:avLst/>
          </a:prstGeom>
        </p:spPr>
      </p:pic>
      <p:sp>
        <p:nvSpPr>
          <p:cNvPr id="17" name="Shape 301">
            <a:extLst>
              <a:ext uri="{FF2B5EF4-FFF2-40B4-BE49-F238E27FC236}">
                <a16:creationId xmlns:a16="http://schemas.microsoft.com/office/drawing/2014/main" id="{59AD6DE3-1513-7445-9596-FB5A206F05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46021" y="1457766"/>
            <a:ext cx="4039084" cy="349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lang="en-US" dirty="0"/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Extract body from email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Send email to the classification system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Move email into appropriate folder</a:t>
            </a: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dirty="0"/>
              <a:t>Built using Visual Basic for Applications(VBA)</a:t>
            </a: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66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89150" y="39735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SYSTEM ARCHITECTURE</a:t>
            </a: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" name="Shape 696">
            <a:extLst>
              <a:ext uri="{FF2B5EF4-FFF2-40B4-BE49-F238E27FC236}">
                <a16:creationId xmlns:a16="http://schemas.microsoft.com/office/drawing/2014/main" id="{D3816409-53C0-0948-A4FC-893CF0FA8FA7}"/>
              </a:ext>
            </a:extLst>
          </p:cNvPr>
          <p:cNvSpPr/>
          <p:nvPr/>
        </p:nvSpPr>
        <p:spPr>
          <a:xfrm>
            <a:off x="94231" y="615161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7E9FB-CA70-0E42-86E0-46E80811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26" y="1163552"/>
            <a:ext cx="6400800" cy="38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594924" y="392575"/>
            <a:ext cx="571175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DBBC6E-6CBE-934C-80BD-A78B3558BC60}"/>
              </a:ext>
            </a:extLst>
          </p:cNvPr>
          <p:cNvSpPr txBox="1"/>
          <p:nvPr/>
        </p:nvSpPr>
        <p:spPr>
          <a:xfrm>
            <a:off x="2775098" y="8293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Shape 301">
            <a:extLst>
              <a:ext uri="{FF2B5EF4-FFF2-40B4-BE49-F238E27FC236}">
                <a16:creationId xmlns:a16="http://schemas.microsoft.com/office/drawing/2014/main" id="{E7B31E94-39C7-BC4D-9226-FA3622AD2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665322"/>
            <a:ext cx="4601497" cy="1832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dirty="0"/>
              <a:t>Test Results</a:t>
            </a:r>
          </a:p>
          <a:p>
            <a:pPr marL="342900" lvl="0" indent="-3429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Accuracy of 91% and 85%  was achieved for SVM and Naïve Bayes respectively.</a:t>
            </a: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0151-A320-F74D-B79F-33CF31FC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54" y="392575"/>
            <a:ext cx="5884121" cy="7662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9EA5-FC1B-BF4C-A950-61F2CA04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18" y="1477976"/>
            <a:ext cx="6858000" cy="2796119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Limitations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Microsoft does not allow developer mode in MacOS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Dataset was not labelled.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.pst format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r>
              <a:rPr lang="en-US" sz="1400" dirty="0"/>
              <a:t>Future Works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Dataset for other research work and projects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Further classification within IT and Operations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Determining an appropriate responder &amp; responds based on classification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11F91-4FD1-5F4B-BB74-D0120F352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Shape 709">
            <a:extLst>
              <a:ext uri="{FF2B5EF4-FFF2-40B4-BE49-F238E27FC236}">
                <a16:creationId xmlns:a16="http://schemas.microsoft.com/office/drawing/2014/main" id="{7EB1618C-6242-664F-9C1E-3E8634882554}"/>
              </a:ext>
            </a:extLst>
          </p:cNvPr>
          <p:cNvSpPr/>
          <p:nvPr/>
        </p:nvSpPr>
        <p:spPr>
          <a:xfrm>
            <a:off x="179018" y="600399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59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94F1-139B-1843-89A6-7AF12D0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C1AF-989F-E142-B44D-826920B0C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075" y="1373550"/>
            <a:ext cx="6132600" cy="3073076"/>
          </a:xfrm>
        </p:spPr>
        <p:txBody>
          <a:bodyPr/>
          <a:lstStyle/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r>
              <a:rPr lang="en-US" sz="1000" dirty="0"/>
              <a:t>[1] Ani </a:t>
            </a:r>
            <a:r>
              <a:rPr lang="en-US" sz="1000" dirty="0" err="1"/>
              <a:t>Nenkova</a:t>
            </a:r>
            <a:r>
              <a:rPr lang="en-US" sz="1000" dirty="0"/>
              <a:t> and Amit </a:t>
            </a:r>
            <a:r>
              <a:rPr lang="en-US" sz="1000" dirty="0" err="1"/>
              <a:t>Bagga</a:t>
            </a:r>
            <a:r>
              <a:rPr lang="en-US" sz="1000" dirty="0"/>
              <a:t>. 2003. Email classification for contact centers. In Proceedings of the 2003 ACM symposium on Applied computing (SAC '03). ACM, New York, NY, USA, 789-792. DOI: https://</a:t>
            </a:r>
            <a:r>
              <a:rPr lang="en-US" sz="1000" dirty="0" err="1"/>
              <a:t>doi.org</a:t>
            </a:r>
            <a:r>
              <a:rPr lang="en-US" sz="1000" dirty="0"/>
              <a:t>/10.1145/952532.952689 </a:t>
            </a:r>
          </a:p>
          <a:p>
            <a:pPr marL="76200" indent="0">
              <a:buNone/>
            </a:pPr>
            <a:r>
              <a:rPr lang="en-US" sz="1000" dirty="0"/>
              <a:t>[2] Taiwo Ayodele, </a:t>
            </a:r>
            <a:r>
              <a:rPr lang="en-US" sz="1000" dirty="0" err="1"/>
              <a:t>Rinat</a:t>
            </a:r>
            <a:r>
              <a:rPr lang="en-US" sz="1000" dirty="0"/>
              <a:t> </a:t>
            </a:r>
            <a:r>
              <a:rPr lang="en-US" sz="1000" dirty="0" err="1"/>
              <a:t>Khusainov</a:t>
            </a:r>
            <a:r>
              <a:rPr lang="en-US" sz="1000" dirty="0"/>
              <a:t>, and David </a:t>
            </a:r>
            <a:r>
              <a:rPr lang="en-US" sz="1000" dirty="0" err="1"/>
              <a:t>Ndzi</a:t>
            </a:r>
            <a:r>
              <a:rPr lang="en-US" sz="1000" dirty="0"/>
              <a:t>. 2007. Email classification and summarization: A machine learning approach. In </a:t>
            </a:r>
            <a:r>
              <a:rPr lang="en-US" sz="1000" i="1" dirty="0"/>
              <a:t>2007 IET Conference on Wireless, Mobile and Sensor Networks (CCWMSN07)</a:t>
            </a:r>
            <a:r>
              <a:rPr lang="en-US" sz="1000" dirty="0"/>
              <a:t>, 805–808. DOI: https://</a:t>
            </a:r>
            <a:r>
              <a:rPr lang="en-US" sz="1000" dirty="0" err="1"/>
              <a:t>doi.org</a:t>
            </a:r>
            <a:r>
              <a:rPr lang="en-US" sz="1000" dirty="0"/>
              <a:t>/10.1049/cp:20070271 </a:t>
            </a:r>
          </a:p>
          <a:p>
            <a:pPr marL="76200" indent="0">
              <a:buNone/>
            </a:pPr>
            <a:r>
              <a:rPr lang="en-US" sz="1000" dirty="0"/>
              <a:t>[3] Mihajlo </a:t>
            </a:r>
            <a:r>
              <a:rPr lang="en-US" sz="1000" dirty="0" err="1"/>
              <a:t>Grbovic</a:t>
            </a:r>
            <a:r>
              <a:rPr lang="en-US" sz="1000" dirty="0"/>
              <a:t>, Guy </a:t>
            </a:r>
            <a:r>
              <a:rPr lang="en-US" sz="1000" dirty="0" err="1"/>
              <a:t>Halawi</a:t>
            </a:r>
            <a:r>
              <a:rPr lang="en-US" sz="1000" dirty="0"/>
              <a:t>, Zohar </a:t>
            </a:r>
            <a:r>
              <a:rPr lang="en-US" sz="1000" dirty="0" err="1"/>
              <a:t>Karnin</a:t>
            </a:r>
            <a:r>
              <a:rPr lang="en-US" sz="1000" dirty="0"/>
              <a:t>, and </a:t>
            </a:r>
            <a:r>
              <a:rPr lang="en-US" sz="1000" dirty="0" err="1"/>
              <a:t>Yoelle</a:t>
            </a:r>
            <a:r>
              <a:rPr lang="en-US" sz="1000" dirty="0"/>
              <a:t> </a:t>
            </a:r>
            <a:r>
              <a:rPr lang="en-US" sz="1000" dirty="0" err="1"/>
              <a:t>Maarek</a:t>
            </a:r>
            <a:r>
              <a:rPr lang="en-US" sz="1000" dirty="0"/>
              <a:t>. 2014. How Many Folders Do You Really Need?: Classifying Email into a Handful of Categories. In </a:t>
            </a:r>
            <a:r>
              <a:rPr lang="en-US" sz="1000" i="1" dirty="0"/>
              <a:t>Proceedings of the 23rd ACM International Conference on Conference on Information and Knowledge Management </a:t>
            </a:r>
            <a:r>
              <a:rPr lang="en-US" sz="1000" dirty="0"/>
              <a:t>(CIKM ’14), 869–878. DOI: https://</a:t>
            </a:r>
            <a:r>
              <a:rPr lang="en-US" sz="1000" dirty="0" err="1"/>
              <a:t>doi.org</a:t>
            </a:r>
            <a:r>
              <a:rPr lang="en-US" sz="1000" dirty="0"/>
              <a:t>/10.1145/2661829.2662018 </a:t>
            </a:r>
          </a:p>
          <a:p>
            <a:pPr marL="76200" indent="0">
              <a:buNone/>
            </a:pPr>
            <a:r>
              <a:rPr lang="en-US" sz="1000" dirty="0"/>
              <a:t>[4] Xiao-Lin Wang and Cloete, "Learning to classify email: a survey," </a:t>
            </a:r>
            <a:r>
              <a:rPr lang="en-US" sz="1000" i="1" dirty="0"/>
              <a:t>2005 International Conference on Machine Learning and Cybernetics</a:t>
            </a:r>
            <a:r>
              <a:rPr lang="en-US" sz="1000" dirty="0"/>
              <a:t>, Guangzhou, China, 2005, pp. 5716-5719 Vol. 9. DOI: 10.1109/ICMLC.2005.1527956 </a:t>
            </a:r>
          </a:p>
          <a:p>
            <a:pPr marL="76200" indent="0">
              <a:buNone/>
            </a:pPr>
            <a:r>
              <a:rPr lang="en-US" sz="1000" dirty="0"/>
              <a:t>[5] </a:t>
            </a:r>
            <a:r>
              <a:rPr lang="en-US" sz="1000" dirty="0" err="1"/>
              <a:t>Shrawan</a:t>
            </a:r>
            <a:r>
              <a:rPr lang="en-US" sz="1000" dirty="0"/>
              <a:t> Kumar Trivedi and </a:t>
            </a:r>
            <a:r>
              <a:rPr lang="en-US" sz="1000" dirty="0" err="1"/>
              <a:t>Shubhamoy</a:t>
            </a:r>
            <a:r>
              <a:rPr lang="en-US" sz="1000" dirty="0"/>
              <a:t> </a:t>
            </a:r>
            <a:r>
              <a:rPr lang="en-US" sz="1000" dirty="0" err="1"/>
              <a:t>Dey</a:t>
            </a:r>
            <a:r>
              <a:rPr lang="en-US" sz="1000" dirty="0"/>
              <a:t>. 2013. Effect of feature selection methods on machine learning classifiers for detecting email spams. In </a:t>
            </a:r>
            <a:r>
              <a:rPr lang="en-US" sz="1000" i="1" dirty="0"/>
              <a:t>Proceedings of the 2013 Research in Adaptive and Convergent Systems </a:t>
            </a:r>
            <a:r>
              <a:rPr lang="en-US" sz="1000" dirty="0"/>
              <a:t>(RACS '13). ACM, New York, NY, USA, 35- 40. DOI: https://</a:t>
            </a:r>
            <a:r>
              <a:rPr lang="en-US" sz="1000" dirty="0" err="1"/>
              <a:t>doi.org</a:t>
            </a:r>
            <a:r>
              <a:rPr lang="en-US" sz="1000" dirty="0"/>
              <a:t>/10.1145/2513228.2513313 </a:t>
            </a:r>
          </a:p>
          <a:p>
            <a:pPr marL="76200" indent="0">
              <a:buNone/>
            </a:pPr>
            <a:r>
              <a:rPr lang="en-US" sz="1000" dirty="0"/>
              <a:t>[6] R. Deepa Lakshmi and N. Radha. 2010. Spam classification using supervised learning techniques. In Proceedings of the 1st Amrita ACM-W Celebration on Women in Computing in India (A2CWiC '10). ACM, New York, NY, USA, Article 66, 4 pages. DOI: http://</a:t>
            </a:r>
            <a:r>
              <a:rPr lang="en-US" sz="1000" dirty="0" err="1"/>
              <a:t>dx.doi.org</a:t>
            </a:r>
            <a:r>
              <a:rPr lang="en-US" sz="1000" dirty="0"/>
              <a:t>/10.1145/1858378.1858444 </a:t>
            </a:r>
          </a:p>
          <a:p>
            <a:pPr marL="76200" indent="0">
              <a:buNone/>
            </a:pPr>
            <a:endParaRPr lang="en-US" sz="1000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891A4-ABDE-D744-827B-A8F5DA7A1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6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D499-EF5D-0740-93AB-5C1D10A7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69004-CD81-2C45-AA06-F162357A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251850"/>
            <a:ext cx="6132600" cy="2542450"/>
          </a:xfrm>
        </p:spPr>
        <p:txBody>
          <a:bodyPr/>
          <a:lstStyle/>
          <a:p>
            <a:pPr lvl="0" indent="-457200"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/>
              <a:t> Ashesi Support Center is the hub for solutions for IT, facilities, logistics and other issues on campus</a:t>
            </a:r>
          </a:p>
          <a:p>
            <a:pPr lvl="0" indent="-457200"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/>
              <a:t>Email is used as a point of contact for the support center</a:t>
            </a:r>
          </a:p>
          <a:p>
            <a:pPr lvl="0" indent="-457200"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/>
              <a:t>The support center classifies emails as either IT or an operations issue</a:t>
            </a:r>
          </a:p>
          <a:p>
            <a:pPr lvl="0" indent="-457200">
              <a:spcAft>
                <a:spcPts val="1000"/>
              </a:spcAft>
              <a:buFont typeface="Wingdings" pitchFamily="2" charset="2"/>
              <a:buChar char="Ø"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4D77-EBD8-DC45-90C3-D51C56DE3D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99969-A40D-5C47-A594-656DA6F013C2}"/>
              </a:ext>
            </a:extLst>
          </p:cNvPr>
          <p:cNvSpPr txBox="1"/>
          <p:nvPr/>
        </p:nvSpPr>
        <p:spPr>
          <a:xfrm>
            <a:off x="814275" y="4919932"/>
            <a:ext cx="243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Support Center</a:t>
            </a:r>
          </a:p>
        </p:txBody>
      </p:sp>
    </p:spTree>
    <p:extLst>
      <p:ext uri="{BB962C8B-B14F-4D97-AF65-F5344CB8AC3E}">
        <p14:creationId xmlns:p14="http://schemas.microsoft.com/office/powerpoint/2010/main" val="16625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50680" y="392575"/>
            <a:ext cx="575599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6432" y="1190155"/>
            <a:ext cx="4039084" cy="2302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In peak periods the support center receives over 40 emails a day.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Support center operates in teams.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Some emails may not report a problem.</a:t>
            </a: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7" name="Shape 613">
            <a:extLst>
              <a:ext uri="{FF2B5EF4-FFF2-40B4-BE49-F238E27FC236}">
                <a16:creationId xmlns:a16="http://schemas.microsoft.com/office/drawing/2014/main" id="{2E2F09BB-AF68-964E-9E58-760353DC69BC}"/>
              </a:ext>
            </a:extLst>
          </p:cNvPr>
          <p:cNvGrpSpPr/>
          <p:nvPr/>
        </p:nvGrpSpPr>
        <p:grpSpPr>
          <a:xfrm>
            <a:off x="182967" y="619799"/>
            <a:ext cx="333016" cy="333016"/>
            <a:chOff x="2594050" y="1631825"/>
            <a:chExt cx="439625" cy="439625"/>
          </a:xfrm>
        </p:grpSpPr>
        <p:sp>
          <p:nvSpPr>
            <p:cNvPr id="18" name="Shape 614">
              <a:extLst>
                <a:ext uri="{FF2B5EF4-FFF2-40B4-BE49-F238E27FC236}">
                  <a16:creationId xmlns:a16="http://schemas.microsoft.com/office/drawing/2014/main" id="{8FEA23DF-9215-5E4D-BD11-5A00B678E918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5">
              <a:extLst>
                <a:ext uri="{FF2B5EF4-FFF2-40B4-BE49-F238E27FC236}">
                  <a16:creationId xmlns:a16="http://schemas.microsoft.com/office/drawing/2014/main" id="{E3D3EC38-3822-734B-837A-5DDAE02EACC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Shape 616">
              <a:extLst>
                <a:ext uri="{FF2B5EF4-FFF2-40B4-BE49-F238E27FC236}">
                  <a16:creationId xmlns:a16="http://schemas.microsoft.com/office/drawing/2014/main" id="{9B9E15F3-1D05-854D-AE03-D353C04694D9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7">
              <a:extLst>
                <a:ext uri="{FF2B5EF4-FFF2-40B4-BE49-F238E27FC236}">
                  <a16:creationId xmlns:a16="http://schemas.microsoft.com/office/drawing/2014/main" id="{6675BFA7-8E9A-2E41-97A2-773CCD911037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F97C560-DBF4-D644-8F69-9BA6B5D8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87" y="1457766"/>
            <a:ext cx="1509824" cy="125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674F1-E9D1-924D-9A81-E41687DC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986" y="2948926"/>
            <a:ext cx="1519602" cy="1121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F0F18-42AA-A344-A831-215B07BDF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401" y="1591666"/>
            <a:ext cx="1612900" cy="125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36A1B-8347-624B-A0BA-B5B9C7E82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531" y="2969518"/>
            <a:ext cx="1386287" cy="104628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3EE7BA-8CBD-EE4D-9628-6D9CF61C5F57}"/>
              </a:ext>
            </a:extLst>
          </p:cNvPr>
          <p:cNvCxnSpPr/>
          <p:nvPr/>
        </p:nvCxnSpPr>
        <p:spPr>
          <a:xfrm>
            <a:off x="5613531" y="2848966"/>
            <a:ext cx="32646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7093B7-A2DC-D946-B3F0-96CB7FA5E5D5}"/>
              </a:ext>
            </a:extLst>
          </p:cNvPr>
          <p:cNvCxnSpPr/>
          <p:nvPr/>
        </p:nvCxnSpPr>
        <p:spPr>
          <a:xfrm>
            <a:off x="7197387" y="1591666"/>
            <a:ext cx="0" cy="2714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7885F2-ABA2-8C42-AAE5-5AEDC68A33CD}"/>
              </a:ext>
            </a:extLst>
          </p:cNvPr>
          <p:cNvSpPr txBox="1"/>
          <p:nvPr/>
        </p:nvSpPr>
        <p:spPr>
          <a:xfrm>
            <a:off x="378080" y="4898994"/>
            <a:ext cx="243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Support Center</a:t>
            </a:r>
          </a:p>
        </p:txBody>
      </p:sp>
    </p:spTree>
    <p:extLst>
      <p:ext uri="{BB962C8B-B14F-4D97-AF65-F5344CB8AC3E}">
        <p14:creationId xmlns:p14="http://schemas.microsoft.com/office/powerpoint/2010/main" val="159139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FDE0-05CB-2741-B526-20674C01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25" y="392575"/>
            <a:ext cx="5747850" cy="7662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DEB2-BE91-6246-A903-D1947EA59D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5" name="Shape 700">
            <a:extLst>
              <a:ext uri="{FF2B5EF4-FFF2-40B4-BE49-F238E27FC236}">
                <a16:creationId xmlns:a16="http://schemas.microsoft.com/office/drawing/2014/main" id="{1928D913-2243-134C-BCD0-4F681A9916E9}"/>
              </a:ext>
            </a:extLst>
          </p:cNvPr>
          <p:cNvGrpSpPr/>
          <p:nvPr/>
        </p:nvGrpSpPr>
        <p:grpSpPr>
          <a:xfrm>
            <a:off x="183370" y="617925"/>
            <a:ext cx="309022" cy="315499"/>
            <a:chOff x="3951850" y="2985350"/>
            <a:chExt cx="407950" cy="416500"/>
          </a:xfrm>
        </p:grpSpPr>
        <p:sp>
          <p:nvSpPr>
            <p:cNvPr id="6" name="Shape 701">
              <a:extLst>
                <a:ext uri="{FF2B5EF4-FFF2-40B4-BE49-F238E27FC236}">
                  <a16:creationId xmlns:a16="http://schemas.microsoft.com/office/drawing/2014/main" id="{56B7E455-4BEE-534F-A513-C42B1C1EA265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702">
              <a:extLst>
                <a:ext uri="{FF2B5EF4-FFF2-40B4-BE49-F238E27FC236}">
                  <a16:creationId xmlns:a16="http://schemas.microsoft.com/office/drawing/2014/main" id="{ED067B0F-D91B-5D41-A1D8-5D288C676CE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03">
              <a:extLst>
                <a:ext uri="{FF2B5EF4-FFF2-40B4-BE49-F238E27FC236}">
                  <a16:creationId xmlns:a16="http://schemas.microsoft.com/office/drawing/2014/main" id="{11CB5615-ECB8-B849-96A9-F4D5EF2CCB3C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04">
              <a:extLst>
                <a:ext uri="{FF2B5EF4-FFF2-40B4-BE49-F238E27FC236}">
                  <a16:creationId xmlns:a16="http://schemas.microsoft.com/office/drawing/2014/main" id="{59D7B8F1-F6E1-9849-8FDE-EBDD86134D56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hape 301">
            <a:extLst>
              <a:ext uri="{FF2B5EF4-FFF2-40B4-BE49-F238E27FC236}">
                <a16:creationId xmlns:a16="http://schemas.microsoft.com/office/drawing/2014/main" id="{842ADC73-2AE2-7D4F-9469-42E4C4DCA8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611944"/>
            <a:ext cx="4039084" cy="24586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/>
              <a:t>An email classification system that classifies emails as either IT, Operation or Other automatically.</a:t>
            </a: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E0C4FA-D65C-9447-A5DA-267E534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84" y="1611943"/>
            <a:ext cx="4900237" cy="2458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3B3FB7-6FAC-5148-B268-8BACB7F63529}"/>
              </a:ext>
            </a:extLst>
          </p:cNvPr>
          <p:cNvSpPr txBox="1"/>
          <p:nvPr/>
        </p:nvSpPr>
        <p:spPr>
          <a:xfrm>
            <a:off x="7261221" y="1835814"/>
            <a:ext cx="713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C500D-C2E9-C84A-89F8-CC8074827A66}"/>
              </a:ext>
            </a:extLst>
          </p:cNvPr>
          <p:cNvSpPr txBox="1"/>
          <p:nvPr/>
        </p:nvSpPr>
        <p:spPr>
          <a:xfrm>
            <a:off x="7472435" y="3414072"/>
            <a:ext cx="713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4BD0B-DA86-9446-94BA-222C68CF3DC3}"/>
              </a:ext>
            </a:extLst>
          </p:cNvPr>
          <p:cNvSpPr txBox="1"/>
          <p:nvPr/>
        </p:nvSpPr>
        <p:spPr>
          <a:xfrm>
            <a:off x="6866703" y="2653127"/>
            <a:ext cx="1211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80429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5811-E69F-C940-9347-64FD3876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48" y="392575"/>
            <a:ext cx="5842527" cy="76620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5C6C7-061B-6048-BAD2-6F7BB4422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3DFFB5E-80E3-C741-9811-B952A76CD5A0}"/>
              </a:ext>
            </a:extLst>
          </p:cNvPr>
          <p:cNvSpPr txBox="1">
            <a:spLocks/>
          </p:cNvSpPr>
          <p:nvPr/>
        </p:nvSpPr>
        <p:spPr>
          <a:xfrm>
            <a:off x="149576" y="1385150"/>
            <a:ext cx="3951567" cy="68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CLASSIFICATION ALGORITHMS</a:t>
            </a:r>
          </a:p>
          <a:p>
            <a:pPr marL="76200" indent="0">
              <a:buNone/>
            </a:pPr>
            <a:r>
              <a:rPr lang="en-US" sz="1400" dirty="0"/>
              <a:t>Support Vector Machine and Naïve Bayes usually outperform other classification</a:t>
            </a:r>
            <a:endParaRPr lang="en-US" sz="1800" dirty="0"/>
          </a:p>
          <a:p>
            <a:pPr marL="76200" indent="0">
              <a:buFont typeface="Roboto Condensed Light"/>
              <a:buNone/>
            </a:pPr>
            <a:endParaRPr lang="en-US" sz="1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448D504-FC2A-FD4B-B8C0-96E30AAEF859}"/>
              </a:ext>
            </a:extLst>
          </p:cNvPr>
          <p:cNvSpPr txBox="1">
            <a:spLocks/>
          </p:cNvSpPr>
          <p:nvPr/>
        </p:nvSpPr>
        <p:spPr>
          <a:xfrm>
            <a:off x="149575" y="2978029"/>
            <a:ext cx="3951567" cy="15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PREPROCESSING</a:t>
            </a:r>
          </a:p>
          <a:p>
            <a:pPr marL="76200" indent="0">
              <a:buNone/>
            </a:pPr>
            <a:r>
              <a:rPr lang="en-US" sz="1400" dirty="0"/>
              <a:t>An essential step in email classification is preprocessing the training data for the learning model or algorithm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Font typeface="Roboto Condensed Light"/>
              <a:buNone/>
            </a:pP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1B96CE9-E653-2143-BDE7-1321E6CA7156}"/>
              </a:ext>
            </a:extLst>
          </p:cNvPr>
          <p:cNvSpPr txBox="1">
            <a:spLocks/>
          </p:cNvSpPr>
          <p:nvPr/>
        </p:nvSpPr>
        <p:spPr>
          <a:xfrm>
            <a:off x="4532670" y="1385150"/>
            <a:ext cx="3951567" cy="157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DATASET</a:t>
            </a:r>
          </a:p>
          <a:p>
            <a:pPr marL="76200" indent="0">
              <a:buNone/>
            </a:pPr>
            <a:r>
              <a:rPr lang="en-US" sz="1400" dirty="0"/>
              <a:t>A dataset is needed to train the model that Is used to predict the class of an email.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Font typeface="Roboto Condensed Light"/>
              <a:buNone/>
            </a:pPr>
            <a:endParaRPr lang="en-US" sz="1800" dirty="0"/>
          </a:p>
        </p:txBody>
      </p:sp>
      <p:grpSp>
        <p:nvGrpSpPr>
          <p:cNvPr id="11" name="Shape 579">
            <a:extLst>
              <a:ext uri="{FF2B5EF4-FFF2-40B4-BE49-F238E27FC236}">
                <a16:creationId xmlns:a16="http://schemas.microsoft.com/office/drawing/2014/main" id="{83BB7B7C-545E-634F-B790-740B1EBFABC4}"/>
              </a:ext>
            </a:extLst>
          </p:cNvPr>
          <p:cNvGrpSpPr/>
          <p:nvPr/>
        </p:nvGrpSpPr>
        <p:grpSpPr>
          <a:xfrm>
            <a:off x="149577" y="640991"/>
            <a:ext cx="314590" cy="269367"/>
            <a:chOff x="1934025" y="1001650"/>
            <a:chExt cx="415300" cy="355600"/>
          </a:xfrm>
        </p:grpSpPr>
        <p:sp>
          <p:nvSpPr>
            <p:cNvPr id="12" name="Shape 580">
              <a:extLst>
                <a:ext uri="{FF2B5EF4-FFF2-40B4-BE49-F238E27FC236}">
                  <a16:creationId xmlns:a16="http://schemas.microsoft.com/office/drawing/2014/main" id="{1BBC5938-7323-6840-BA88-06804776B443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581">
              <a:extLst>
                <a:ext uri="{FF2B5EF4-FFF2-40B4-BE49-F238E27FC236}">
                  <a16:creationId xmlns:a16="http://schemas.microsoft.com/office/drawing/2014/main" id="{959D90FB-0A73-A142-B0F8-F9AF66F24110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82">
              <a:extLst>
                <a:ext uri="{FF2B5EF4-FFF2-40B4-BE49-F238E27FC236}">
                  <a16:creationId xmlns:a16="http://schemas.microsoft.com/office/drawing/2014/main" id="{8B037D69-910E-6448-BB20-B1466CAB34F0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83">
              <a:extLst>
                <a:ext uri="{FF2B5EF4-FFF2-40B4-BE49-F238E27FC236}">
                  <a16:creationId xmlns:a16="http://schemas.microsoft.com/office/drawing/2014/main" id="{409AA427-7A1D-5440-A308-7AC95FE802B5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FAB1264-972A-8742-82B8-C60108F2B916}"/>
              </a:ext>
            </a:extLst>
          </p:cNvPr>
          <p:cNvSpPr txBox="1"/>
          <p:nvPr/>
        </p:nvSpPr>
        <p:spPr>
          <a:xfrm>
            <a:off x="149575" y="4916250"/>
            <a:ext cx="1608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[1, 2, 3, 4, 5 and 6]</a:t>
            </a:r>
          </a:p>
        </p:txBody>
      </p:sp>
    </p:spTree>
    <p:extLst>
      <p:ext uri="{BB962C8B-B14F-4D97-AF65-F5344CB8AC3E}">
        <p14:creationId xmlns:p14="http://schemas.microsoft.com/office/powerpoint/2010/main" val="129916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41C4-15C9-5B4D-B03D-A7B30F71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37F7E-D44E-B04E-8C03-2AF7D2A4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983" y="1372528"/>
            <a:ext cx="6341513" cy="3421772"/>
          </a:xfrm>
        </p:spPr>
        <p:txBody>
          <a:bodyPr/>
          <a:lstStyle/>
          <a:p>
            <a:pPr lvl="0" indent="-457200"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/>
              <a:t>Dataset consisted of over 6000 emails</a:t>
            </a:r>
          </a:p>
          <a:p>
            <a:pPr lvl="0" indent="-457200"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/>
              <a:t>It was presented in .pst format hence there was a need to convert it to a readable format. (Systools Converter)</a:t>
            </a:r>
          </a:p>
          <a:p>
            <a:pPr lvl="0" indent="-457200"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/>
              <a:t> Manually label the email as Operations, IT and other emails</a:t>
            </a:r>
          </a:p>
          <a:p>
            <a:pPr lvl="0" indent="-457200"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/>
              <a:t>MuPDF was used to extract the subject and body from the email pdf</a:t>
            </a:r>
          </a:p>
          <a:p>
            <a:pPr lvl="0" indent="-457200">
              <a:spcAft>
                <a:spcPts val="1000"/>
              </a:spcAft>
              <a:buFont typeface="Wingdings" pitchFamily="2" charset="2"/>
              <a:buChar char="Ø"/>
            </a:pPr>
            <a:r>
              <a:rPr lang="en-US" dirty="0"/>
              <a:t>The extracted email was saved in a json format.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1E1E-82E5-C746-A785-61F713961E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131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9329-44EC-8441-A6DE-83DAC4FF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28" y="374584"/>
            <a:ext cx="5258400" cy="766200"/>
          </a:xfrm>
        </p:spPr>
        <p:txBody>
          <a:bodyPr/>
          <a:lstStyle/>
          <a:p>
            <a:r>
              <a:rPr lang="en-US" dirty="0"/>
              <a:t>PREPROCESSING STAGE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9041-8E0A-2C48-B55C-4C6D32492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7" name="Shape 945">
            <a:extLst>
              <a:ext uri="{FF2B5EF4-FFF2-40B4-BE49-F238E27FC236}">
                <a16:creationId xmlns:a16="http://schemas.microsoft.com/office/drawing/2014/main" id="{9AF84C0E-8E09-8B42-9502-9AF544A2D5DD}"/>
              </a:ext>
            </a:extLst>
          </p:cNvPr>
          <p:cNvGrpSpPr/>
          <p:nvPr/>
        </p:nvGrpSpPr>
        <p:grpSpPr>
          <a:xfrm>
            <a:off x="138238" y="580107"/>
            <a:ext cx="407743" cy="391135"/>
            <a:chOff x="5233525" y="4954450"/>
            <a:chExt cx="538275" cy="516350"/>
          </a:xfrm>
        </p:grpSpPr>
        <p:sp>
          <p:nvSpPr>
            <p:cNvPr id="9" name="Shape 946">
              <a:extLst>
                <a:ext uri="{FF2B5EF4-FFF2-40B4-BE49-F238E27FC236}">
                  <a16:creationId xmlns:a16="http://schemas.microsoft.com/office/drawing/2014/main" id="{84F34BC3-4144-C846-9F8B-C8E2C10A2A37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947">
              <a:extLst>
                <a:ext uri="{FF2B5EF4-FFF2-40B4-BE49-F238E27FC236}">
                  <a16:creationId xmlns:a16="http://schemas.microsoft.com/office/drawing/2014/main" id="{E2E7167B-539C-C744-9A56-A85F5126C23D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948">
              <a:extLst>
                <a:ext uri="{FF2B5EF4-FFF2-40B4-BE49-F238E27FC236}">
                  <a16:creationId xmlns:a16="http://schemas.microsoft.com/office/drawing/2014/main" id="{5C59F80C-4514-A743-8BCB-30FF5A694C10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949">
              <a:extLst>
                <a:ext uri="{FF2B5EF4-FFF2-40B4-BE49-F238E27FC236}">
                  <a16:creationId xmlns:a16="http://schemas.microsoft.com/office/drawing/2014/main" id="{DFB1AC3B-1C14-1642-80A1-D3679085B06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950">
              <a:extLst>
                <a:ext uri="{FF2B5EF4-FFF2-40B4-BE49-F238E27FC236}">
                  <a16:creationId xmlns:a16="http://schemas.microsoft.com/office/drawing/2014/main" id="{AEB63D31-74C6-E346-B1FF-CEAB798D647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951">
              <a:extLst>
                <a:ext uri="{FF2B5EF4-FFF2-40B4-BE49-F238E27FC236}">
                  <a16:creationId xmlns:a16="http://schemas.microsoft.com/office/drawing/2014/main" id="{3F9A833E-A86D-084F-A0EC-7FD641D9660E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952">
              <a:extLst>
                <a:ext uri="{FF2B5EF4-FFF2-40B4-BE49-F238E27FC236}">
                  <a16:creationId xmlns:a16="http://schemas.microsoft.com/office/drawing/2014/main" id="{F76D1AEC-584B-3943-AD86-9BEE9A9C8DFE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953">
              <a:extLst>
                <a:ext uri="{FF2B5EF4-FFF2-40B4-BE49-F238E27FC236}">
                  <a16:creationId xmlns:a16="http://schemas.microsoft.com/office/drawing/2014/main" id="{284F7C8C-9E8F-2744-A7EC-E7D40AF703BE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954">
              <a:extLst>
                <a:ext uri="{FF2B5EF4-FFF2-40B4-BE49-F238E27FC236}">
                  <a16:creationId xmlns:a16="http://schemas.microsoft.com/office/drawing/2014/main" id="{95A535D9-BCF4-2848-BA70-2FD98690392C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955">
              <a:extLst>
                <a:ext uri="{FF2B5EF4-FFF2-40B4-BE49-F238E27FC236}">
                  <a16:creationId xmlns:a16="http://schemas.microsoft.com/office/drawing/2014/main" id="{AD0148A4-98DE-DF43-9355-D88432E3C0F6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956">
              <a:extLst>
                <a:ext uri="{FF2B5EF4-FFF2-40B4-BE49-F238E27FC236}">
                  <a16:creationId xmlns:a16="http://schemas.microsoft.com/office/drawing/2014/main" id="{E3AC52C2-42FB-9149-8DBD-1CEF66320606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FF3B205-13CE-D242-9036-BC4B903A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61" y="1599300"/>
            <a:ext cx="1714500" cy="3352800"/>
          </a:xfrm>
          <a:prstGeom prst="rect">
            <a:avLst/>
          </a:prstGeom>
        </p:spPr>
      </p:pic>
      <p:sp>
        <p:nvSpPr>
          <p:cNvPr id="20" name="Shape 301">
            <a:extLst>
              <a:ext uri="{FF2B5EF4-FFF2-40B4-BE49-F238E27FC236}">
                <a16:creationId xmlns:a16="http://schemas.microsoft.com/office/drawing/2014/main" id="{5772284B-A5C1-9944-AF4D-730AC6D8D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37428" y="1257409"/>
            <a:ext cx="4039084" cy="349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Split each email into words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Take out symbols and stop words. E.g. at, in, so etc.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Convert words to their root form e.g. (come, coming, came = come)</a:t>
            </a: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dirty="0"/>
              <a:t>Built using NLTK library in python.</a:t>
            </a: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F99-D4B7-584A-AC64-23D74553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73" y="375642"/>
            <a:ext cx="5521226" cy="766200"/>
          </a:xfrm>
        </p:spPr>
        <p:txBody>
          <a:bodyPr/>
          <a:lstStyle/>
          <a:p>
            <a:r>
              <a:rPr lang="en-US" dirty="0"/>
              <a:t>LEARNING AND CLASSIFICATION STAGE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9007-2E36-0145-A0E7-88D94128F7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7" name="Shape 697">
            <a:extLst>
              <a:ext uri="{FF2B5EF4-FFF2-40B4-BE49-F238E27FC236}">
                <a16:creationId xmlns:a16="http://schemas.microsoft.com/office/drawing/2014/main" id="{F58836E9-9C92-9E41-A28C-CCED5F6FB4DB}"/>
              </a:ext>
            </a:extLst>
          </p:cNvPr>
          <p:cNvGrpSpPr/>
          <p:nvPr/>
        </p:nvGrpSpPr>
        <p:grpSpPr>
          <a:xfrm>
            <a:off x="182710" y="612989"/>
            <a:ext cx="392063" cy="291505"/>
            <a:chOff x="5247525" y="3007275"/>
            <a:chExt cx="517575" cy="384825"/>
          </a:xfrm>
        </p:grpSpPr>
        <p:sp>
          <p:nvSpPr>
            <p:cNvPr id="8" name="Shape 698">
              <a:extLst>
                <a:ext uri="{FF2B5EF4-FFF2-40B4-BE49-F238E27FC236}">
                  <a16:creationId xmlns:a16="http://schemas.microsoft.com/office/drawing/2014/main" id="{82BD32EC-8202-884B-97B5-3F39F9E2C42F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699">
              <a:extLst>
                <a:ext uri="{FF2B5EF4-FFF2-40B4-BE49-F238E27FC236}">
                  <a16:creationId xmlns:a16="http://schemas.microsoft.com/office/drawing/2014/main" id="{4997856A-BADE-CB4D-8619-29B9C1C340C5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C5EFFA7-6B41-3440-ABDC-B6EFC4A86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7" r="3126"/>
          <a:stretch/>
        </p:blipFill>
        <p:spPr>
          <a:xfrm>
            <a:off x="762000" y="1644650"/>
            <a:ext cx="1540933" cy="2768600"/>
          </a:xfrm>
          <a:prstGeom prst="rect">
            <a:avLst/>
          </a:prstGeom>
        </p:spPr>
      </p:pic>
      <p:sp>
        <p:nvSpPr>
          <p:cNvPr id="12" name="Shape 301">
            <a:extLst>
              <a:ext uri="{FF2B5EF4-FFF2-40B4-BE49-F238E27FC236}">
                <a16:creationId xmlns:a16="http://schemas.microsoft.com/office/drawing/2014/main" id="{530FC2EC-2737-FD44-AC8D-0C89D7EAF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69063" y="1536542"/>
            <a:ext cx="4039084" cy="3340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lang="en-US" dirty="0"/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Convert tokens into attribute vectors – TFIDF was used here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Overfitting– L2 regularization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/>
              <a:t>Build a model – Naïve Bayes and SVM </a:t>
            </a: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dirty="0"/>
              <a:t>Built using Scikit-learn in python</a:t>
            </a: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20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4D5E-58A9-8645-A569-E0E07EC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53E6-BAC3-C748-B935-27BF1DBFAC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0D14E-3FDA-9144-AE6F-B28AEAEA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51" y="1454455"/>
            <a:ext cx="3316469" cy="2903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25C89-739A-1340-A7EC-AF037A5D5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051742"/>
            <a:ext cx="3291840" cy="1422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A0725C-0ADC-6747-96ED-641EA3B47E95}"/>
              </a:ext>
            </a:extLst>
          </p:cNvPr>
          <p:cNvSpPr txBox="1"/>
          <p:nvPr/>
        </p:nvSpPr>
        <p:spPr>
          <a:xfrm>
            <a:off x="1828800" y="4358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B15C4-2672-B541-A3D6-7B2ED5811D1B}"/>
              </a:ext>
            </a:extLst>
          </p:cNvPr>
          <p:cNvSpPr txBox="1"/>
          <p:nvPr/>
        </p:nvSpPr>
        <p:spPr>
          <a:xfrm>
            <a:off x="6417030" y="3391593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81643238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923</Words>
  <Application>Microsoft Macintosh PowerPoint</Application>
  <PresentationFormat>On-screen Show (16:9)</PresentationFormat>
  <Paragraphs>121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Arvo</vt:lpstr>
      <vt:lpstr>Roboto Condensed</vt:lpstr>
      <vt:lpstr>Roboto Condensed Light</vt:lpstr>
      <vt:lpstr>Wingdings</vt:lpstr>
      <vt:lpstr>Salerio template</vt:lpstr>
      <vt:lpstr>AUTOMATED EMAIL CLASSIFICATION SYSTEM FOR THE ASHESI SUPPORT CENTRE   By: Kwame Owusu Boahene </vt:lpstr>
      <vt:lpstr>BACKGROUND</vt:lpstr>
      <vt:lpstr>PROBLEM</vt:lpstr>
      <vt:lpstr>SOLUTION</vt:lpstr>
      <vt:lpstr>RELATED WORK</vt:lpstr>
      <vt:lpstr>DATASET</vt:lpstr>
      <vt:lpstr>PREPROCESSING STAGE</vt:lpstr>
      <vt:lpstr>LEARNING AND CLASSIFICATION STAGE</vt:lpstr>
      <vt:lpstr>MODELS</vt:lpstr>
      <vt:lpstr>OUTLOOK STAGE</vt:lpstr>
      <vt:lpstr>SYSTEM ARCHITECTURE</vt:lpstr>
      <vt:lpstr>TEST</vt:lpstr>
      <vt:lpstr>CONCLUSION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CLASSIFICATION FOR ASHESI SUPPORT CENTRE   By: Kwame Owusu Boahene </dc:title>
  <cp:lastModifiedBy>Kwame Boahene</cp:lastModifiedBy>
  <cp:revision>66</cp:revision>
  <dcterms:modified xsi:type="dcterms:W3CDTF">2019-05-07T01:16:48Z</dcterms:modified>
</cp:coreProperties>
</file>