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Play"/>
      <p:regular r:id="rId21"/>
      <p:bold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Gill Sans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F26B43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-bold.fntdata"/><Relationship Id="rId21" Type="http://schemas.openxmlformats.org/officeDocument/2006/relationships/font" Target="fonts/Play-regular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GillSans-bold.fntdata"/><Relationship Id="rId27" Type="http://schemas.openxmlformats.org/officeDocument/2006/relationships/font" Target="fonts/Gill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9544117ce_2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1e9544117ce_2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e9544117ce_2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9544117ce_2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e9544117ce_2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e9544117ce_2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9544117ce_2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e9544117ce_2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e9544117ce_2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9701efc35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49701efc35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9544117ce_2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e9544117ce_2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9544117ce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e9544117ce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e9544117ce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9544117ce_2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e9544117ce_2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e9544117ce_2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9544117ce_2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e9544117ce_2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e9544117ce_2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9544117ce_2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e9544117ce_2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e9544117ce_2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">
  <p:cSld name="1_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7999414" y="1051551"/>
            <a:ext cx="3565524" cy="23848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/>
          <p:nvPr>
            <p:ph idx="2" type="pic"/>
          </p:nvPr>
        </p:nvSpPr>
        <p:spPr>
          <a:xfrm>
            <a:off x="0" y="0"/>
            <a:ext cx="745236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8" name="Google Shape;18;p2"/>
          <p:cNvSpPr/>
          <p:nvPr/>
        </p:nvSpPr>
        <p:spPr>
          <a:xfrm>
            <a:off x="7999413" y="445272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 rot="5400000">
            <a:off x="10835022" y="5500185"/>
            <a:ext cx="828358" cy="828358"/>
            <a:chOff x="10462536" y="1408249"/>
            <a:chExt cx="828358" cy="828358"/>
          </a:xfrm>
        </p:grpSpPr>
        <p:sp>
          <p:nvSpPr>
            <p:cNvPr id="20" name="Google Shape;20;p2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7999413" y="3568700"/>
            <a:ext cx="3565524" cy="1731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Summary">
  <p:cSld name="12_Summar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type="title"/>
          </p:nvPr>
        </p:nvSpPr>
        <p:spPr>
          <a:xfrm>
            <a:off x="550863" y="45085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1"/>
          <p:cNvSpPr/>
          <p:nvPr>
            <p:ph idx="2" type="pic"/>
          </p:nvPr>
        </p:nvSpPr>
        <p:spPr>
          <a:xfrm>
            <a:off x="0" y="0"/>
            <a:ext cx="12192000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1"/>
          <p:cNvSpPr/>
          <p:nvPr/>
        </p:nvSpPr>
        <p:spPr>
          <a:xfrm>
            <a:off x="1225773" y="385222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losing">
  <p:cSld name="13_Closing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2"/>
          <p:cNvSpPr txBox="1"/>
          <p:nvPr>
            <p:ph idx="1" type="subTitle"/>
          </p:nvPr>
        </p:nvSpPr>
        <p:spPr>
          <a:xfrm>
            <a:off x="550863" y="3827610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2"/>
          <p:cNvSpPr/>
          <p:nvPr>
            <p:ph idx="2" type="pic"/>
          </p:nvPr>
        </p:nvSpPr>
        <p:spPr>
          <a:xfrm>
            <a:off x="6556248" y="54864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4" name="Google Shape;144;p12"/>
          <p:cNvSpPr/>
          <p:nvPr>
            <p:ph idx="3" type="pic"/>
          </p:nvPr>
        </p:nvSpPr>
        <p:spPr>
          <a:xfrm>
            <a:off x="6556248" y="342900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145" name="Google Shape;145;p12"/>
          <p:cNvGrpSpPr/>
          <p:nvPr/>
        </p:nvGrpSpPr>
        <p:grpSpPr>
          <a:xfrm>
            <a:off x="11030092" y="-213201"/>
            <a:ext cx="1708815" cy="1705831"/>
            <a:chOff x="11030092" y="-213201"/>
            <a:chExt cx="1708815" cy="1705831"/>
          </a:xfrm>
        </p:grpSpPr>
        <p:sp>
          <p:nvSpPr>
            <p:cNvPr id="146" name="Google Shape;146;p12"/>
            <p:cNvSpPr/>
            <p:nvPr/>
          </p:nvSpPr>
          <p:spPr>
            <a:xfrm rot="-2700000">
              <a:off x="11161347" y="125399"/>
              <a:ext cx="1341675" cy="926985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 rot="-2700000">
              <a:off x="11228590" y="129580"/>
              <a:ext cx="1337455" cy="104292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49" name="Google Shape;149;p12"/>
          <p:cNvGrpSpPr/>
          <p:nvPr/>
        </p:nvGrpSpPr>
        <p:grpSpPr>
          <a:xfrm>
            <a:off x="577658" y="5511950"/>
            <a:ext cx="828358" cy="828358"/>
            <a:chOff x="10462536" y="1408249"/>
            <a:chExt cx="828358" cy="828358"/>
          </a:xfrm>
        </p:grpSpPr>
        <p:sp>
          <p:nvSpPr>
            <p:cNvPr id="150" name="Google Shape;150;p12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2" name="Google Shape;152;p12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2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ection break">
  <p:cSld name="5_Section break"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58" name="Google Shape;158;p13"/>
          <p:cNvSpPr txBox="1"/>
          <p:nvPr>
            <p:ph idx="1" type="subTitle"/>
          </p:nvPr>
        </p:nvSpPr>
        <p:spPr>
          <a:xfrm>
            <a:off x="0" y="3557281"/>
            <a:ext cx="6640285" cy="330071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3"/>
          <p:cNvSpPr txBox="1"/>
          <p:nvPr>
            <p:ph type="ctrTitle"/>
          </p:nvPr>
        </p:nvSpPr>
        <p:spPr>
          <a:xfrm>
            <a:off x="0" y="0"/>
            <a:ext cx="6640285" cy="353550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803"/>
                </a:srgbClr>
              </a:gs>
              <a:gs pos="100000">
                <a:srgbClr val="1B192E">
                  <a:alpha val="6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ctrTitle"/>
          </p:nvPr>
        </p:nvSpPr>
        <p:spPr>
          <a:xfrm>
            <a:off x="3359149" y="389840"/>
            <a:ext cx="8281987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4"/>
          <p:cNvSpPr txBox="1"/>
          <p:nvPr>
            <p:ph idx="1" type="subTitle"/>
          </p:nvPr>
        </p:nvSpPr>
        <p:spPr>
          <a:xfrm>
            <a:off x="3359149" y="3536951"/>
            <a:ext cx="8281989" cy="2555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14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4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14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9" name="Google Shape;169;p14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170" name="Google Shape;170;p14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6" name="Google Shape;176;p15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177" name="Google Shape;177;p15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9" name="Google Shape;179;p15"/>
          <p:cNvSpPr txBox="1"/>
          <p:nvPr>
            <p:ph type="title"/>
          </p:nvPr>
        </p:nvSpPr>
        <p:spPr>
          <a:xfrm>
            <a:off x="550863" y="54927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2" type="body"/>
          </p:nvPr>
        </p:nvSpPr>
        <p:spPr>
          <a:xfrm>
            <a:off x="6205538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15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4752748" y="4823504"/>
            <a:ext cx="1656714" cy="1656714"/>
            <a:chOff x="2481534" y="2139594"/>
            <a:chExt cx="1656714" cy="1656714"/>
          </a:xfrm>
        </p:grpSpPr>
        <p:sp>
          <p:nvSpPr>
            <p:cNvPr id="191" name="Google Shape;191;p17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3" name="Google Shape;193;p17"/>
          <p:cNvSpPr txBox="1"/>
          <p:nvPr>
            <p:ph type="title"/>
          </p:nvPr>
        </p:nvSpPr>
        <p:spPr>
          <a:xfrm>
            <a:off x="550863" y="549275"/>
            <a:ext cx="11090275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4295775" y="1750060"/>
            <a:ext cx="7345362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5" name="Google Shape;195;p17"/>
          <p:cNvSpPr txBox="1"/>
          <p:nvPr>
            <p:ph idx="2" type="body"/>
          </p:nvPr>
        </p:nvSpPr>
        <p:spPr>
          <a:xfrm>
            <a:off x="550863" y="1750060"/>
            <a:ext cx="3565525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6" name="Google Shape;196;p17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550864" y="549275"/>
            <a:ext cx="3565524" cy="1997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50863" y="2677306"/>
            <a:ext cx="3565525" cy="3415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/>
          <p:nvPr>
            <p:ph idx="2" type="pic"/>
          </p:nvPr>
        </p:nvSpPr>
        <p:spPr>
          <a:xfrm>
            <a:off x="5208928" y="1596771"/>
            <a:ext cx="3448558" cy="3448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7" name="Google Shape;27;p3"/>
          <p:cNvSpPr/>
          <p:nvPr>
            <p:ph idx="3" type="pic"/>
          </p:nvPr>
        </p:nvSpPr>
        <p:spPr>
          <a:xfrm>
            <a:off x="8918575" y="596392"/>
            <a:ext cx="2263776" cy="2263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8" name="Google Shape;28;p3"/>
          <p:cNvSpPr/>
          <p:nvPr>
            <p:ph idx="4" type="pic"/>
          </p:nvPr>
        </p:nvSpPr>
        <p:spPr>
          <a:xfrm>
            <a:off x="9091612" y="3324733"/>
            <a:ext cx="2936876" cy="2936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6548755" y="850167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3" name="Google Shape;33;p3"/>
          <p:cNvGrpSpPr/>
          <p:nvPr/>
        </p:nvGrpSpPr>
        <p:grpSpPr>
          <a:xfrm>
            <a:off x="5585919" y="5592565"/>
            <a:ext cx="828358" cy="828358"/>
            <a:chOff x="3393179" y="4841987"/>
            <a:chExt cx="828358" cy="828358"/>
          </a:xfrm>
        </p:grpSpPr>
        <p:sp>
          <p:nvSpPr>
            <p:cNvPr id="34" name="Google Shape;34;p3"/>
            <p:cNvSpPr/>
            <p:nvPr/>
          </p:nvSpPr>
          <p:spPr>
            <a:xfrm rot="8100000">
              <a:off x="3537358" y="4940429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-81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Quote">
  <p:cSld name="7_Quot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550864" y="549275"/>
            <a:ext cx="3566160" cy="3384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39" name="Google Shape;39;p4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550863" y="4097338"/>
            <a:ext cx="3565524" cy="2351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"/>
          <p:cNvSpPr/>
          <p:nvPr>
            <p:ph idx="2" type="pic"/>
          </p:nvPr>
        </p:nvSpPr>
        <p:spPr>
          <a:xfrm>
            <a:off x="5535809" y="656633"/>
            <a:ext cx="5132388" cy="51323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5" name="Google Shape;45;p4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ction">
  <p:cSld name="3_Introduc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550863" y="45072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>
            <p:ph idx="2" type="pic"/>
          </p:nvPr>
        </p:nvSpPr>
        <p:spPr>
          <a:xfrm>
            <a:off x="0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1" name="Google Shape;51;p5"/>
          <p:cNvSpPr/>
          <p:nvPr>
            <p:ph idx="3" type="pic"/>
          </p:nvPr>
        </p:nvSpPr>
        <p:spPr>
          <a:xfrm>
            <a:off x="3054096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2" name="Google Shape;52;p5"/>
          <p:cNvSpPr/>
          <p:nvPr>
            <p:ph idx="4" type="pic"/>
          </p:nvPr>
        </p:nvSpPr>
        <p:spPr>
          <a:xfrm>
            <a:off x="6083808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3" name="Google Shape;53;p5"/>
          <p:cNvSpPr/>
          <p:nvPr>
            <p:ph idx="5" type="pic"/>
          </p:nvPr>
        </p:nvSpPr>
        <p:spPr>
          <a:xfrm>
            <a:off x="9137904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4" name="Google Shape;54;p5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break">
  <p:cSld name="4_Section break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6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 txBox="1"/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subTitle"/>
          </p:nvPr>
        </p:nvSpPr>
        <p:spPr>
          <a:xfrm>
            <a:off x="550863" y="3816724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hart Table Timeline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69" name="Google Shape;69;p7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3" name="Google Shape;73;p7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eam">
  <p:cSld name="8_Tea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10288775" y="7626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548640" y="548640"/>
            <a:ext cx="8281987" cy="1253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2" name="Google Shape;82;p8"/>
          <p:cNvGrpSpPr/>
          <p:nvPr/>
        </p:nvGrpSpPr>
        <p:grpSpPr>
          <a:xfrm>
            <a:off x="1763106" y="4294374"/>
            <a:ext cx="2083885" cy="2083885"/>
            <a:chOff x="4842143" y="3556857"/>
            <a:chExt cx="2083885" cy="2083885"/>
          </a:xfrm>
        </p:grpSpPr>
        <p:sp>
          <p:nvSpPr>
            <p:cNvPr id="83" name="Google Shape;83;p8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7" name="Google Shape;87;p8"/>
          <p:cNvSpPr/>
          <p:nvPr>
            <p:ph idx="2" type="pic"/>
          </p:nvPr>
        </p:nvSpPr>
        <p:spPr>
          <a:xfrm>
            <a:off x="1078992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88" name="Google Shape;88;p8"/>
          <p:cNvSpPr/>
          <p:nvPr>
            <p:ph idx="3" type="pic"/>
          </p:nvPr>
        </p:nvSpPr>
        <p:spPr>
          <a:xfrm>
            <a:off x="3838384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89" name="Google Shape;89;p8"/>
          <p:cNvSpPr/>
          <p:nvPr>
            <p:ph idx="4" type="pic"/>
          </p:nvPr>
        </p:nvSpPr>
        <p:spPr>
          <a:xfrm>
            <a:off x="6661976" y="1993392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0" name="Google Shape;90;p8"/>
          <p:cNvSpPr/>
          <p:nvPr>
            <p:ph idx="5" type="pic"/>
          </p:nvPr>
        </p:nvSpPr>
        <p:spPr>
          <a:xfrm>
            <a:off x="9485568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1" name="Google Shape;91;p8"/>
          <p:cNvSpPr txBox="1"/>
          <p:nvPr>
            <p:ph idx="1" type="body"/>
          </p:nvPr>
        </p:nvSpPr>
        <p:spPr>
          <a:xfrm>
            <a:off x="1079500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6" type="body"/>
          </p:nvPr>
        </p:nvSpPr>
        <p:spPr>
          <a:xfrm>
            <a:off x="1078733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7" type="body"/>
          </p:nvPr>
        </p:nvSpPr>
        <p:spPr>
          <a:xfrm>
            <a:off x="3839151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8" type="body"/>
          </p:nvPr>
        </p:nvSpPr>
        <p:spPr>
          <a:xfrm>
            <a:off x="3838384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9" type="body"/>
          </p:nvPr>
        </p:nvSpPr>
        <p:spPr>
          <a:xfrm>
            <a:off x="6662743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3" type="body"/>
          </p:nvPr>
        </p:nvSpPr>
        <p:spPr>
          <a:xfrm>
            <a:off x="6661976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4" type="body"/>
          </p:nvPr>
        </p:nvSpPr>
        <p:spPr>
          <a:xfrm>
            <a:off x="9433112" y="3787288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5" type="body"/>
          </p:nvPr>
        </p:nvSpPr>
        <p:spPr>
          <a:xfrm>
            <a:off x="9432345" y="4238812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 2 column (comparison slide)" type="twoTxTwoObj">
  <p:cSld name="TWO_OBJECTS_WITH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9"/>
          <p:cNvSpPr txBox="1"/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550864" y="1731375"/>
            <a:ext cx="5437186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9"/>
          <p:cNvSpPr txBox="1"/>
          <p:nvPr>
            <p:ph idx="2" type="body"/>
          </p:nvPr>
        </p:nvSpPr>
        <p:spPr>
          <a:xfrm>
            <a:off x="550863" y="2427370"/>
            <a:ext cx="5429114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9"/>
          <p:cNvSpPr txBox="1"/>
          <p:nvPr>
            <p:ph idx="3" type="body"/>
          </p:nvPr>
        </p:nvSpPr>
        <p:spPr>
          <a:xfrm>
            <a:off x="6212024" y="1731375"/>
            <a:ext cx="5436392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idx="4" type="body"/>
          </p:nvPr>
        </p:nvSpPr>
        <p:spPr>
          <a:xfrm>
            <a:off x="6212023" y="2427370"/>
            <a:ext cx="5436391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9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9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9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 3 column">
  <p:cSld name="11_Content 3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>
            <a:off x="100472" y="5036395"/>
            <a:ext cx="2083885" cy="2083885"/>
            <a:chOff x="4842143" y="3556857"/>
            <a:chExt cx="2083885" cy="2083885"/>
          </a:xfrm>
        </p:grpSpPr>
        <p:sp>
          <p:nvSpPr>
            <p:cNvPr id="115" name="Google Shape;115;p10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9" name="Google Shape;119;p10"/>
          <p:cNvSpPr/>
          <p:nvPr/>
        </p:nvSpPr>
        <p:spPr>
          <a:xfrm rot="2700000">
            <a:off x="10834944" y="17126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10"/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10"/>
          <p:cNvSpPr txBox="1"/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550864" y="1731375"/>
            <a:ext cx="3563936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10"/>
          <p:cNvSpPr txBox="1"/>
          <p:nvPr>
            <p:ph idx="2" type="body"/>
          </p:nvPr>
        </p:nvSpPr>
        <p:spPr>
          <a:xfrm>
            <a:off x="559476" y="2432304"/>
            <a:ext cx="3563936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0"/>
          <p:cNvSpPr txBox="1"/>
          <p:nvPr>
            <p:ph idx="3" type="body"/>
          </p:nvPr>
        </p:nvSpPr>
        <p:spPr>
          <a:xfrm>
            <a:off x="4341573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0"/>
          <p:cNvSpPr txBox="1"/>
          <p:nvPr>
            <p:ph idx="4" type="body"/>
          </p:nvPr>
        </p:nvSpPr>
        <p:spPr>
          <a:xfrm>
            <a:off x="4341573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indent="-33655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indent="-33655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indent="-33655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indent="-33655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5" type="body"/>
          </p:nvPr>
        </p:nvSpPr>
        <p:spPr>
          <a:xfrm>
            <a:off x="8139659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6" type="body"/>
          </p:nvPr>
        </p:nvSpPr>
        <p:spPr>
          <a:xfrm>
            <a:off x="8139659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indent="-33655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indent="-33655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indent="-33655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indent="-33655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0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0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b="0" i="0" sz="4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7500" lvl="2" marL="13716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47">
          <p15:clr>
            <a:srgbClr val="F26B43"/>
          </p15:clr>
        </p15:guide>
        <p15:guide id="4" pos="7333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pos="824">
          <p15:clr>
            <a:srgbClr val="A4A3A4"/>
          </p15:clr>
        </p15:guide>
        <p15:guide id="8" pos="937">
          <p15:clr>
            <a:srgbClr val="A4A3A4"/>
          </p15:clr>
        </p15:guide>
        <p15:guide id="9" pos="1413">
          <p15:clr>
            <a:srgbClr val="A4A3A4"/>
          </p15:clr>
        </p15:guide>
        <p15:guide id="10" pos="1527">
          <p15:clr>
            <a:srgbClr val="A4A3A4"/>
          </p15:clr>
        </p15:guide>
        <p15:guide id="11" pos="2003">
          <p15:clr>
            <a:srgbClr val="A4A3A4"/>
          </p15:clr>
        </p15:guide>
        <p15:guide id="12" pos="2116">
          <p15:clr>
            <a:srgbClr val="A4A3A4"/>
          </p15:clr>
        </p15:guide>
        <p15:guide id="13" pos="2593">
          <p15:clr>
            <a:srgbClr val="A4A3A4"/>
          </p15:clr>
        </p15:guide>
        <p15:guide id="14" pos="2706">
          <p15:clr>
            <a:srgbClr val="A4A3A4"/>
          </p15:clr>
        </p15:guide>
        <p15:guide id="15" pos="3182">
          <p15:clr>
            <a:srgbClr val="A4A3A4"/>
          </p15:clr>
        </p15:guide>
        <p15:guide id="16" pos="3318">
          <p15:clr>
            <a:srgbClr val="A4A3A4"/>
          </p15:clr>
        </p15:guide>
        <p15:guide id="17" pos="3772">
          <p15:clr>
            <a:srgbClr val="A4A3A4"/>
          </p15:clr>
        </p15:guide>
        <p15:guide id="18" pos="3908">
          <p15:clr>
            <a:srgbClr val="A4A3A4"/>
          </p15:clr>
        </p15:guide>
        <p15:guide id="19" pos="4362">
          <p15:clr>
            <a:srgbClr val="A4A3A4"/>
          </p15:clr>
        </p15:guide>
        <p15:guide id="20" pos="4498">
          <p15:clr>
            <a:srgbClr val="A4A3A4"/>
          </p15:clr>
        </p15:guide>
        <p15:guide id="21" pos="4951">
          <p15:clr>
            <a:srgbClr val="A4A3A4"/>
          </p15:clr>
        </p15:guide>
        <p15:guide id="22" pos="5087">
          <p15:clr>
            <a:srgbClr val="A4A3A4"/>
          </p15:clr>
        </p15:guide>
        <p15:guide id="23" pos="5541">
          <p15:clr>
            <a:srgbClr val="A4A3A4"/>
          </p15:clr>
        </p15:guide>
        <p15:guide id="24" pos="5677">
          <p15:clr>
            <a:srgbClr val="A4A3A4"/>
          </p15:clr>
        </p15:guide>
        <p15:guide id="25" pos="6153">
          <p15:clr>
            <a:srgbClr val="A4A3A4"/>
          </p15:clr>
        </p15:guide>
        <p15:guide id="26" pos="6267">
          <p15:clr>
            <a:srgbClr val="A4A3A4"/>
          </p15:clr>
        </p15:guide>
        <p15:guide id="27" pos="6743">
          <p15:clr>
            <a:srgbClr val="A4A3A4"/>
          </p15:clr>
        </p15:guide>
        <p15:guide id="28" pos="6856">
          <p15:clr>
            <a:srgbClr val="A4A3A4"/>
          </p15:clr>
        </p15:guide>
        <p15:guide id="29" orient="horz" pos="3838">
          <p15:clr>
            <a:srgbClr val="A4A3A4"/>
          </p15:clr>
        </p15:guide>
        <p15:guide id="30" orient="horz" pos="2092">
          <p15:clr>
            <a:srgbClr val="A4A3A4"/>
          </p15:clr>
        </p15:guide>
        <p15:guide id="31" orient="horz" pos="2228">
          <p15:clr>
            <a:srgbClr val="A4A3A4"/>
          </p15:clr>
        </p15:guide>
        <p15:guide id="32" orient="horz" pos="845">
          <p15:clr>
            <a:srgbClr val="A4A3A4"/>
          </p15:clr>
        </p15:guide>
        <p15:guide id="33" orient="horz" pos="958">
          <p15:clr>
            <a:srgbClr val="A4A3A4"/>
          </p15:clr>
        </p15:guide>
        <p15:guide id="34" orient="horz" pos="1480">
          <p15:clr>
            <a:srgbClr val="A4A3A4"/>
          </p15:clr>
        </p15:guide>
        <p15:guide id="35" orient="horz" pos="1593">
          <p15:clr>
            <a:srgbClr val="A4A3A4"/>
          </p15:clr>
        </p15:guide>
        <p15:guide id="36" orient="horz" pos="2727">
          <p15:clr>
            <a:srgbClr val="A4A3A4"/>
          </p15:clr>
        </p15:guide>
        <p15:guide id="37" orient="horz" pos="2840">
          <p15:clr>
            <a:srgbClr val="A4A3A4"/>
          </p15:clr>
        </p15:guide>
        <p15:guide id="38" orient="horz" pos="3339">
          <p15:clr>
            <a:srgbClr val="A4A3A4"/>
          </p15:clr>
        </p15:guide>
        <p15:guide id="39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ctrTitle"/>
          </p:nvPr>
        </p:nvSpPr>
        <p:spPr>
          <a:xfrm>
            <a:off x="1389200" y="202350"/>
            <a:ext cx="103704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MONTE CARLO STOCK PRICE ANALYSIS</a:t>
            </a: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1846125" y="1352950"/>
            <a:ext cx="103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6" name="Google Shape;2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5550"/>
            <a:ext cx="5943602" cy="347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6652" y="1681000"/>
            <a:ext cx="5791198" cy="349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27"/>
          <p:cNvSpPr txBox="1"/>
          <p:nvPr/>
        </p:nvSpPr>
        <p:spPr>
          <a:xfrm>
            <a:off x="1487500" y="3999100"/>
            <a:ext cx="9733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Simulation is done in days’ interval. This is the next 5 years.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-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Blue line is our initial portfolio.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-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Orange line is double our starting portfolio.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-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There’s less probability for our portfolio to lose value.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-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There’s still probability that our portfolio can </a:t>
            </a: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quadruple</a:t>
            </a: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in value.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1095375" y="170000"/>
            <a:ext cx="102870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PG Simulation For the next 5 years</a:t>
            </a:r>
            <a:endParaRPr/>
          </a:p>
        </p:txBody>
      </p:sp>
      <p:pic>
        <p:nvPicPr>
          <p:cNvPr id="311" name="Google Shape;3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100" y="992188"/>
            <a:ext cx="92202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28"/>
          <p:cNvSpPr txBox="1"/>
          <p:nvPr/>
        </p:nvSpPr>
        <p:spPr>
          <a:xfrm>
            <a:off x="1487500" y="3999100"/>
            <a:ext cx="9733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Simulation is done in days’ interval. This is the next 5 years.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-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Blue line is our initial portfolio.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-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Orange line is double our starting portfolio.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-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There’s less probability for our portfolio to lose value.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0" y="170000"/>
            <a:ext cx="120651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Mastercard</a:t>
            </a:r>
            <a:r>
              <a:rPr lang="en-US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Simulation For the next 5 years</a:t>
            </a:r>
            <a:endParaRPr/>
          </a:p>
        </p:txBody>
      </p:sp>
      <p:pic>
        <p:nvPicPr>
          <p:cNvPr id="320" name="Google Shape;3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500" y="1172000"/>
            <a:ext cx="8891325" cy="26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29"/>
          <p:cNvSpPr txBox="1"/>
          <p:nvPr/>
        </p:nvSpPr>
        <p:spPr>
          <a:xfrm>
            <a:off x="1487500" y="3999100"/>
            <a:ext cx="9733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Simulation is done in days’ interval. This is the next 5 years.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-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Blue line is our initial portfolio.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-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Orange line is double our starting portfolio.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-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There high probability for our portfolio may stay stable in value.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-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There’s also probability that our portfolio may gain value. It is risky though.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>
            <a:off x="158750" y="170000"/>
            <a:ext cx="11906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Bitcoin </a:t>
            </a:r>
            <a:r>
              <a:rPr lang="en-US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Simulation For the next 5 years</a:t>
            </a:r>
            <a:endParaRPr/>
          </a:p>
        </p:txBody>
      </p:sp>
      <p:pic>
        <p:nvPicPr>
          <p:cNvPr id="329" name="Google Shape;3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150" y="1172000"/>
            <a:ext cx="9225369" cy="26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35" name="Google Shape;335;p30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30"/>
          <p:cNvSpPr txBox="1"/>
          <p:nvPr/>
        </p:nvSpPr>
        <p:spPr>
          <a:xfrm>
            <a:off x="1685925" y="1965950"/>
            <a:ext cx="9198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From our results we saw that: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Char char="-"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There is a </a:t>
            </a: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probability</a:t>
            </a: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if we invest in </a:t>
            </a: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PG</a:t>
            </a: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, we can double our value, but less </a:t>
            </a: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probability</a:t>
            </a: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to lose value.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Char char="-"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There is a probability if we invest in </a:t>
            </a: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Mastercard</a:t>
            </a: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, we can double our value, but it’s value is less than that of </a:t>
            </a: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PG.</a:t>
            </a:r>
            <a:endParaRPr b="1"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Char char="-"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There’s high probability that we may not see any increase in our investment in </a:t>
            </a: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Bitcoin</a:t>
            </a: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.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In conclusion, it’s best to invest in </a:t>
            </a:r>
            <a:r>
              <a:rPr b="1"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PG</a:t>
            </a: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. It looks promising for the next 5 years. We can then reconsider after 5 years.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342" name="Google Shape;342;p31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31"/>
          <p:cNvSpPr txBox="1"/>
          <p:nvPr/>
        </p:nvSpPr>
        <p:spPr>
          <a:xfrm>
            <a:off x="1685925" y="1965950"/>
            <a:ext cx="9198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Char char="-"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As the number of Monte Carlo simulations increases, so does the convergence to the ‘exact’ solution. It is then recommended to run more simulations .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Char char="-"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Sensitivity Analysis can help identify which parameters are sensitive to our data set.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Char char="-"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Seek expert advice in economics and stock market.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/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49" name="Google Shape;349;p3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0" name="Google Shape;3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775" y="1601375"/>
            <a:ext cx="6419695" cy="31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460401" y="1613306"/>
            <a:ext cx="3565500" cy="3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Problem statement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Introduction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Stock Market Review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Monte Carlo Simulation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Conclusion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Recommendations 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4" name="Google Shape;2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88" y="1341443"/>
            <a:ext cx="4670425" cy="3655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222225" y="1161675"/>
            <a:ext cx="50451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Play"/>
              <a:buNone/>
            </a:pPr>
            <a:r>
              <a:rPr lang="en-US"/>
              <a:t>Can we use the Monte Carlo Simulation to forecast future stock Market Prices to Invest In?</a:t>
            </a:r>
            <a:endParaRPr sz="3600">
              <a:solidFill>
                <a:srgbClr val="E8E6E3"/>
              </a:solidFill>
              <a:highlight>
                <a:srgbClr val="181A1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0" y="789200"/>
            <a:ext cx="6636749" cy="43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type="title"/>
          </p:nvPr>
        </p:nvSpPr>
        <p:spPr>
          <a:xfrm>
            <a:off x="173813" y="3068875"/>
            <a:ext cx="4500600" cy="15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Monte Carlo Method</a:t>
            </a:r>
            <a:endParaRPr/>
          </a:p>
        </p:txBody>
      </p:sp>
      <p:sp>
        <p:nvSpPr>
          <p:cNvPr id="228" name="Google Shape;228;p2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1"/>
          <p:cNvSpPr txBox="1"/>
          <p:nvPr>
            <p:ph idx="4294967295" type="body"/>
          </p:nvPr>
        </p:nvSpPr>
        <p:spPr>
          <a:xfrm>
            <a:off x="4749027" y="3063875"/>
            <a:ext cx="71571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/>
              <a:t>Mathematical technique to solve problems through random sampling. 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/>
              <a:t>Predicts the probability of different outcomes from potentially random variables</a:t>
            </a:r>
            <a:endParaRPr/>
          </a:p>
        </p:txBody>
      </p:sp>
      <p:pic>
        <p:nvPicPr>
          <p:cNvPr id="230" name="Google Shape;2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525" y="136525"/>
            <a:ext cx="53149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1"/>
          <p:cNvSpPr txBox="1"/>
          <p:nvPr/>
        </p:nvSpPr>
        <p:spPr>
          <a:xfrm>
            <a:off x="173850" y="4992500"/>
            <a:ext cx="37950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Stock Market</a:t>
            </a:r>
            <a:endParaRPr/>
          </a:p>
        </p:txBody>
      </p:sp>
      <p:sp>
        <p:nvSpPr>
          <p:cNvPr id="232" name="Google Shape;232;p21"/>
          <p:cNvSpPr txBox="1"/>
          <p:nvPr/>
        </p:nvSpPr>
        <p:spPr>
          <a:xfrm>
            <a:off x="4592175" y="4631875"/>
            <a:ext cx="69669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1BCB4"/>
              </a:solidFill>
              <a:highlight>
                <a:srgbClr val="1A1C1D"/>
              </a:highlight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•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Procter &amp; Gamble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Mastercard Inc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•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Bitcoin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3695650" y="3691688"/>
            <a:ext cx="841500" cy="31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3179775" y="5591138"/>
            <a:ext cx="841500" cy="31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22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43" name="Google Shape;243;p22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244" name="Google Shape;244;p22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7" name="Google Shape;247;p22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48" name="Google Shape;248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249" name="Google Shape;249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50" name="Google Shape;250;p22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1" name="Google Shape;251;p22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2" name="Google Shape;252;p22"/>
          <p:cNvSpPr txBox="1"/>
          <p:nvPr>
            <p:ph type="ctrTitle"/>
          </p:nvPr>
        </p:nvSpPr>
        <p:spPr>
          <a:xfrm>
            <a:off x="324088" y="1916627"/>
            <a:ext cx="6249432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</a:pPr>
            <a:r>
              <a:rPr lang="en-US"/>
              <a:t>STOCK MARKET REVIEW</a:t>
            </a:r>
            <a:endParaRPr sz="6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3" name="Google Shape;253;p2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3"/>
          <p:cNvSpPr txBox="1"/>
          <p:nvPr/>
        </p:nvSpPr>
        <p:spPr>
          <a:xfrm>
            <a:off x="1698625" y="4715825"/>
            <a:ext cx="9733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-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Shows how the closing price differs from day on day.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-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Both have been increasing since 2019.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-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There was a drop in the first half of 2020.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2599450" y="124475"/>
            <a:ext cx="72090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PG  and MASTERCARD </a:t>
            </a:r>
            <a:endParaRPr/>
          </a:p>
        </p:txBody>
      </p:sp>
      <p:pic>
        <p:nvPicPr>
          <p:cNvPr id="262" name="Google Shape;2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88" y="906850"/>
            <a:ext cx="5773982" cy="32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132" y="906850"/>
            <a:ext cx="5740231" cy="32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1698625" y="4715825"/>
            <a:ext cx="973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-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Static Percentage change across time.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-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drastic difference in the first half of 2020.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2599450" y="124475"/>
            <a:ext cx="72090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PG  and MASTERCARD </a:t>
            </a:r>
            <a:endParaRPr/>
          </a:p>
        </p:txBody>
      </p:sp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6475"/>
            <a:ext cx="5799853" cy="34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650" y="1126475"/>
            <a:ext cx="5934950" cy="34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25"/>
          <p:cNvSpPr txBox="1"/>
          <p:nvPr/>
        </p:nvSpPr>
        <p:spPr>
          <a:xfrm>
            <a:off x="1487500" y="5046675"/>
            <a:ext cx="9733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-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Shows how the closing price differs from day on day.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-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Even though the stock price dropped from 2022, but Bitcoin prices has grown compared to ZAR.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4606450" y="124475"/>
            <a:ext cx="31950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Bitcoin</a:t>
            </a:r>
            <a:endParaRPr/>
          </a:p>
        </p:txBody>
      </p:sp>
      <p:pic>
        <p:nvPicPr>
          <p:cNvPr id="282" name="Google Shape;2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00" y="914102"/>
            <a:ext cx="5247125" cy="36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825" y="914102"/>
            <a:ext cx="5563050" cy="36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/>
          <p:nvPr/>
        </p:nvSpPr>
        <p:spPr>
          <a:xfrm rot="2700000">
            <a:off x="612109" y="481997"/>
            <a:ext cx="1080601" cy="1263649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26"/>
          <p:cNvSpPr/>
          <p:nvPr/>
        </p:nvSpPr>
        <p:spPr>
          <a:xfrm rot="8100000">
            <a:off x="626707" y="828843"/>
            <a:ext cx="540088" cy="1080176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" name="Google Shape;291;p26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92" name="Google Shape;292;p26"/>
          <p:cNvGrpSpPr/>
          <p:nvPr/>
        </p:nvGrpSpPr>
        <p:grpSpPr>
          <a:xfrm>
            <a:off x="1291064" y="4299901"/>
            <a:ext cx="2083792" cy="2083792"/>
            <a:chOff x="4840714" y="3556951"/>
            <a:chExt cx="2083792" cy="2083792"/>
          </a:xfrm>
        </p:grpSpPr>
        <p:sp>
          <p:nvSpPr>
            <p:cNvPr id="293" name="Google Shape;293;p26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97" name="Google Shape;297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298" name="Google Shape;298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99" name="Google Shape;299;p26"/>
          <p:cNvSpPr/>
          <p:nvPr/>
        </p:nvSpPr>
        <p:spPr>
          <a:xfrm>
            <a:off x="0" y="5773729"/>
            <a:ext cx="12192000" cy="10842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0" name="Google Shape;300;p26"/>
          <p:cNvSpPr/>
          <p:nvPr/>
        </p:nvSpPr>
        <p:spPr>
          <a:xfrm rot="10800000">
            <a:off x="0" y="-5"/>
            <a:ext cx="9000000" cy="68580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1" name="Google Shape;301;p26"/>
          <p:cNvSpPr txBox="1"/>
          <p:nvPr>
            <p:ph type="ctrTitle"/>
          </p:nvPr>
        </p:nvSpPr>
        <p:spPr>
          <a:xfrm>
            <a:off x="324088" y="1916627"/>
            <a:ext cx="6249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</a:pPr>
            <a:r>
              <a:rPr lang="en-US"/>
              <a:t>MONTE CARLO SIMULATION</a:t>
            </a:r>
            <a:endParaRPr sz="6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2" name="Google Shape;302;p26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