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Play"/>
      <p:regular r:id="rId25"/>
      <p:bold r:id="rId26"/>
    </p:embeddedFont>
    <p:embeddedFont>
      <p:font typeface="Gill Sans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F26B43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-bold.fntdata"/><Relationship Id="rId25" Type="http://schemas.openxmlformats.org/officeDocument/2006/relationships/font" Target="fonts/Play-regular.fntdata"/><Relationship Id="rId28" Type="http://schemas.openxmlformats.org/officeDocument/2006/relationships/font" Target="fonts/GillSans-bold.fntdata"/><Relationship Id="rId27" Type="http://schemas.openxmlformats.org/officeDocument/2006/relationships/font" Target="fonts/Gill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41f9167af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41f9167af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1fd39f300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41fd39f300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1fd39f30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41fd39f300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1fd39f30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41fd39f30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1fd39f300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41fd39f300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1fd39f300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41fd39f300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1fd39f300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241fd39f300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">
  <p:cSld name="1_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7999414" y="1051551"/>
            <a:ext cx="3565524" cy="23848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/>
          <p:nvPr>
            <p:ph idx="2" type="pic"/>
          </p:nvPr>
        </p:nvSpPr>
        <p:spPr>
          <a:xfrm>
            <a:off x="0" y="0"/>
            <a:ext cx="745236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8" name="Google Shape;18;p2"/>
          <p:cNvSpPr/>
          <p:nvPr/>
        </p:nvSpPr>
        <p:spPr>
          <a:xfrm>
            <a:off x="7999413" y="445272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 rot="5400000">
            <a:off x="10835022" y="5500185"/>
            <a:ext cx="828358" cy="828358"/>
            <a:chOff x="10462536" y="1408249"/>
            <a:chExt cx="828358" cy="828358"/>
          </a:xfrm>
        </p:grpSpPr>
        <p:sp>
          <p:nvSpPr>
            <p:cNvPr id="20" name="Google Shape;20;p2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7999413" y="3568700"/>
            <a:ext cx="3565524" cy="1731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Summary">
  <p:cSld name="12_Summar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type="title"/>
          </p:nvPr>
        </p:nvSpPr>
        <p:spPr>
          <a:xfrm>
            <a:off x="550863" y="45085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1"/>
          <p:cNvSpPr/>
          <p:nvPr>
            <p:ph idx="2" type="pic"/>
          </p:nvPr>
        </p:nvSpPr>
        <p:spPr>
          <a:xfrm>
            <a:off x="0" y="0"/>
            <a:ext cx="12192000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1"/>
          <p:cNvSpPr/>
          <p:nvPr/>
        </p:nvSpPr>
        <p:spPr>
          <a:xfrm>
            <a:off x="1225773" y="385222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losing">
  <p:cSld name="13_Closing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2"/>
          <p:cNvSpPr txBox="1"/>
          <p:nvPr>
            <p:ph idx="1" type="subTitle"/>
          </p:nvPr>
        </p:nvSpPr>
        <p:spPr>
          <a:xfrm>
            <a:off x="550863" y="3827610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2"/>
          <p:cNvSpPr/>
          <p:nvPr>
            <p:ph idx="2" type="pic"/>
          </p:nvPr>
        </p:nvSpPr>
        <p:spPr>
          <a:xfrm>
            <a:off x="6556248" y="54864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4" name="Google Shape;144;p12"/>
          <p:cNvSpPr/>
          <p:nvPr>
            <p:ph idx="3" type="pic"/>
          </p:nvPr>
        </p:nvSpPr>
        <p:spPr>
          <a:xfrm>
            <a:off x="6556248" y="342900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145" name="Google Shape;145;p12"/>
          <p:cNvGrpSpPr/>
          <p:nvPr/>
        </p:nvGrpSpPr>
        <p:grpSpPr>
          <a:xfrm>
            <a:off x="11030092" y="-213201"/>
            <a:ext cx="1708815" cy="1705831"/>
            <a:chOff x="11030092" y="-213201"/>
            <a:chExt cx="1708815" cy="1705831"/>
          </a:xfrm>
        </p:grpSpPr>
        <p:sp>
          <p:nvSpPr>
            <p:cNvPr id="146" name="Google Shape;146;p12"/>
            <p:cNvSpPr/>
            <p:nvPr/>
          </p:nvSpPr>
          <p:spPr>
            <a:xfrm rot="-2700000">
              <a:off x="11161347" y="125399"/>
              <a:ext cx="1341675" cy="926985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 rot="-2700000">
              <a:off x="11228590" y="129580"/>
              <a:ext cx="1337455" cy="104292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49" name="Google Shape;149;p12"/>
          <p:cNvGrpSpPr/>
          <p:nvPr/>
        </p:nvGrpSpPr>
        <p:grpSpPr>
          <a:xfrm>
            <a:off x="577658" y="5511950"/>
            <a:ext cx="828358" cy="828358"/>
            <a:chOff x="10462536" y="1408249"/>
            <a:chExt cx="828358" cy="828358"/>
          </a:xfrm>
        </p:grpSpPr>
        <p:sp>
          <p:nvSpPr>
            <p:cNvPr id="150" name="Google Shape;150;p12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2" name="Google Shape;152;p12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2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ection break">
  <p:cSld name="5_Section break"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58" name="Google Shape;158;p13"/>
          <p:cNvSpPr txBox="1"/>
          <p:nvPr>
            <p:ph idx="1" type="subTitle"/>
          </p:nvPr>
        </p:nvSpPr>
        <p:spPr>
          <a:xfrm>
            <a:off x="0" y="3557281"/>
            <a:ext cx="6640285" cy="330071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3"/>
          <p:cNvSpPr txBox="1"/>
          <p:nvPr>
            <p:ph type="ctrTitle"/>
          </p:nvPr>
        </p:nvSpPr>
        <p:spPr>
          <a:xfrm>
            <a:off x="0" y="0"/>
            <a:ext cx="6640285" cy="353550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803"/>
                </a:srgbClr>
              </a:gs>
              <a:gs pos="100000">
                <a:srgbClr val="1B192E">
                  <a:alpha val="6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ctrTitle"/>
          </p:nvPr>
        </p:nvSpPr>
        <p:spPr>
          <a:xfrm>
            <a:off x="3359149" y="389840"/>
            <a:ext cx="8281987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4"/>
          <p:cNvSpPr txBox="1"/>
          <p:nvPr>
            <p:ph idx="1" type="subTitle"/>
          </p:nvPr>
        </p:nvSpPr>
        <p:spPr>
          <a:xfrm>
            <a:off x="3359149" y="3536951"/>
            <a:ext cx="8281989" cy="2555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14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4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14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9" name="Google Shape;169;p14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170" name="Google Shape;170;p14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6" name="Google Shape;176;p15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177" name="Google Shape;177;p15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9" name="Google Shape;179;p15"/>
          <p:cNvSpPr txBox="1"/>
          <p:nvPr>
            <p:ph type="title"/>
          </p:nvPr>
        </p:nvSpPr>
        <p:spPr>
          <a:xfrm>
            <a:off x="550863" y="54927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2" type="body"/>
          </p:nvPr>
        </p:nvSpPr>
        <p:spPr>
          <a:xfrm>
            <a:off x="6205538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15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4752748" y="4823504"/>
            <a:ext cx="1656714" cy="1656714"/>
            <a:chOff x="2481534" y="2139594"/>
            <a:chExt cx="1656714" cy="1656714"/>
          </a:xfrm>
        </p:grpSpPr>
        <p:sp>
          <p:nvSpPr>
            <p:cNvPr id="191" name="Google Shape;191;p17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3" name="Google Shape;193;p17"/>
          <p:cNvSpPr txBox="1"/>
          <p:nvPr>
            <p:ph type="title"/>
          </p:nvPr>
        </p:nvSpPr>
        <p:spPr>
          <a:xfrm>
            <a:off x="550863" y="549275"/>
            <a:ext cx="11090275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4295775" y="1750060"/>
            <a:ext cx="7345362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55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5" name="Google Shape;195;p17"/>
          <p:cNvSpPr txBox="1"/>
          <p:nvPr>
            <p:ph idx="2" type="body"/>
          </p:nvPr>
        </p:nvSpPr>
        <p:spPr>
          <a:xfrm>
            <a:off x="550863" y="1750060"/>
            <a:ext cx="3565525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6" name="Google Shape;196;p17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550864" y="549275"/>
            <a:ext cx="3565524" cy="1997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50863" y="2677306"/>
            <a:ext cx="3565525" cy="3415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/>
          <p:nvPr>
            <p:ph idx="2" type="pic"/>
          </p:nvPr>
        </p:nvSpPr>
        <p:spPr>
          <a:xfrm>
            <a:off x="5208928" y="1596771"/>
            <a:ext cx="3448558" cy="3448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7" name="Google Shape;27;p3"/>
          <p:cNvSpPr/>
          <p:nvPr>
            <p:ph idx="3" type="pic"/>
          </p:nvPr>
        </p:nvSpPr>
        <p:spPr>
          <a:xfrm>
            <a:off x="8918575" y="596392"/>
            <a:ext cx="2263776" cy="2263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8" name="Google Shape;28;p3"/>
          <p:cNvSpPr/>
          <p:nvPr>
            <p:ph idx="4" type="pic"/>
          </p:nvPr>
        </p:nvSpPr>
        <p:spPr>
          <a:xfrm>
            <a:off x="9091612" y="3324733"/>
            <a:ext cx="2936876" cy="2936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6548755" y="850167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3" name="Google Shape;33;p3"/>
          <p:cNvGrpSpPr/>
          <p:nvPr/>
        </p:nvGrpSpPr>
        <p:grpSpPr>
          <a:xfrm>
            <a:off x="5585919" y="5592565"/>
            <a:ext cx="828358" cy="828358"/>
            <a:chOff x="3393179" y="4841987"/>
            <a:chExt cx="828358" cy="828358"/>
          </a:xfrm>
        </p:grpSpPr>
        <p:sp>
          <p:nvSpPr>
            <p:cNvPr id="34" name="Google Shape;34;p3"/>
            <p:cNvSpPr/>
            <p:nvPr/>
          </p:nvSpPr>
          <p:spPr>
            <a:xfrm rot="8100000">
              <a:off x="3537358" y="4940429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-81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Quote">
  <p:cSld name="7_Quot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550864" y="549275"/>
            <a:ext cx="3566160" cy="3384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39" name="Google Shape;39;p4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550863" y="4097338"/>
            <a:ext cx="3565524" cy="2351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"/>
          <p:cNvSpPr/>
          <p:nvPr>
            <p:ph idx="2" type="pic"/>
          </p:nvPr>
        </p:nvSpPr>
        <p:spPr>
          <a:xfrm>
            <a:off x="5535809" y="656633"/>
            <a:ext cx="5132388" cy="51323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5" name="Google Shape;45;p4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ction">
  <p:cSld name="3_Introduc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550863" y="45072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>
            <p:ph idx="2" type="pic"/>
          </p:nvPr>
        </p:nvSpPr>
        <p:spPr>
          <a:xfrm>
            <a:off x="0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1" name="Google Shape;51;p5"/>
          <p:cNvSpPr/>
          <p:nvPr>
            <p:ph idx="3" type="pic"/>
          </p:nvPr>
        </p:nvSpPr>
        <p:spPr>
          <a:xfrm>
            <a:off x="3054096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2" name="Google Shape;52;p5"/>
          <p:cNvSpPr/>
          <p:nvPr>
            <p:ph idx="4" type="pic"/>
          </p:nvPr>
        </p:nvSpPr>
        <p:spPr>
          <a:xfrm>
            <a:off x="6083808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3" name="Google Shape;53;p5"/>
          <p:cNvSpPr/>
          <p:nvPr>
            <p:ph idx="5" type="pic"/>
          </p:nvPr>
        </p:nvSpPr>
        <p:spPr>
          <a:xfrm>
            <a:off x="9137904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4" name="Google Shape;54;p5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break">
  <p:cSld name="4_Section break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60" name="Google Shape;60;p6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6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 txBox="1"/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subTitle"/>
          </p:nvPr>
        </p:nvSpPr>
        <p:spPr>
          <a:xfrm>
            <a:off x="550863" y="3816724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hart Table Timeline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69" name="Google Shape;69;p7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3" name="Google Shape;73;p7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" type="body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eam">
  <p:cSld name="8_Tea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10288775" y="7626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548640" y="548640"/>
            <a:ext cx="8281987" cy="1253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2" name="Google Shape;82;p8"/>
          <p:cNvGrpSpPr/>
          <p:nvPr/>
        </p:nvGrpSpPr>
        <p:grpSpPr>
          <a:xfrm>
            <a:off x="1763106" y="4294374"/>
            <a:ext cx="2083885" cy="2083885"/>
            <a:chOff x="4842143" y="3556857"/>
            <a:chExt cx="2083885" cy="2083885"/>
          </a:xfrm>
        </p:grpSpPr>
        <p:sp>
          <p:nvSpPr>
            <p:cNvPr id="83" name="Google Shape;83;p8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7" name="Google Shape;87;p8"/>
          <p:cNvSpPr/>
          <p:nvPr>
            <p:ph idx="2" type="pic"/>
          </p:nvPr>
        </p:nvSpPr>
        <p:spPr>
          <a:xfrm>
            <a:off x="1078992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88" name="Google Shape;88;p8"/>
          <p:cNvSpPr/>
          <p:nvPr>
            <p:ph idx="3" type="pic"/>
          </p:nvPr>
        </p:nvSpPr>
        <p:spPr>
          <a:xfrm>
            <a:off x="3838384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89" name="Google Shape;89;p8"/>
          <p:cNvSpPr/>
          <p:nvPr>
            <p:ph idx="4" type="pic"/>
          </p:nvPr>
        </p:nvSpPr>
        <p:spPr>
          <a:xfrm>
            <a:off x="6661976" y="1993392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0" name="Google Shape;90;p8"/>
          <p:cNvSpPr/>
          <p:nvPr>
            <p:ph idx="5" type="pic"/>
          </p:nvPr>
        </p:nvSpPr>
        <p:spPr>
          <a:xfrm>
            <a:off x="9485568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1" name="Google Shape;91;p8"/>
          <p:cNvSpPr txBox="1"/>
          <p:nvPr>
            <p:ph idx="1" type="body"/>
          </p:nvPr>
        </p:nvSpPr>
        <p:spPr>
          <a:xfrm>
            <a:off x="1079500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6" type="body"/>
          </p:nvPr>
        </p:nvSpPr>
        <p:spPr>
          <a:xfrm>
            <a:off x="1078733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7" type="body"/>
          </p:nvPr>
        </p:nvSpPr>
        <p:spPr>
          <a:xfrm>
            <a:off x="3839151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8" type="body"/>
          </p:nvPr>
        </p:nvSpPr>
        <p:spPr>
          <a:xfrm>
            <a:off x="3838384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9" type="body"/>
          </p:nvPr>
        </p:nvSpPr>
        <p:spPr>
          <a:xfrm>
            <a:off x="6662743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3" type="body"/>
          </p:nvPr>
        </p:nvSpPr>
        <p:spPr>
          <a:xfrm>
            <a:off x="6661976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4" type="body"/>
          </p:nvPr>
        </p:nvSpPr>
        <p:spPr>
          <a:xfrm>
            <a:off x="9433112" y="3787288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5" type="body"/>
          </p:nvPr>
        </p:nvSpPr>
        <p:spPr>
          <a:xfrm>
            <a:off x="9432345" y="4238812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 2 column (comparison slide)" type="twoTxTwoObj">
  <p:cSld name="TWO_OBJECTS_WITH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9"/>
          <p:cNvSpPr txBox="1"/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550864" y="1731375"/>
            <a:ext cx="5437186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9"/>
          <p:cNvSpPr txBox="1"/>
          <p:nvPr>
            <p:ph idx="2" type="body"/>
          </p:nvPr>
        </p:nvSpPr>
        <p:spPr>
          <a:xfrm>
            <a:off x="550863" y="2427370"/>
            <a:ext cx="5429114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9"/>
          <p:cNvSpPr txBox="1"/>
          <p:nvPr>
            <p:ph idx="3" type="body"/>
          </p:nvPr>
        </p:nvSpPr>
        <p:spPr>
          <a:xfrm>
            <a:off x="6212024" y="1731375"/>
            <a:ext cx="5436392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idx="4" type="body"/>
          </p:nvPr>
        </p:nvSpPr>
        <p:spPr>
          <a:xfrm>
            <a:off x="6212023" y="2427370"/>
            <a:ext cx="5436391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302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9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9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9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 3 column">
  <p:cSld name="11_Content 3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0"/>
          <p:cNvGrpSpPr/>
          <p:nvPr/>
        </p:nvGrpSpPr>
        <p:grpSpPr>
          <a:xfrm>
            <a:off x="100472" y="5036395"/>
            <a:ext cx="2083885" cy="2083885"/>
            <a:chOff x="4842143" y="3556857"/>
            <a:chExt cx="2083885" cy="2083885"/>
          </a:xfrm>
        </p:grpSpPr>
        <p:sp>
          <p:nvSpPr>
            <p:cNvPr id="115" name="Google Shape;115;p10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9" name="Google Shape;119;p10"/>
          <p:cNvSpPr/>
          <p:nvPr/>
        </p:nvSpPr>
        <p:spPr>
          <a:xfrm rot="2700000">
            <a:off x="10834944" y="17126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10"/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10"/>
          <p:cNvSpPr txBox="1"/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550864" y="1731375"/>
            <a:ext cx="3563936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10"/>
          <p:cNvSpPr txBox="1"/>
          <p:nvPr>
            <p:ph idx="2" type="body"/>
          </p:nvPr>
        </p:nvSpPr>
        <p:spPr>
          <a:xfrm>
            <a:off x="559476" y="2432304"/>
            <a:ext cx="3563936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0"/>
          <p:cNvSpPr txBox="1"/>
          <p:nvPr>
            <p:ph idx="3" type="body"/>
          </p:nvPr>
        </p:nvSpPr>
        <p:spPr>
          <a:xfrm>
            <a:off x="4341573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0"/>
          <p:cNvSpPr txBox="1"/>
          <p:nvPr>
            <p:ph idx="4" type="body"/>
          </p:nvPr>
        </p:nvSpPr>
        <p:spPr>
          <a:xfrm>
            <a:off x="4341573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indent="-33655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indent="-33655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indent="-33655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indent="-33655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5" type="body"/>
          </p:nvPr>
        </p:nvSpPr>
        <p:spPr>
          <a:xfrm>
            <a:off x="8139659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6" type="body"/>
          </p:nvPr>
        </p:nvSpPr>
        <p:spPr>
          <a:xfrm>
            <a:off x="8139659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indent="-33655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indent="-33655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indent="-33655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indent="-33655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0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0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b="0" i="0" sz="4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7500" lvl="2" marL="13716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47">
          <p15:clr>
            <a:srgbClr val="F26B43"/>
          </p15:clr>
        </p15:guide>
        <p15:guide id="4" pos="7333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pos="824">
          <p15:clr>
            <a:srgbClr val="A4A3A4"/>
          </p15:clr>
        </p15:guide>
        <p15:guide id="8" pos="937">
          <p15:clr>
            <a:srgbClr val="A4A3A4"/>
          </p15:clr>
        </p15:guide>
        <p15:guide id="9" pos="1413">
          <p15:clr>
            <a:srgbClr val="A4A3A4"/>
          </p15:clr>
        </p15:guide>
        <p15:guide id="10" pos="1527">
          <p15:clr>
            <a:srgbClr val="A4A3A4"/>
          </p15:clr>
        </p15:guide>
        <p15:guide id="11" pos="2003">
          <p15:clr>
            <a:srgbClr val="A4A3A4"/>
          </p15:clr>
        </p15:guide>
        <p15:guide id="12" pos="2116">
          <p15:clr>
            <a:srgbClr val="A4A3A4"/>
          </p15:clr>
        </p15:guide>
        <p15:guide id="13" pos="2593">
          <p15:clr>
            <a:srgbClr val="A4A3A4"/>
          </p15:clr>
        </p15:guide>
        <p15:guide id="14" pos="2706">
          <p15:clr>
            <a:srgbClr val="A4A3A4"/>
          </p15:clr>
        </p15:guide>
        <p15:guide id="15" pos="3182">
          <p15:clr>
            <a:srgbClr val="A4A3A4"/>
          </p15:clr>
        </p15:guide>
        <p15:guide id="16" pos="3318">
          <p15:clr>
            <a:srgbClr val="A4A3A4"/>
          </p15:clr>
        </p15:guide>
        <p15:guide id="17" pos="3772">
          <p15:clr>
            <a:srgbClr val="A4A3A4"/>
          </p15:clr>
        </p15:guide>
        <p15:guide id="18" pos="3908">
          <p15:clr>
            <a:srgbClr val="A4A3A4"/>
          </p15:clr>
        </p15:guide>
        <p15:guide id="19" pos="4362">
          <p15:clr>
            <a:srgbClr val="A4A3A4"/>
          </p15:clr>
        </p15:guide>
        <p15:guide id="20" pos="4498">
          <p15:clr>
            <a:srgbClr val="A4A3A4"/>
          </p15:clr>
        </p15:guide>
        <p15:guide id="21" pos="4951">
          <p15:clr>
            <a:srgbClr val="A4A3A4"/>
          </p15:clr>
        </p15:guide>
        <p15:guide id="22" pos="5087">
          <p15:clr>
            <a:srgbClr val="A4A3A4"/>
          </p15:clr>
        </p15:guide>
        <p15:guide id="23" pos="5541">
          <p15:clr>
            <a:srgbClr val="A4A3A4"/>
          </p15:clr>
        </p15:guide>
        <p15:guide id="24" pos="5677">
          <p15:clr>
            <a:srgbClr val="A4A3A4"/>
          </p15:clr>
        </p15:guide>
        <p15:guide id="25" pos="6153">
          <p15:clr>
            <a:srgbClr val="A4A3A4"/>
          </p15:clr>
        </p15:guide>
        <p15:guide id="26" pos="6267">
          <p15:clr>
            <a:srgbClr val="A4A3A4"/>
          </p15:clr>
        </p15:guide>
        <p15:guide id="27" pos="6743">
          <p15:clr>
            <a:srgbClr val="A4A3A4"/>
          </p15:clr>
        </p15:guide>
        <p15:guide id="28" pos="6856">
          <p15:clr>
            <a:srgbClr val="A4A3A4"/>
          </p15:clr>
        </p15:guide>
        <p15:guide id="29" orient="horz" pos="3838">
          <p15:clr>
            <a:srgbClr val="A4A3A4"/>
          </p15:clr>
        </p15:guide>
        <p15:guide id="30" orient="horz" pos="2092">
          <p15:clr>
            <a:srgbClr val="A4A3A4"/>
          </p15:clr>
        </p15:guide>
        <p15:guide id="31" orient="horz" pos="2228">
          <p15:clr>
            <a:srgbClr val="A4A3A4"/>
          </p15:clr>
        </p15:guide>
        <p15:guide id="32" orient="horz" pos="845">
          <p15:clr>
            <a:srgbClr val="A4A3A4"/>
          </p15:clr>
        </p15:guide>
        <p15:guide id="33" orient="horz" pos="958">
          <p15:clr>
            <a:srgbClr val="A4A3A4"/>
          </p15:clr>
        </p15:guide>
        <p15:guide id="34" orient="horz" pos="1480">
          <p15:clr>
            <a:srgbClr val="A4A3A4"/>
          </p15:clr>
        </p15:guide>
        <p15:guide id="35" orient="horz" pos="1593">
          <p15:clr>
            <a:srgbClr val="A4A3A4"/>
          </p15:clr>
        </p15:guide>
        <p15:guide id="36" orient="horz" pos="2727">
          <p15:clr>
            <a:srgbClr val="A4A3A4"/>
          </p15:clr>
        </p15:guide>
        <p15:guide id="37" orient="horz" pos="2840">
          <p15:clr>
            <a:srgbClr val="A4A3A4"/>
          </p15:clr>
        </p15:guide>
        <p15:guide id="38" orient="horz" pos="3339">
          <p15:clr>
            <a:srgbClr val="A4A3A4"/>
          </p15:clr>
        </p15:guide>
        <p15:guide id="39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Relationship Id="rId4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jpg"/><Relationship Id="rId4" Type="http://schemas.openxmlformats.org/officeDocument/2006/relationships/image" Target="../media/image1.jpg"/><Relationship Id="rId5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ctrTitle"/>
          </p:nvPr>
        </p:nvSpPr>
        <p:spPr>
          <a:xfrm>
            <a:off x="7999414" y="1051551"/>
            <a:ext cx="3565524" cy="23848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STOCK MARKET INVESTMENT STRATEGY</a:t>
            </a:r>
            <a:endParaRPr/>
          </a:p>
        </p:txBody>
      </p:sp>
      <p:pic>
        <p:nvPicPr>
          <p:cNvPr descr="Data Points Digital background" id="205" name="Google Shape;205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45236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7999413" y="3568700"/>
            <a:ext cx="3565524" cy="1731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Presenter Name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type="title"/>
          </p:nvPr>
        </p:nvSpPr>
        <p:spPr>
          <a:xfrm>
            <a:off x="550212" y="326400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30-day Moving Average</a:t>
            </a:r>
            <a:endParaRPr/>
          </a:p>
        </p:txBody>
      </p:sp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8" name="Google Shape;2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875" y="1341450"/>
            <a:ext cx="9174253" cy="489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Bitcoin: 10</a:t>
            </a:r>
            <a:r>
              <a:rPr lang="en-US"/>
              <a:t>-day Moving Average</a:t>
            </a:r>
            <a:endParaRPr/>
          </a:p>
        </p:txBody>
      </p:sp>
      <p:sp>
        <p:nvSpPr>
          <p:cNvPr id="294" name="Google Shape;294;p28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5" name="Google Shape;2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50" y="1181099"/>
            <a:ext cx="10363199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Amazon Risk vs Expected Return</a:t>
            </a:r>
            <a:endParaRPr/>
          </a:p>
        </p:txBody>
      </p:sp>
      <p:sp>
        <p:nvSpPr>
          <p:cNvPr id="301" name="Google Shape;301;p29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2" name="Google Shape;3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850" y="1520825"/>
            <a:ext cx="701040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Microsoft Risk vs Expected Return</a:t>
            </a:r>
            <a:endParaRPr/>
          </a:p>
        </p:txBody>
      </p:sp>
      <p:sp>
        <p:nvSpPr>
          <p:cNvPr id="308" name="Google Shape;308;p30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9" name="Google Shape;3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675" y="1520825"/>
            <a:ext cx="6776651" cy="46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Bitcoin</a:t>
            </a:r>
            <a:r>
              <a:rPr lang="en-US"/>
              <a:t> Risk vs Expected Return</a:t>
            </a:r>
            <a:endParaRPr/>
          </a:p>
        </p:txBody>
      </p:sp>
      <p:sp>
        <p:nvSpPr>
          <p:cNvPr id="315" name="Google Shape;315;p31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6" name="Google Shape;3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350" y="1341450"/>
            <a:ext cx="643890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Inflation Rate</a:t>
            </a:r>
            <a:endParaRPr/>
          </a:p>
        </p:txBody>
      </p:sp>
      <p:sp>
        <p:nvSpPr>
          <p:cNvPr id="322" name="Google Shape;322;p32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3" name="Google Shape;3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88" y="1341450"/>
            <a:ext cx="8756523" cy="46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type="title"/>
          </p:nvPr>
        </p:nvSpPr>
        <p:spPr>
          <a:xfrm>
            <a:off x="550864" y="549275"/>
            <a:ext cx="3566160" cy="3384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The way to get started is to quit talking and begin doing.</a:t>
            </a:r>
            <a:endParaRPr/>
          </a:p>
        </p:txBody>
      </p:sp>
      <p:sp>
        <p:nvSpPr>
          <p:cNvPr id="329" name="Google Shape;329;p33"/>
          <p:cNvSpPr txBox="1"/>
          <p:nvPr>
            <p:ph idx="1" type="body"/>
          </p:nvPr>
        </p:nvSpPr>
        <p:spPr>
          <a:xfrm>
            <a:off x="550863" y="4097338"/>
            <a:ext cx="3565524" cy="2351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Walt Disney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A person drawing on a white board" id="330" name="Google Shape;330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5809" y="656633"/>
            <a:ext cx="5132388" cy="51323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331" name="Google Shape;331;p33"/>
          <p:cNvSpPr txBox="1"/>
          <p:nvPr>
            <p:ph idx="10" type="dt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February 2, 20XX</a:t>
            </a:r>
            <a:endParaRPr/>
          </a:p>
        </p:txBody>
      </p:sp>
      <p:sp>
        <p:nvSpPr>
          <p:cNvPr id="332" name="Google Shape;332;p33"/>
          <p:cNvSpPr txBox="1"/>
          <p:nvPr>
            <p:ph idx="11" type="ftr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Footer Text</a:t>
            </a:r>
            <a:endParaRPr/>
          </a:p>
        </p:txBody>
      </p:sp>
      <p:sp>
        <p:nvSpPr>
          <p:cNvPr id="333" name="Google Shape;333;p3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39" name="Google Shape;339;p34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34"/>
          <p:cNvSpPr txBox="1"/>
          <p:nvPr/>
        </p:nvSpPr>
        <p:spPr>
          <a:xfrm>
            <a:off x="1685925" y="1965950"/>
            <a:ext cx="9198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Char char="-"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Inflation seem to be increasing moving forwards.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Char char="-"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Microsoft has a better risk to return.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Char char="-"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Bitcoin is the worst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Char char="-"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Investing in Microsoft could be the best strategy based on our analysis.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/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346" name="Google Shape;346;p35"/>
          <p:cNvSpPr txBox="1"/>
          <p:nvPr>
            <p:ph idx="12" type="sldNum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35"/>
          <p:cNvSpPr txBox="1"/>
          <p:nvPr/>
        </p:nvSpPr>
        <p:spPr>
          <a:xfrm>
            <a:off x="1805950" y="1674500"/>
            <a:ext cx="8589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Char char="-"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The analysis net can be wide to </a:t>
            </a: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include</a:t>
            </a: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other markets.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Char char="-"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 forecasting model can be useful.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Char char="-"/>
            </a:pPr>
            <a:r>
              <a:rPr lang="en-US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Domain knowledge can help in better insights.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/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Thank You</a:t>
            </a:r>
            <a:endParaRPr/>
          </a:p>
        </p:txBody>
      </p:sp>
      <p:pic>
        <p:nvPicPr>
          <p:cNvPr descr="Data Points Digital background" id="353" name="Google Shape;353;p3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6248" y="54864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ata Points Digital background" id="354" name="Google Shape;354;p36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6248" y="342900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355" name="Google Shape;355;p3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550864" y="549275"/>
            <a:ext cx="3565524" cy="1997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550863" y="2677306"/>
            <a:ext cx="3565525" cy="3415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Problem statement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Introduction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Exploratory Data Analysis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Conclusion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Recommendations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Digital Data" id="213" name="Google Shape;213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6489" y="1596771"/>
            <a:ext cx="4120997" cy="39606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ata Points " id="214" name="Google Shape;214;p19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8575" y="596392"/>
            <a:ext cx="2263776" cy="2263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ata Background" id="215" name="Google Shape;215;p19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91612" y="3324733"/>
            <a:ext cx="2936876" cy="2936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16" name="Google Shape;216;p19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type="title"/>
          </p:nvPr>
        </p:nvSpPr>
        <p:spPr>
          <a:xfrm>
            <a:off x="550864" y="549275"/>
            <a:ext cx="3566160" cy="3384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What is the best long term investment strategy for a R100,000?</a:t>
            </a:r>
            <a:endParaRPr/>
          </a:p>
        </p:txBody>
      </p:sp>
      <p:sp>
        <p:nvSpPr>
          <p:cNvPr id="222" name="Google Shape;222;p20"/>
          <p:cNvSpPr txBox="1"/>
          <p:nvPr>
            <p:ph idx="1" type="body"/>
          </p:nvPr>
        </p:nvSpPr>
        <p:spPr>
          <a:xfrm>
            <a:off x="550863" y="4097338"/>
            <a:ext cx="3565524" cy="2351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A person drawing on a white board" id="223" name="Google Shape;223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5809" y="656633"/>
            <a:ext cx="5132388" cy="51323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24" name="Google Shape;224;p20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>
            <p:ph type="title"/>
          </p:nvPr>
        </p:nvSpPr>
        <p:spPr>
          <a:xfrm>
            <a:off x="550863" y="45072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descr="Data Points Digital background" id="231" name="Google Shape;231;p2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41" l="0" r="0" t="42"/>
          <a:stretch/>
        </p:blipFill>
        <p:spPr>
          <a:xfrm>
            <a:off x="0" y="0"/>
            <a:ext cx="6108191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Digital Graph Screen" id="232" name="Google Shape;232;p21"/>
          <p:cNvPicPr preferRelativeResize="0"/>
          <p:nvPr>
            <p:ph idx="5" type="pic"/>
          </p:nvPr>
        </p:nvPicPr>
        <p:blipFill rotWithShape="1">
          <a:blip r:embed="rId4">
            <a:alphaModFix/>
          </a:blip>
          <a:srcRect b="41" l="0" r="0" t="42"/>
          <a:stretch/>
        </p:blipFill>
        <p:spPr>
          <a:xfrm>
            <a:off x="6108191" y="0"/>
            <a:ext cx="6083809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33" name="Google Shape;233;p21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21"/>
          <p:cNvSpPr txBox="1"/>
          <p:nvPr>
            <p:ph idx="4294967295" type="body"/>
          </p:nvPr>
        </p:nvSpPr>
        <p:spPr>
          <a:xfrm>
            <a:off x="5262563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 &amp; P 500 giants: Microsoft and Amazon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Cryptocurrency giant: Bitcoin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Inflation rate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/>
          <p:nvPr/>
        </p:nvSpPr>
        <p:spPr>
          <a:xfrm rot="2700000">
            <a:off x="612445" y="481888"/>
            <a:ext cx="1080000" cy="1262947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22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43" name="Google Shape;243;p22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244" name="Google Shape;244;p22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7" name="Google Shape;247;p22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48" name="Google Shape;248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Points Digital background" id="249" name="Google Shape;249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50" name="Google Shape;250;p22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1" name="Google Shape;251;p22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2" name="Google Shape;252;p22"/>
          <p:cNvSpPr txBox="1"/>
          <p:nvPr>
            <p:ph type="ctrTitle"/>
          </p:nvPr>
        </p:nvSpPr>
        <p:spPr>
          <a:xfrm>
            <a:off x="324088" y="1916627"/>
            <a:ext cx="6249432" cy="29862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</a:pPr>
            <a:r>
              <a:rPr lang="en-US"/>
              <a:t>EXPLORATORY DATA </a:t>
            </a:r>
            <a:br>
              <a:rPr lang="en-US"/>
            </a:br>
            <a:r>
              <a:rPr lang="en-US"/>
              <a:t>ANALYSIS</a:t>
            </a:r>
            <a:endParaRPr sz="6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3" name="Google Shape;253;p22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>
            <p:ph type="title"/>
          </p:nvPr>
        </p:nvSpPr>
        <p:spPr>
          <a:xfrm>
            <a:off x="550212" y="25782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Closing Price </a:t>
            </a:r>
            <a:r>
              <a:rPr lang="en-US"/>
              <a:t>: MSFT &amp; AMZN </a:t>
            </a:r>
            <a:endParaRPr/>
          </a:p>
        </p:txBody>
      </p:sp>
      <p:sp>
        <p:nvSpPr>
          <p:cNvPr id="259" name="Google Shape;259;p23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0" name="Google Shape;2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" y="1228725"/>
            <a:ext cx="10534650" cy="470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550212" y="292100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Closing Price Bitcoin</a:t>
            </a:r>
            <a:endParaRPr/>
          </a:p>
        </p:txBody>
      </p:sp>
      <p:sp>
        <p:nvSpPr>
          <p:cNvPr id="266" name="Google Shape;266;p24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7" name="Google Shape;2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64" y="1263650"/>
            <a:ext cx="10624931" cy="4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type="title"/>
          </p:nvPr>
        </p:nvSpPr>
        <p:spPr>
          <a:xfrm>
            <a:off x="550212" y="309250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Sales Volume : MSFT &amp; AMZN</a:t>
            </a:r>
            <a:r>
              <a:rPr lang="en-US"/>
              <a:t> </a:t>
            </a:r>
            <a:endParaRPr/>
          </a:p>
        </p:txBody>
      </p:sp>
      <p:sp>
        <p:nvSpPr>
          <p:cNvPr id="273" name="Google Shape;273;p25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4" name="Google Shape;27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15275"/>
            <a:ext cx="10355332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title"/>
          </p:nvPr>
        </p:nvSpPr>
        <p:spPr>
          <a:xfrm>
            <a:off x="550212" y="326400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Sales Volume</a:t>
            </a:r>
            <a:r>
              <a:rPr lang="en-US"/>
              <a:t> Bitcoin</a:t>
            </a:r>
            <a:endParaRPr/>
          </a:p>
        </p:txBody>
      </p:sp>
      <p:sp>
        <p:nvSpPr>
          <p:cNvPr id="280" name="Google Shape;280;p26"/>
          <p:cNvSpPr txBox="1"/>
          <p:nvPr>
            <p:ph idx="12" type="sldNum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1" name="Google Shape;2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539" y="1162049"/>
            <a:ext cx="10785212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