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3" r:id="rId5"/>
    <p:sldId id="265" r:id="rId6"/>
    <p:sldId id="264"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09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F7E3D5E4-23B5-483A-8BA5-34447B793A08}" type="datetimeFigureOut">
              <a:rPr lang="en-GB" smtClean="0"/>
              <a:t>15/07/2023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210146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1406227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0415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3180829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1668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2740277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1360437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246000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298480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3D5E4-23B5-483A-8BA5-34447B793A08}" type="datetimeFigureOut">
              <a:rPr lang="en-GB" smtClean="0"/>
              <a:t>15/07/2023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478875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3D5E4-23B5-483A-8BA5-34447B793A08}" type="datetimeFigureOut">
              <a:rPr lang="en-GB" smtClean="0"/>
              <a:t>15/07/2023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2342264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3D5E4-23B5-483A-8BA5-34447B793A08}" type="datetimeFigureOut">
              <a:rPr lang="en-GB" smtClean="0"/>
              <a:t>15/07/2023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3773525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3D5E4-23B5-483A-8BA5-34447B793A08}" type="datetimeFigureOut">
              <a:rPr lang="en-GB" smtClean="0"/>
              <a:t>15/07/2023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154359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3D5E4-23B5-483A-8BA5-34447B793A08}" type="datetimeFigureOut">
              <a:rPr lang="en-GB" smtClean="0"/>
              <a:t>15/07/2023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5606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3D5E4-23B5-483A-8BA5-34447B793A08}" type="datetimeFigureOut">
              <a:rPr lang="en-GB" smtClean="0"/>
              <a:t>15/07/2023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144681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3D5E4-23B5-483A-8BA5-34447B793A08}" type="datetimeFigureOut">
              <a:rPr lang="en-GB" smtClean="0"/>
              <a:t>15/07/2023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4094BB7-8B35-4DF3-9A28-F6EF270FA325}" type="slidenum">
              <a:rPr lang="en-GB" smtClean="0"/>
              <a:t>‹#›</a:t>
            </a:fld>
            <a:endParaRPr lang="en-GB"/>
          </a:p>
        </p:txBody>
      </p:sp>
    </p:spTree>
    <p:extLst>
      <p:ext uri="{BB962C8B-B14F-4D97-AF65-F5344CB8AC3E}">
        <p14:creationId xmlns:p14="http://schemas.microsoft.com/office/powerpoint/2010/main" val="4188727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7E3D5E4-23B5-483A-8BA5-34447B793A08}" type="datetimeFigureOut">
              <a:rPr lang="en-GB" smtClean="0"/>
              <a:t>15/07/2023</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4094BB7-8B35-4DF3-9A28-F6EF270FA325}" type="slidenum">
              <a:rPr lang="en-GB" smtClean="0"/>
              <a:t>‹#›</a:t>
            </a:fld>
            <a:endParaRPr lang="en-GB"/>
          </a:p>
        </p:txBody>
      </p:sp>
    </p:spTree>
    <p:extLst>
      <p:ext uri="{BB962C8B-B14F-4D97-AF65-F5344CB8AC3E}">
        <p14:creationId xmlns:p14="http://schemas.microsoft.com/office/powerpoint/2010/main" val="15462386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24A3-699E-0AB8-B9AB-D550EF06CBF2}"/>
              </a:ext>
            </a:extLst>
          </p:cNvPr>
          <p:cNvSpPr>
            <a:spLocks noGrp="1"/>
          </p:cNvSpPr>
          <p:nvPr>
            <p:ph type="ctrTitle"/>
          </p:nvPr>
        </p:nvSpPr>
        <p:spPr>
          <a:xfrm>
            <a:off x="1524000" y="769435"/>
            <a:ext cx="9144000" cy="2297150"/>
          </a:xfrm>
        </p:spPr>
        <p:txBody>
          <a:bodyPr>
            <a:normAutofit/>
          </a:bodyPr>
          <a:lstStyle/>
          <a:p>
            <a:r>
              <a:rPr lang="en-GB" dirty="0"/>
              <a:t>Explanatory Data Analysis (EDA) on  Unicorn Companies</a:t>
            </a:r>
          </a:p>
        </p:txBody>
      </p:sp>
    </p:spTree>
    <p:extLst>
      <p:ext uri="{BB962C8B-B14F-4D97-AF65-F5344CB8AC3E}">
        <p14:creationId xmlns:p14="http://schemas.microsoft.com/office/powerpoint/2010/main" val="136746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5751-5E03-F42F-2AFB-01B4E252F116}"/>
              </a:ext>
            </a:extLst>
          </p:cNvPr>
          <p:cNvSpPr>
            <a:spLocks noGrp="1"/>
          </p:cNvSpPr>
          <p:nvPr>
            <p:ph type="title"/>
          </p:nvPr>
        </p:nvSpPr>
        <p:spPr>
          <a:xfrm>
            <a:off x="1653096" y="5486400"/>
            <a:ext cx="8534400" cy="1032106"/>
          </a:xfrm>
        </p:spPr>
        <p:txBody>
          <a:bodyPr>
            <a:noAutofit/>
          </a:bodyPr>
          <a:lstStyle/>
          <a:p>
            <a:br>
              <a:rPr lang="en-GB" sz="1400" cap="none" dirty="0"/>
            </a:br>
            <a:r>
              <a:rPr lang="en-GB" sz="1400" cap="none" dirty="0"/>
              <a:t>Countries that have the most unicorns</a:t>
            </a:r>
            <a:br>
              <a:rPr lang="en-GB" sz="1400" cap="none" dirty="0"/>
            </a:br>
            <a:br>
              <a:rPr lang="en-GB" sz="1400" cap="none" dirty="0"/>
            </a:br>
            <a:r>
              <a:rPr lang="en-GB" sz="1400" cap="none" dirty="0">
                <a:solidFill>
                  <a:srgbClr val="000000"/>
                </a:solidFill>
                <a:latin typeface="Helvetica Neue"/>
              </a:rPr>
              <a:t>U</a:t>
            </a:r>
            <a:r>
              <a:rPr lang="en-GB" sz="1400" b="0" i="0" cap="none" dirty="0">
                <a:solidFill>
                  <a:srgbClr val="000000"/>
                </a:solidFill>
                <a:effectLst/>
                <a:latin typeface="Helvetica Neue"/>
              </a:rPr>
              <a:t>nited </a:t>
            </a:r>
            <a:r>
              <a:rPr lang="en-GB" sz="1400" cap="none" dirty="0">
                <a:solidFill>
                  <a:srgbClr val="000000"/>
                </a:solidFill>
                <a:latin typeface="Helvetica Neue"/>
              </a:rPr>
              <a:t>S</a:t>
            </a:r>
            <a:r>
              <a:rPr lang="en-GB" sz="1400" b="0" i="0" cap="none" dirty="0">
                <a:solidFill>
                  <a:srgbClr val="000000"/>
                </a:solidFill>
                <a:effectLst/>
                <a:latin typeface="Helvetica Neue"/>
              </a:rPr>
              <a:t>tates has the highest number of Unicorn </a:t>
            </a:r>
            <a:r>
              <a:rPr lang="en-GB" sz="1400" cap="none" dirty="0">
                <a:solidFill>
                  <a:srgbClr val="000000"/>
                </a:solidFill>
                <a:latin typeface="Helvetica Neue"/>
              </a:rPr>
              <a:t>C</a:t>
            </a:r>
            <a:r>
              <a:rPr lang="en-GB" sz="1400" b="0" i="0" cap="none" dirty="0">
                <a:solidFill>
                  <a:srgbClr val="000000"/>
                </a:solidFill>
                <a:effectLst/>
                <a:latin typeface="Helvetica Neue"/>
              </a:rPr>
              <a:t>ompanies totalling 562, followed by </a:t>
            </a:r>
            <a:r>
              <a:rPr lang="en-GB" sz="1400" cap="none" dirty="0">
                <a:solidFill>
                  <a:srgbClr val="000000"/>
                </a:solidFill>
                <a:latin typeface="Helvetica Neue"/>
              </a:rPr>
              <a:t>C</a:t>
            </a:r>
            <a:r>
              <a:rPr lang="en-GB" sz="1400" b="0" i="0" cap="none" dirty="0">
                <a:solidFill>
                  <a:srgbClr val="000000"/>
                </a:solidFill>
                <a:effectLst/>
                <a:latin typeface="Helvetica Neue"/>
              </a:rPr>
              <a:t>hina with 173, </a:t>
            </a:r>
            <a:r>
              <a:rPr lang="en-GB" sz="1400" cap="none" dirty="0">
                <a:solidFill>
                  <a:srgbClr val="000000"/>
                </a:solidFill>
                <a:latin typeface="Helvetica Neue"/>
              </a:rPr>
              <a:t>I</a:t>
            </a:r>
            <a:r>
              <a:rPr lang="en-GB" sz="1400" b="0" i="0" cap="none" dirty="0">
                <a:solidFill>
                  <a:srgbClr val="000000"/>
                </a:solidFill>
                <a:effectLst/>
                <a:latin typeface="Helvetica Neue"/>
              </a:rPr>
              <a:t>ndia 65, the United </a:t>
            </a:r>
            <a:r>
              <a:rPr lang="en-GB" sz="1400" cap="none" dirty="0">
                <a:solidFill>
                  <a:srgbClr val="000000"/>
                </a:solidFill>
                <a:latin typeface="Helvetica Neue"/>
              </a:rPr>
              <a:t>K</a:t>
            </a:r>
            <a:r>
              <a:rPr lang="en-GB" sz="1400" b="0" i="0" cap="none" dirty="0">
                <a:solidFill>
                  <a:srgbClr val="000000"/>
                </a:solidFill>
                <a:effectLst/>
                <a:latin typeface="Helvetica Neue"/>
              </a:rPr>
              <a:t>ingdom 43, and </a:t>
            </a:r>
            <a:r>
              <a:rPr lang="en-GB" sz="1400" cap="none" dirty="0">
                <a:solidFill>
                  <a:srgbClr val="000000"/>
                </a:solidFill>
                <a:latin typeface="Helvetica Neue"/>
              </a:rPr>
              <a:t>G</a:t>
            </a:r>
            <a:r>
              <a:rPr lang="en-GB" sz="1400" b="0" i="0" cap="none" dirty="0">
                <a:solidFill>
                  <a:srgbClr val="000000"/>
                </a:solidFill>
                <a:effectLst/>
                <a:latin typeface="Helvetica Neue"/>
              </a:rPr>
              <a:t>ermany 26.</a:t>
            </a:r>
            <a:br>
              <a:rPr lang="en-GB" sz="1400" b="0" i="0" cap="none" dirty="0">
                <a:solidFill>
                  <a:srgbClr val="000000"/>
                </a:solidFill>
                <a:effectLst/>
                <a:latin typeface="Helvetica Neue"/>
              </a:rPr>
            </a:br>
            <a:endParaRPr lang="en-GB" sz="1400" cap="none" dirty="0"/>
          </a:p>
        </p:txBody>
      </p:sp>
      <p:pic>
        <p:nvPicPr>
          <p:cNvPr id="4" name="Content Placeholder 3">
            <a:extLst>
              <a:ext uri="{FF2B5EF4-FFF2-40B4-BE49-F238E27FC236}">
                <a16:creationId xmlns:a16="http://schemas.microsoft.com/office/drawing/2014/main" id="{905BEDE1-0223-35F8-3227-FEA56EA93017}"/>
              </a:ext>
            </a:extLst>
          </p:cNvPr>
          <p:cNvPicPr>
            <a:picLocks noGrp="1" noChangeAspect="1"/>
          </p:cNvPicPr>
          <p:nvPr>
            <p:ph idx="1"/>
          </p:nvPr>
        </p:nvPicPr>
        <p:blipFill>
          <a:blip r:embed="rId2"/>
          <a:stretch>
            <a:fillRect/>
          </a:stretch>
        </p:blipFill>
        <p:spPr>
          <a:xfrm>
            <a:off x="1525714" y="228600"/>
            <a:ext cx="8534400" cy="5150176"/>
          </a:xfrm>
          <a:prstGeom prst="rect">
            <a:avLst/>
          </a:prstGeom>
        </p:spPr>
      </p:pic>
    </p:spTree>
    <p:extLst>
      <p:ext uri="{BB962C8B-B14F-4D97-AF65-F5344CB8AC3E}">
        <p14:creationId xmlns:p14="http://schemas.microsoft.com/office/powerpoint/2010/main" val="271405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5751-5E03-F42F-2AFB-01B4E252F116}"/>
              </a:ext>
            </a:extLst>
          </p:cNvPr>
          <p:cNvSpPr>
            <a:spLocks noGrp="1"/>
          </p:cNvSpPr>
          <p:nvPr>
            <p:ph type="title"/>
          </p:nvPr>
        </p:nvSpPr>
        <p:spPr>
          <a:xfrm>
            <a:off x="1653096" y="5486400"/>
            <a:ext cx="8534400" cy="1032106"/>
          </a:xfrm>
        </p:spPr>
        <p:txBody>
          <a:bodyPr>
            <a:noAutofit/>
          </a:bodyPr>
          <a:lstStyle/>
          <a:p>
            <a:r>
              <a:rPr lang="en-GB" sz="1400" cap="none" dirty="0"/>
              <a:t>Top 10 cities that are industry hubs</a:t>
            </a:r>
            <a:br>
              <a:rPr lang="en-GB" sz="1400" cap="none" dirty="0"/>
            </a:br>
            <a:br>
              <a:rPr lang="en-GB" sz="1400" cap="none" dirty="0"/>
            </a:br>
            <a:r>
              <a:rPr lang="en-GB" sz="1400" b="0" i="0" cap="none" dirty="0">
                <a:solidFill>
                  <a:srgbClr val="000000"/>
                </a:solidFill>
                <a:effectLst/>
                <a:latin typeface="Helvetica Neue"/>
              </a:rPr>
              <a:t>The city with the highest number of unicorn companies is </a:t>
            </a:r>
            <a:r>
              <a:rPr lang="en-GB" sz="1400" cap="none" dirty="0">
                <a:solidFill>
                  <a:srgbClr val="000000"/>
                </a:solidFill>
                <a:latin typeface="Helvetica Neue"/>
              </a:rPr>
              <a:t>Sa</a:t>
            </a:r>
            <a:r>
              <a:rPr lang="en-GB" sz="1400" b="0" i="0" cap="none" dirty="0">
                <a:solidFill>
                  <a:srgbClr val="000000"/>
                </a:solidFill>
                <a:effectLst/>
                <a:latin typeface="Helvetica Neue"/>
              </a:rPr>
              <a:t>n </a:t>
            </a:r>
            <a:r>
              <a:rPr lang="en-GB" sz="1400" cap="none" dirty="0">
                <a:solidFill>
                  <a:srgbClr val="000000"/>
                </a:solidFill>
                <a:latin typeface="Helvetica Neue"/>
              </a:rPr>
              <a:t>F</a:t>
            </a:r>
            <a:r>
              <a:rPr lang="en-GB" sz="1400" b="0" i="0" cap="none" dirty="0">
                <a:solidFill>
                  <a:srgbClr val="000000"/>
                </a:solidFill>
                <a:effectLst/>
                <a:latin typeface="Helvetica Neue"/>
              </a:rPr>
              <a:t>rancisco indicating its significance as an industry hub.</a:t>
            </a:r>
            <a:br>
              <a:rPr lang="en-GB" sz="1400" b="0" i="0" cap="none" dirty="0">
                <a:solidFill>
                  <a:srgbClr val="000000"/>
                </a:solidFill>
                <a:effectLst/>
                <a:latin typeface="Helvetica Neue"/>
              </a:rPr>
            </a:br>
            <a:endParaRPr lang="en-GB" sz="1400" cap="none" dirty="0"/>
          </a:p>
        </p:txBody>
      </p:sp>
      <p:pic>
        <p:nvPicPr>
          <p:cNvPr id="6" name="Content Placeholder 5">
            <a:extLst>
              <a:ext uri="{FF2B5EF4-FFF2-40B4-BE49-F238E27FC236}">
                <a16:creationId xmlns:a16="http://schemas.microsoft.com/office/drawing/2014/main" id="{0C67483E-2E6E-4863-0C6F-5AE4AF604073}"/>
              </a:ext>
            </a:extLst>
          </p:cNvPr>
          <p:cNvPicPr>
            <a:picLocks noGrp="1" noChangeAspect="1"/>
          </p:cNvPicPr>
          <p:nvPr>
            <p:ph idx="1"/>
          </p:nvPr>
        </p:nvPicPr>
        <p:blipFill>
          <a:blip r:embed="rId2"/>
          <a:stretch>
            <a:fillRect/>
          </a:stretch>
        </p:blipFill>
        <p:spPr>
          <a:xfrm>
            <a:off x="1796239" y="200722"/>
            <a:ext cx="8391257" cy="5000851"/>
          </a:xfrm>
          <a:prstGeom prst="rect">
            <a:avLst/>
          </a:prstGeom>
        </p:spPr>
      </p:pic>
    </p:spTree>
    <p:extLst>
      <p:ext uri="{BB962C8B-B14F-4D97-AF65-F5344CB8AC3E}">
        <p14:creationId xmlns:p14="http://schemas.microsoft.com/office/powerpoint/2010/main" val="2129628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5751-5E03-F42F-2AFB-01B4E252F116}"/>
              </a:ext>
            </a:extLst>
          </p:cNvPr>
          <p:cNvSpPr>
            <a:spLocks noGrp="1"/>
          </p:cNvSpPr>
          <p:nvPr>
            <p:ph type="title"/>
          </p:nvPr>
        </p:nvSpPr>
        <p:spPr>
          <a:xfrm>
            <a:off x="1653096" y="5486400"/>
            <a:ext cx="8534400" cy="1221060"/>
          </a:xfrm>
        </p:spPr>
        <p:txBody>
          <a:bodyPr>
            <a:noAutofit/>
          </a:bodyPr>
          <a:lstStyle/>
          <a:p>
            <a:pPr algn="l"/>
            <a:br>
              <a:rPr lang="en-GB" sz="1400" cap="none" dirty="0"/>
            </a:br>
            <a:br>
              <a:rPr lang="en-GB" sz="1400" cap="none" dirty="0"/>
            </a:br>
            <a:r>
              <a:rPr lang="en-GB" sz="1400" cap="none" dirty="0"/>
              <a:t>The distribution of duration to become a Unicorn Company</a:t>
            </a:r>
            <a:br>
              <a:rPr lang="en-GB" sz="1400" cap="none" dirty="0"/>
            </a:br>
            <a:br>
              <a:rPr lang="en-GB" sz="1400" cap="none" dirty="0"/>
            </a:br>
            <a:r>
              <a:rPr lang="en-GB" sz="1400" b="0" i="0" cap="none" dirty="0">
                <a:solidFill>
                  <a:srgbClr val="000000"/>
                </a:solidFill>
                <a:effectLst/>
                <a:latin typeface="Helvetica Neue"/>
              </a:rPr>
              <a:t>On average, it takes approximately 50 years for a company to become a unicorn.</a:t>
            </a:r>
            <a:br>
              <a:rPr lang="en-GB" sz="1400" b="0" i="0" cap="none" dirty="0">
                <a:solidFill>
                  <a:srgbClr val="000000"/>
                </a:solidFill>
                <a:effectLst/>
                <a:latin typeface="Helvetica Neue"/>
              </a:rPr>
            </a:br>
            <a:r>
              <a:rPr lang="en-GB" sz="1400" b="0" i="0" cap="none" dirty="0">
                <a:solidFill>
                  <a:srgbClr val="000000"/>
                </a:solidFill>
                <a:effectLst/>
                <a:latin typeface="Helvetica Neue"/>
              </a:rPr>
              <a:t>The histogram reveals that the majority of companies take around 5-10 years to become unicorn companies.</a:t>
            </a:r>
            <a:br>
              <a:rPr lang="en-GB" sz="1400" b="0" i="0" cap="none" dirty="0">
                <a:solidFill>
                  <a:srgbClr val="000000"/>
                </a:solidFill>
                <a:effectLst/>
                <a:latin typeface="Helvetica Neue"/>
              </a:rPr>
            </a:br>
            <a:r>
              <a:rPr lang="en-GB" sz="1400" b="0" i="0" cap="none" dirty="0">
                <a:solidFill>
                  <a:srgbClr val="000000"/>
                </a:solidFill>
                <a:effectLst/>
                <a:latin typeface="Helvetica Neue"/>
              </a:rPr>
              <a:t>.</a:t>
            </a:r>
            <a:br>
              <a:rPr lang="en-GB" sz="1400" b="0" i="0" cap="none" dirty="0">
                <a:solidFill>
                  <a:srgbClr val="000000"/>
                </a:solidFill>
                <a:effectLst/>
                <a:latin typeface="Helvetica Neue"/>
              </a:rPr>
            </a:br>
            <a:endParaRPr lang="en-GB" sz="1400" cap="none" dirty="0"/>
          </a:p>
        </p:txBody>
      </p:sp>
      <p:pic>
        <p:nvPicPr>
          <p:cNvPr id="6" name="Content Placeholder 5">
            <a:extLst>
              <a:ext uri="{FF2B5EF4-FFF2-40B4-BE49-F238E27FC236}">
                <a16:creationId xmlns:a16="http://schemas.microsoft.com/office/drawing/2014/main" id="{54E979E6-FD3E-12E2-2C16-F637B3EA5C2E}"/>
              </a:ext>
            </a:extLst>
          </p:cNvPr>
          <p:cNvPicPr>
            <a:picLocks noGrp="1" noChangeAspect="1"/>
          </p:cNvPicPr>
          <p:nvPr>
            <p:ph idx="1"/>
          </p:nvPr>
        </p:nvPicPr>
        <p:blipFill>
          <a:blip r:embed="rId2"/>
          <a:stretch>
            <a:fillRect/>
          </a:stretch>
        </p:blipFill>
        <p:spPr>
          <a:xfrm>
            <a:off x="1951811" y="150540"/>
            <a:ext cx="7936970" cy="5088999"/>
          </a:xfrm>
          <a:prstGeom prst="rect">
            <a:avLst/>
          </a:prstGeom>
        </p:spPr>
      </p:pic>
    </p:spTree>
    <p:extLst>
      <p:ext uri="{BB962C8B-B14F-4D97-AF65-F5344CB8AC3E}">
        <p14:creationId xmlns:p14="http://schemas.microsoft.com/office/powerpoint/2010/main" val="335917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5751-5E03-F42F-2AFB-01B4E252F116}"/>
              </a:ext>
            </a:extLst>
          </p:cNvPr>
          <p:cNvSpPr>
            <a:spLocks noGrp="1"/>
          </p:cNvSpPr>
          <p:nvPr>
            <p:ph type="title"/>
          </p:nvPr>
        </p:nvSpPr>
        <p:spPr>
          <a:xfrm>
            <a:off x="1653096" y="5486399"/>
            <a:ext cx="8534400" cy="1237785"/>
          </a:xfrm>
        </p:spPr>
        <p:txBody>
          <a:bodyPr>
            <a:noAutofit/>
          </a:bodyPr>
          <a:lstStyle/>
          <a:p>
            <a:br>
              <a:rPr lang="en-GB" sz="1400" cap="none" dirty="0"/>
            </a:br>
            <a:r>
              <a:rPr lang="en-GB" sz="1400" cap="none" dirty="0"/>
              <a:t>Investors that have funded the most unicorns.</a:t>
            </a:r>
            <a:br>
              <a:rPr lang="en-GB" sz="1400" cap="none" dirty="0"/>
            </a:br>
            <a:br>
              <a:rPr lang="en-GB" sz="1400" cap="none" dirty="0"/>
            </a:br>
            <a:r>
              <a:rPr lang="en-GB" sz="1400" b="0" i="0" cap="none" dirty="0">
                <a:solidFill>
                  <a:srgbClr val="000000"/>
                </a:solidFill>
                <a:effectLst/>
                <a:latin typeface="Helvetica Neue"/>
              </a:rPr>
              <a:t>The top 10 investors that have funded the most unicorns include accel, tiger global management, </a:t>
            </a:r>
            <a:r>
              <a:rPr lang="en-GB" sz="1400" b="0" i="0" cap="none" dirty="0" err="1">
                <a:solidFill>
                  <a:srgbClr val="000000"/>
                </a:solidFill>
                <a:effectLst/>
                <a:latin typeface="Helvetica Neue"/>
              </a:rPr>
              <a:t>andreessen</a:t>
            </a:r>
            <a:r>
              <a:rPr lang="en-GB" sz="1400" b="0" i="0" cap="none" dirty="0">
                <a:solidFill>
                  <a:srgbClr val="000000"/>
                </a:solidFill>
                <a:effectLst/>
                <a:latin typeface="Helvetica Neue"/>
              </a:rPr>
              <a:t> </a:t>
            </a:r>
            <a:r>
              <a:rPr lang="en-GB" sz="1400" b="0" i="0" cap="none" dirty="0" err="1">
                <a:solidFill>
                  <a:srgbClr val="000000"/>
                </a:solidFill>
                <a:effectLst/>
                <a:latin typeface="Helvetica Neue"/>
              </a:rPr>
              <a:t>horowitz</a:t>
            </a:r>
            <a:r>
              <a:rPr lang="en-GB" sz="1400" b="0" i="0" cap="none" dirty="0">
                <a:solidFill>
                  <a:srgbClr val="000000"/>
                </a:solidFill>
                <a:effectLst/>
                <a:latin typeface="Helvetica Neue"/>
              </a:rPr>
              <a:t> and so on indicating their significant involvement in funding successful unicorn companies.</a:t>
            </a:r>
            <a:br>
              <a:rPr lang="en-GB" sz="1400" b="0" i="0" cap="none" dirty="0">
                <a:solidFill>
                  <a:srgbClr val="000000"/>
                </a:solidFill>
                <a:effectLst/>
                <a:latin typeface="Helvetica Neue"/>
              </a:rPr>
            </a:br>
            <a:endParaRPr lang="en-GB" sz="1400" cap="none" dirty="0"/>
          </a:p>
        </p:txBody>
      </p:sp>
      <p:pic>
        <p:nvPicPr>
          <p:cNvPr id="6" name="Content Placeholder 5">
            <a:extLst>
              <a:ext uri="{FF2B5EF4-FFF2-40B4-BE49-F238E27FC236}">
                <a16:creationId xmlns:a16="http://schemas.microsoft.com/office/drawing/2014/main" id="{99348FA9-74E0-7D47-4149-B3DB3FEEA9B1}"/>
              </a:ext>
            </a:extLst>
          </p:cNvPr>
          <p:cNvPicPr>
            <a:picLocks noGrp="1" noChangeAspect="1"/>
          </p:cNvPicPr>
          <p:nvPr>
            <p:ph idx="1"/>
          </p:nvPr>
        </p:nvPicPr>
        <p:blipFill>
          <a:blip r:embed="rId2"/>
          <a:stretch>
            <a:fillRect/>
          </a:stretch>
        </p:blipFill>
        <p:spPr>
          <a:xfrm>
            <a:off x="2039793" y="339494"/>
            <a:ext cx="8112414" cy="4834672"/>
          </a:xfrm>
          <a:prstGeom prst="rect">
            <a:avLst/>
          </a:prstGeom>
        </p:spPr>
      </p:pic>
    </p:spTree>
    <p:extLst>
      <p:ext uri="{BB962C8B-B14F-4D97-AF65-F5344CB8AC3E}">
        <p14:creationId xmlns:p14="http://schemas.microsoft.com/office/powerpoint/2010/main" val="2829877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5751-5E03-F42F-2AFB-01B4E252F116}"/>
              </a:ext>
            </a:extLst>
          </p:cNvPr>
          <p:cNvSpPr>
            <a:spLocks noGrp="1"/>
          </p:cNvSpPr>
          <p:nvPr>
            <p:ph type="title"/>
          </p:nvPr>
        </p:nvSpPr>
        <p:spPr>
          <a:xfrm>
            <a:off x="1653096" y="5486400"/>
            <a:ext cx="8534400" cy="1032106"/>
          </a:xfrm>
        </p:spPr>
        <p:txBody>
          <a:bodyPr>
            <a:noAutofit/>
          </a:bodyPr>
          <a:lstStyle/>
          <a:p>
            <a:r>
              <a:rPr lang="en-GB" sz="1400" cap="none" dirty="0"/>
              <a:t>Relationship between funding and valuation for unicorn companies.</a:t>
            </a:r>
            <a:br>
              <a:rPr lang="en-GB" sz="1400" cap="none" dirty="0"/>
            </a:br>
            <a:br>
              <a:rPr lang="en-GB" sz="1400" cap="none" dirty="0"/>
            </a:br>
            <a:r>
              <a:rPr lang="en-GB" sz="1400" b="0" i="0" cap="none" dirty="0">
                <a:solidFill>
                  <a:srgbClr val="000000"/>
                </a:solidFill>
                <a:effectLst/>
                <a:latin typeface="Helvetica Neue"/>
              </a:rPr>
              <a:t>The data shows that there is a positive relationship between funding and valuation for unicorn companies.</a:t>
            </a:r>
            <a:br>
              <a:rPr lang="en-GB" sz="1400" b="0" i="0" cap="none" dirty="0">
                <a:solidFill>
                  <a:srgbClr val="000000"/>
                </a:solidFill>
                <a:effectLst/>
                <a:latin typeface="Helvetica Neue"/>
              </a:rPr>
            </a:br>
            <a:endParaRPr lang="en-GB" sz="1400" cap="none" dirty="0"/>
          </a:p>
        </p:txBody>
      </p:sp>
      <p:pic>
        <p:nvPicPr>
          <p:cNvPr id="6" name="Content Placeholder 5">
            <a:extLst>
              <a:ext uri="{FF2B5EF4-FFF2-40B4-BE49-F238E27FC236}">
                <a16:creationId xmlns:a16="http://schemas.microsoft.com/office/drawing/2014/main" id="{CEBD6790-69ED-A6C8-6347-FF2C4DF73B95}"/>
              </a:ext>
            </a:extLst>
          </p:cNvPr>
          <p:cNvPicPr>
            <a:picLocks noGrp="1" noChangeAspect="1"/>
          </p:cNvPicPr>
          <p:nvPr>
            <p:ph idx="1"/>
          </p:nvPr>
        </p:nvPicPr>
        <p:blipFill>
          <a:blip r:embed="rId2"/>
          <a:stretch>
            <a:fillRect/>
          </a:stretch>
        </p:blipFill>
        <p:spPr>
          <a:xfrm>
            <a:off x="2149142" y="339494"/>
            <a:ext cx="7567611" cy="4850780"/>
          </a:xfrm>
          <a:prstGeom prst="rect">
            <a:avLst/>
          </a:prstGeom>
        </p:spPr>
      </p:pic>
    </p:spTree>
    <p:extLst>
      <p:ext uri="{BB962C8B-B14F-4D97-AF65-F5344CB8AC3E}">
        <p14:creationId xmlns:p14="http://schemas.microsoft.com/office/powerpoint/2010/main" val="242375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3BA2D0-B4FD-9C27-9679-0136D379B0B1}"/>
              </a:ext>
            </a:extLst>
          </p:cNvPr>
          <p:cNvSpPr>
            <a:spLocks noGrp="1"/>
          </p:cNvSpPr>
          <p:nvPr>
            <p:ph idx="1"/>
          </p:nvPr>
        </p:nvSpPr>
        <p:spPr>
          <a:xfrm>
            <a:off x="367990" y="256478"/>
            <a:ext cx="11452303" cy="6308287"/>
          </a:xfrm>
        </p:spPr>
        <p:txBody>
          <a:bodyPr>
            <a:normAutofit/>
          </a:bodyPr>
          <a:lstStyle/>
          <a:p>
            <a:pPr marL="0" indent="0">
              <a:buNone/>
            </a:pPr>
            <a:endParaRPr lang="en-GB" dirty="0"/>
          </a:p>
          <a:p>
            <a:pPr marL="0" indent="0">
              <a:buNone/>
            </a:pPr>
            <a:r>
              <a:rPr lang="en-GB" dirty="0"/>
              <a:t>Data driven recommendations to help Unicorn Companies in creating good business models and making decisions</a:t>
            </a:r>
          </a:p>
          <a:p>
            <a:pPr marL="0" indent="0">
              <a:buNone/>
            </a:pPr>
            <a:endParaRPr lang="en-GB" dirty="0"/>
          </a:p>
          <a:p>
            <a:pPr algn="l">
              <a:buFont typeface="+mj-lt"/>
              <a:buAutoNum type="arabicPeriod"/>
            </a:pPr>
            <a:r>
              <a:rPr lang="en-GB" b="0" i="0" dirty="0">
                <a:solidFill>
                  <a:srgbClr val="374151"/>
                </a:solidFill>
                <a:effectLst/>
                <a:latin typeface="Söhne"/>
              </a:rPr>
              <a:t>Look at the numbers to see which companies are worth a lot of money and getting a lot of funding. These companies are probably doing really well and have a good plan for making money.</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Find out which types of businesses are growing quickly and have a lot of people interested in them. These are the businesses that are doing new and exciting things and have a lot of customers.</a:t>
            </a:r>
          </a:p>
          <a:p>
            <a:pPr algn="l">
              <a:buFont typeface="+mj-lt"/>
              <a:buAutoNum type="arabicPeriod"/>
            </a:pPr>
            <a:endParaRPr lang="en-GB" b="0" i="0" dirty="0">
              <a:solidFill>
                <a:srgbClr val="374151"/>
              </a:solidFill>
              <a:effectLst/>
              <a:latin typeface="Söhne"/>
            </a:endParaRPr>
          </a:p>
          <a:p>
            <a:pPr algn="l">
              <a:buFont typeface="+mj-lt"/>
              <a:buAutoNum type="arabicPeriod"/>
            </a:pPr>
            <a:r>
              <a:rPr lang="en-GB" b="0" i="0" dirty="0">
                <a:solidFill>
                  <a:srgbClr val="374151"/>
                </a:solidFill>
                <a:effectLst/>
                <a:latin typeface="Söhne"/>
              </a:rPr>
              <a:t>See who is in charge of the companies and how experienced they are in running successful businesses. It's important to have leaders who know what they're doing and have done well before.</a:t>
            </a:r>
          </a:p>
          <a:p>
            <a:pPr algn="l">
              <a:buFont typeface="+mj-lt"/>
              <a:buAutoNum type="arabicPeriod"/>
            </a:pPr>
            <a:endParaRPr lang="en-GB" dirty="0">
              <a:solidFill>
                <a:srgbClr val="374151"/>
              </a:solidFill>
              <a:latin typeface="Söhne"/>
            </a:endParaRPr>
          </a:p>
          <a:p>
            <a:pPr algn="l">
              <a:buFont typeface="+mj-lt"/>
              <a:buAutoNum type="arabicPeriod"/>
            </a:pPr>
            <a:r>
              <a:rPr lang="en-GB" b="0" i="0" dirty="0">
                <a:solidFill>
                  <a:srgbClr val="374151"/>
                </a:solidFill>
                <a:effectLst/>
                <a:latin typeface="Söhne"/>
              </a:rPr>
              <a:t>Don't just invest in companies from one place. Spread the investments around different countries and regions. This way, if something goes wrong in one place, there are other places where the business can still do well.</a:t>
            </a:r>
          </a:p>
          <a:p>
            <a:pPr marL="0" indent="0">
              <a:buNone/>
            </a:pPr>
            <a:endParaRPr lang="en-GB" dirty="0"/>
          </a:p>
        </p:txBody>
      </p:sp>
    </p:spTree>
    <p:extLst>
      <p:ext uri="{BB962C8B-B14F-4D97-AF65-F5344CB8AC3E}">
        <p14:creationId xmlns:p14="http://schemas.microsoft.com/office/powerpoint/2010/main" val="2908575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71</TotalTime>
  <Words>366</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Century Gothic</vt:lpstr>
      <vt:lpstr>Helvetica Neue</vt:lpstr>
      <vt:lpstr>Söhne</vt:lpstr>
      <vt:lpstr>Wingdings 3</vt:lpstr>
      <vt:lpstr>Slice</vt:lpstr>
      <vt:lpstr>Explanatory Data Analysis (EDA) on  Unicorn Companies</vt:lpstr>
      <vt:lpstr> Countries that have the most unicorns  United States has the highest number of Unicorn Companies totalling 562, followed by China with 173, India 65, the United Kingdom 43, and Germany 26. </vt:lpstr>
      <vt:lpstr>Top 10 cities that are industry hubs  The city with the highest number of unicorn companies is San Francisco indicating its significance as an industry hub. </vt:lpstr>
      <vt:lpstr>  The distribution of duration to become a Unicorn Company  On average, it takes approximately 50 years for a company to become a unicorn. The histogram reveals that the majority of companies take around 5-10 years to become unicorn companies. . </vt:lpstr>
      <vt:lpstr> Investors that have funded the most unicorns.  The top 10 investors that have funded the most unicorns include accel, tiger global management, andreessen horowitz and so on indicating their significant involvement in funding successful unicorn companies. </vt:lpstr>
      <vt:lpstr>Relationship between funding and valuation for unicorn companies.  The data shows that there is a positive relationship between funding and valuation for unicorn companies.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Explanatory Data Analysis (EDA) on  Unicorn Companies</dc:title>
  <dc:creator>Kwan Mabur</dc:creator>
  <cp:lastModifiedBy>Kwan Mabur</cp:lastModifiedBy>
  <cp:revision>1</cp:revision>
  <dcterms:created xsi:type="dcterms:W3CDTF">2023-07-15T01:11:18Z</dcterms:created>
  <dcterms:modified xsi:type="dcterms:W3CDTF">2023-07-15T02:22:32Z</dcterms:modified>
</cp:coreProperties>
</file>