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FACCCE-6A73-4461-8230-0375E4F29904}" type="datetime1">
              <a:rPr lang="ko-KR" altLang="en-US"/>
              <a:pPr lvl="0">
                <a:defRPr/>
              </a:pPr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AF9781-45DD-472A-A75B-8F607DF6F6E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A71C-8CC4-4E49-91C5-B2CED033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6016A-EF51-43B0-9714-08A77CA47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99DD6-41A6-4C1B-B57F-76D247D5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BCE30-2C63-4F55-B5CA-1FEBE17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E7BE4-499F-4106-A95C-322D168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6879-7751-4323-A552-5BF3DB93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04CE7-5787-4D9C-B9D0-213A8B62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D2F8A-DC6D-4A0E-8E95-C575BBBE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E3463-12CC-4EA5-BC58-AC3F09B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C96C0-ACC3-41EC-A757-0A3981AE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9E528-78C5-4B85-86A2-8F6ED3C9E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DD374-EEC8-4DEF-82C6-0833DA49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0FE0-70FC-42ED-BCF1-95FDBE5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22272-B923-4B1F-87F5-B4CA38DC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3EE75-4B14-4963-BC36-2F6EDE40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0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1179C-9F92-4D65-9C97-DF1BBA59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D7639-FC91-4666-AC60-D5973313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26E4D-3338-4730-A78D-5A4C73DC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06C13-FEA6-40EA-9DA4-0A93442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09156-3777-48A5-B3B6-25BBB6E8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E944-4F09-4604-845A-F39F215D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E2136-5A28-4585-8C53-5BD880EB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AD3C-1B86-4270-911E-AC91339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15A71-A6BE-4C01-95CA-AF30C89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92EF0-1AB6-4FD6-B0AE-BDC0AF02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9A8CC-DEA8-49F6-A591-D0E96F24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6684D-5430-4887-A871-4053C4ACD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01467-918D-45F8-9719-904D644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C940B-D891-4B7D-B051-03512F4D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C135B-09B9-465E-82F2-B80BE688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24AA7-AA7D-4EC2-917C-375368DB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07CFD-7DC1-4424-A52E-71AE669C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96A8D-AE93-46F3-938A-EB93B9F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085EB-5C1D-4440-8495-7C882B7C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5C1F4-CCB8-4C2A-B551-DBD5FDAD6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BB5BD-18C4-4ADF-90E1-CEFF098FA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C3666-FD08-4C24-824B-D7CD5D5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78931-9C8D-4640-9EBA-3011DF7D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43B88-624D-40E4-B19D-8F065D3A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D1F3A-D4DD-4FFC-8BD6-0A7BB651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B98A0-D776-44D2-AB4C-CE0217B7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ACFE9-295F-4C7B-B9C3-367981D2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33233-476A-4F05-9520-7698016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8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782438-E421-45B9-894C-0E94B4E5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5D664-F66B-4B06-90F0-1FA889DB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6355C-9B2E-42D8-AA86-E18BC1BF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D874-0D51-4F0A-B4D6-BCE34FD8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445EA-4D5A-4662-8989-CE7CEB5D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3398E-1948-49A5-B687-304ADD41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9B83D-D727-47A2-B861-A86BF749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793BC-64ED-48D9-85ED-F49FEB2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8369B-0118-488E-BF45-3506B08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336F8-1452-4985-9171-471B4324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E713E-303B-4FB3-8688-A488E6AB2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7F055-6B78-4C0C-9235-AE808650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A4350-7140-47D5-94B1-AD267877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0DA33-5EB3-4B8A-AAF5-F1073BD5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9F20F-76AB-41E3-9889-A1F00653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E55444-5BFD-4C47-9C15-D6EB6A3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9CE71-5FD6-4C19-B142-C68957A0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D0742-3191-44AA-836A-6A332F544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B721-81B0-4DBD-B152-C2B61A1A34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77A85-48B4-43EB-A3EF-CF6CF373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DDF7C-9344-4AB7-9937-CCAC707AF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73A4-DEDF-425C-9DE0-13F86D7E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5723" y="1797366"/>
            <a:ext cx="3897235" cy="667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800" b="1">
                <a:solidFill>
                  <a:srgbClr val="474548"/>
                </a:solidFill>
                <a:latin typeface="나눔스퀘어"/>
                <a:ea typeface="나눔스퀘어"/>
              </a:rPr>
              <a:t>스마트 도어락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3947" y="5289062"/>
            <a:ext cx="4519751" cy="1005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컴퓨터공학부 </a:t>
            </a:r>
            <a:r>
              <a:rPr lang="en-US" altLang="ko-KR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2016154045       </a:t>
            </a: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김관응</a:t>
            </a:r>
          </a:p>
          <a:p>
            <a:pPr lvl="0">
              <a:defRPr/>
            </a:pP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컴퓨터공학부 </a:t>
            </a:r>
            <a:r>
              <a:rPr lang="en-US" altLang="ko-KR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2016154044       </a:t>
            </a: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강명수</a:t>
            </a:r>
          </a:p>
          <a:p>
            <a:pPr lvl="0">
              <a:defRPr/>
            </a:pP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컴퓨터공학부 </a:t>
            </a:r>
            <a:r>
              <a:rPr lang="en-US" altLang="ko-KR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2014152019       </a:t>
            </a: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심지섭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447" y="394564"/>
            <a:ext cx="3706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기본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106" y="1040895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153633" y="1651669"/>
            <a:ext cx="5523925" cy="11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2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도어락의  기능</a:t>
            </a:r>
          </a:p>
          <a:p>
            <a:pPr marL="328440" lvl="1" indent="-32844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스마트폰을 이용해 문 개폐 및 제어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5173898" y="3320290"/>
            <a:ext cx="6650314" cy="227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2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차별성</a:t>
            </a:r>
          </a:p>
          <a:p>
            <a:pPr marL="342720" lvl="1" indent="-34272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0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기존 </a:t>
            </a:r>
            <a:r>
              <a:rPr lang="ko-KR" altLang="en-US" sz="20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도어락을</a:t>
            </a:r>
            <a:r>
              <a:rPr lang="ko-KR" altLang="en-US" sz="20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교체하지 않고 </a:t>
            </a:r>
            <a:r>
              <a:rPr lang="ko-KR" altLang="en-US" sz="20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탈부착</a:t>
            </a:r>
            <a:r>
              <a:rPr lang="ko-KR" altLang="en-US" sz="20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식으로 사용 가능</a:t>
            </a:r>
          </a:p>
          <a:p>
            <a:pPr marL="285600" lvl="1" indent="-285600">
              <a:lnSpc>
                <a:spcPct val="150000"/>
              </a:lnSpc>
              <a:buFont typeface="Wingdings"/>
              <a:buChar char="v"/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NFC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를 이용해 개폐 관리</a:t>
            </a:r>
          </a:p>
          <a:p>
            <a:pPr marL="285600" lvl="1" indent="-285600">
              <a:lnSpc>
                <a:spcPct val="150000"/>
              </a:lnSpc>
              <a:buFont typeface="Wingdings"/>
              <a:buChar char="v"/>
              <a:defRPr/>
            </a:pPr>
            <a:endParaRPr lang="ko-KR" altLang="en-US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13" name="직사각형 34"/>
          <p:cNvSpPr/>
          <p:nvPr/>
        </p:nvSpPr>
        <p:spPr>
          <a:xfrm>
            <a:off x="1083288" y="1738283"/>
            <a:ext cx="2853324" cy="349394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14" name="직사각형 35"/>
          <p:cNvSpPr/>
          <p:nvPr/>
        </p:nvSpPr>
        <p:spPr>
          <a:xfrm>
            <a:off x="1108317" y="4027721"/>
            <a:ext cx="710799" cy="1197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건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지</a:t>
            </a:r>
          </a:p>
        </p:txBody>
      </p:sp>
      <p:sp>
        <p:nvSpPr>
          <p:cNvPr id="15" name="직사각형 36"/>
          <p:cNvSpPr/>
          <p:nvPr/>
        </p:nvSpPr>
        <p:spPr>
          <a:xfrm>
            <a:off x="1658107" y="1755512"/>
            <a:ext cx="1907236" cy="76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474548"/>
                </a:solidFill>
                <a:latin typeface="나눔스퀘어"/>
                <a:ea typeface="나눔스퀘어"/>
              </a:rPr>
              <a:t>NFC</a:t>
            </a: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모듈</a:t>
            </a:r>
          </a:p>
        </p:txBody>
      </p:sp>
      <p:sp>
        <p:nvSpPr>
          <p:cNvPr id="16" name="타원 37"/>
          <p:cNvSpPr/>
          <p:nvPr/>
        </p:nvSpPr>
        <p:spPr>
          <a:xfrm>
            <a:off x="3204752" y="2712984"/>
            <a:ext cx="710958" cy="12212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 err="1">
                <a:solidFill>
                  <a:srgbClr val="474548"/>
                </a:solidFill>
                <a:latin typeface="나눔스퀘어"/>
                <a:ea typeface="나눔스퀘어"/>
              </a:rPr>
              <a:t>서보모터</a:t>
            </a:r>
            <a:endParaRPr lang="ko-KR" altLang="en-US" sz="1050" dirty="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17" name="사각형: 둥근 모서리 38"/>
          <p:cNvSpPr/>
          <p:nvPr/>
        </p:nvSpPr>
        <p:spPr>
          <a:xfrm>
            <a:off x="1098184" y="2850042"/>
            <a:ext cx="710799" cy="11579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스피커</a:t>
            </a:r>
          </a:p>
        </p:txBody>
      </p:sp>
      <p:sp>
        <p:nvSpPr>
          <p:cNvPr id="18" name="직사각형 41"/>
          <p:cNvSpPr/>
          <p:nvPr/>
        </p:nvSpPr>
        <p:spPr>
          <a:xfrm>
            <a:off x="2185303" y="3919662"/>
            <a:ext cx="1752439" cy="132997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라즈베리파이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2113805" y="3059668"/>
            <a:ext cx="87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도어락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447" y="394564"/>
            <a:ext cx="352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부가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106" y="1040895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711" y="1217520"/>
            <a:ext cx="3963276" cy="48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앱 기능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1.1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웹 캠을 통한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집앞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실시간 스트리밍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1.2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상태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실시간으로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상태 개폐 여부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배터리 사용량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1.3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로그 기록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로그 기록을 통한 출입 시간 및 인원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 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출입 사진 조회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1.4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원격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제어 요청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1.5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사용자 기기 등록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924495" y="4137685"/>
            <a:ext cx="3747354" cy="1118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3.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500" b="1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알림 기능</a:t>
            </a: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날씨</a:t>
            </a: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알림</a:t>
            </a: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문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열림시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오늘의 날씨를 음성 알림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개폐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실패시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비상 알림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5925980" y="1028923"/>
            <a:ext cx="4516856" cy="282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2.</a:t>
            </a:r>
            <a:r>
              <a:rPr lang="ko-KR" altLang="en-US" sz="1500" b="1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서버 기능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2.1 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백업을 통해 사용자의 데이터를 안전하게 보관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2.2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날씨 및 알림 </a:t>
            </a:r>
            <a:r>
              <a:rPr lang="ko-KR" altLang="en-US" sz="15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도어락에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전송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5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</a:t>
            </a: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2.3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사용자 비교 확인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2.4</a:t>
            </a:r>
            <a:r>
              <a:rPr lang="ko-KR" altLang="en-US" sz="15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원격 제어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5906449" y="5672548"/>
            <a:ext cx="3344012" cy="43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4. </a:t>
            </a:r>
            <a:r>
              <a:rPr lang="ko-KR" altLang="en-US" sz="1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웹캠</a:t>
            </a:r>
            <a:r>
              <a:rPr lang="en-US" altLang="ko-KR" sz="1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사진 및 실시간 스트리밍 제공</a:t>
            </a:r>
            <a:r>
              <a:rPr lang="en-US" altLang="ko-KR" sz="15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5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6" y="394564"/>
            <a:ext cx="2290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구성도</a:t>
            </a:r>
            <a:endParaRPr lang="en-US" altLang="ko-KR" sz="3600" u="sng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40456" y="1385100"/>
            <a:ext cx="4844809" cy="4458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99299" y="3085968"/>
            <a:ext cx="1005489" cy="22428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04061" y="4544502"/>
            <a:ext cx="250480" cy="7690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건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710660" y="3103197"/>
            <a:ext cx="672095" cy="49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474548"/>
                </a:solidFill>
                <a:latin typeface="나눔스퀘어"/>
                <a:ea typeface="나눔스퀘어"/>
              </a:rPr>
              <a:t>NFC</a:t>
            </a: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모듈</a:t>
            </a:r>
          </a:p>
        </p:txBody>
      </p:sp>
      <p:sp>
        <p:nvSpPr>
          <p:cNvPr id="38" name="타원 37"/>
          <p:cNvSpPr/>
          <p:nvPr/>
        </p:nvSpPr>
        <p:spPr>
          <a:xfrm>
            <a:off x="9132544" y="3706014"/>
            <a:ext cx="268390" cy="78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rgbClr val="474548"/>
                </a:solidFill>
                <a:latin typeface="나눔스퀘어"/>
                <a:ea typeface="나눔스퀘어"/>
              </a:rPr>
              <a:t>서보모터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8404061" y="3800088"/>
            <a:ext cx="250480" cy="7432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스피커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792004" y="4476974"/>
            <a:ext cx="617546" cy="85372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라즈베리파이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550" y="4959439"/>
            <a:ext cx="87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도어락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412943" y="1040895"/>
            <a:ext cx="1241712" cy="15408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99299" y="2070293"/>
            <a:ext cx="831112" cy="51577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와이파이모듈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963864">
            <a:off x="7890572" y="2404540"/>
            <a:ext cx="354451" cy="35445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025410" y="1073162"/>
            <a:ext cx="599572" cy="522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웹캠모듈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412943" y="1050712"/>
            <a:ext cx="250480" cy="7690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건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나눔스퀘어"/>
                <a:ea typeface="나눔스퀘어"/>
              </a:rPr>
              <a:t>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6032" y="1768942"/>
            <a:ext cx="853728" cy="8537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8299528">
            <a:off x="7948984" y="4994138"/>
            <a:ext cx="354451" cy="35445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267130" y="3719512"/>
            <a:ext cx="1241712" cy="15408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68299" y="2212433"/>
            <a:ext cx="65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웹캠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58264" y="5279967"/>
            <a:ext cx="65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서버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39592" y="4807610"/>
            <a:ext cx="87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컴퓨터</a:t>
            </a:r>
          </a:p>
        </p:txBody>
      </p:sp>
      <p:cxnSp>
        <p:nvCxnSpPr>
          <p:cNvPr id="43" name="연결선: 꺾임 42"/>
          <p:cNvCxnSpPr>
            <a:stCxn id="56" idx="0"/>
            <a:endCxn id="13" idx="1"/>
          </p:cNvCxnSpPr>
          <p:nvPr/>
        </p:nvCxnSpPr>
        <p:spPr>
          <a:xfrm rot="5400000" flipH="1" flipV="1">
            <a:off x="4880156" y="2203636"/>
            <a:ext cx="1523706" cy="15080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3" idx="0"/>
          </p:cNvCxnSpPr>
          <p:nvPr/>
        </p:nvCxnSpPr>
        <p:spPr>
          <a:xfrm flipV="1">
            <a:off x="6822896" y="1385101"/>
            <a:ext cx="0" cy="383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62860" y="5901099"/>
            <a:ext cx="65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집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57648" y="2438004"/>
            <a:ext cx="369332" cy="369332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2026846" y="2793690"/>
            <a:ext cx="430935" cy="836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05455" y="3706014"/>
            <a:ext cx="876784" cy="35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휴대폰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5" y="394564"/>
            <a:ext cx="451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기능동작</a:t>
            </a:r>
            <a:endParaRPr lang="en-US" altLang="ko-KR" sz="3600" u="sng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altLang="ko-KR" sz="20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u="sng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A6BD9-FE75-43BA-BBAE-48B372B90111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3C7A0-25CA-40A6-9461-E766CB07B809}"/>
              </a:ext>
            </a:extLst>
          </p:cNvPr>
          <p:cNvSpPr txBox="1"/>
          <p:nvPr/>
        </p:nvSpPr>
        <p:spPr>
          <a:xfrm>
            <a:off x="1804027" y="1739494"/>
            <a:ext cx="3531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웹캠</a:t>
            </a:r>
            <a:r>
              <a:rPr lang="ko-KR" altLang="en-US" dirty="0"/>
              <a:t> 실시간 스트리밍 요청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도어락</a:t>
            </a:r>
            <a:r>
              <a:rPr lang="ko-KR" altLang="en-US" dirty="0"/>
              <a:t> 원격 개폐 요청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도어락</a:t>
            </a:r>
            <a:r>
              <a:rPr lang="ko-KR" altLang="en-US" dirty="0"/>
              <a:t> 상태 조회 요청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출입 로그 조회 요청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사용자 기기등록 요청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C910D-834C-4B8F-B7D1-4CC2121A97DE}"/>
              </a:ext>
            </a:extLst>
          </p:cNvPr>
          <p:cNvSpPr txBox="1"/>
          <p:nvPr/>
        </p:nvSpPr>
        <p:spPr>
          <a:xfrm>
            <a:off x="6545519" y="1600994"/>
            <a:ext cx="3531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서버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사용자 권한 조회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 정보 저장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백업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날씨 전송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도어락</a:t>
            </a:r>
            <a:r>
              <a:rPr lang="ko-KR" altLang="en-US" dirty="0"/>
              <a:t> 개폐 요청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68530-E803-4C71-B537-AAEBA228E49E}"/>
              </a:ext>
            </a:extLst>
          </p:cNvPr>
          <p:cNvSpPr txBox="1"/>
          <p:nvPr/>
        </p:nvSpPr>
        <p:spPr>
          <a:xfrm>
            <a:off x="1802609" y="4431115"/>
            <a:ext cx="353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어플에</a:t>
            </a:r>
            <a:r>
              <a:rPr lang="ko-KR" altLang="en-US" dirty="0"/>
              <a:t> 실시간 스트리밍 전송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서버에 </a:t>
            </a:r>
            <a:r>
              <a:rPr lang="ko-KR" altLang="en-US" dirty="0" err="1"/>
              <a:t>개패</a:t>
            </a:r>
            <a:r>
              <a:rPr lang="ko-KR" altLang="en-US" dirty="0"/>
              <a:t> 사진 전송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59F28-0834-4D10-BC80-C565CDA5BD04}"/>
              </a:ext>
            </a:extLst>
          </p:cNvPr>
          <p:cNvSpPr txBox="1"/>
          <p:nvPr/>
        </p:nvSpPr>
        <p:spPr>
          <a:xfrm>
            <a:off x="6545519" y="4292615"/>
            <a:ext cx="353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도어락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서버에 </a:t>
            </a:r>
            <a:r>
              <a:rPr lang="ko-KR" altLang="en-US" dirty="0" err="1"/>
              <a:t>도어락</a:t>
            </a:r>
            <a:r>
              <a:rPr lang="ko-KR" altLang="en-US" dirty="0"/>
              <a:t> 상태 전송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서버에 사용자 조회 요청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문 개폐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3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6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5" y="394564"/>
            <a:ext cx="45123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기능동작</a:t>
            </a:r>
          </a:p>
          <a:p>
            <a:pPr lvl="0">
              <a:defRPr/>
            </a:pP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&amp;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웹캠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  <a:endParaRPr lang="ko-KR" altLang="en-US" sz="2000" u="sng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021" y="1878508"/>
            <a:ext cx="1710467" cy="318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088" y="1613067"/>
            <a:ext cx="6357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서버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0762" y="2710927"/>
            <a:ext cx="1463040" cy="2269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도어락 구조체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로그 및 사진저장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9655" y="3571540"/>
            <a:ext cx="1360357" cy="1355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나눔스퀘어"/>
                <a:ea typeface="나눔스퀘어"/>
              </a:rPr>
              <a:t>회원구조체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/>
                <a:ea typeface="나눔스퀘어"/>
              </a:rPr>
              <a:t>가족 구성원의 포인터</a:t>
            </a: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)</a:t>
            </a: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9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80559" y="3887716"/>
            <a:ext cx="1710467" cy="2282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알림기능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"/>
                <a:ea typeface="나눔스퀘어"/>
              </a:rPr>
              <a:t>NFC </a:t>
            </a: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기능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7210" y="3571540"/>
            <a:ext cx="8520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도어락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6995715" y="122759"/>
            <a:ext cx="5099330" cy="4933111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NFC</a:t>
            </a:r>
            <a:endParaRPr lang="en-US" altLang="ko-KR" sz="1400" b="1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B689"/>
              </a:solidFill>
              <a:latin typeface="나눔스퀘어"/>
              <a:ea typeface="나눔스퀘어"/>
            </a:endParaRP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스마트폰을 이용해 문 개폐 및 제어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&lt;- 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도어락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접근자의 사용자 정보를 전송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일치하는 정보가 있으면 도어락 개방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signal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&lt;- 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개방 후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signal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보냄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현재상태 개방설정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&lt;- 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도어락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잠금 후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signal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보냄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EB5800"/>
                </a:solidFill>
                <a:latin typeface="나눔스퀘어"/>
                <a:ea typeface="나눔스퀘어"/>
              </a:rPr>
              <a:t>서버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현재상태 잠금설정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en-US" altLang="ko-KR" sz="1400" b="1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7A7CC4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2.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알림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문 열림시 오늘의 날씨를 음성 알림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개폐 실패시 비상 알림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개방설정 시 기상청에서 날씨정보를 받아와 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           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맞는 음성 메시지 출력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(ex.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비오는상태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-&gt;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우산챙기세요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!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	                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             온도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0C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이하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-&gt;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목도리챙기세요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!)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 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 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개방설정후 일정시간 경과하면 비상알림 출력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4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7026114" y="4866493"/>
            <a:ext cx="5003788" cy="157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srgbClr val="69D8AD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3.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 웹캠</a:t>
            </a:r>
            <a:endParaRPr lang="ko-KR" altLang="en-US" sz="14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69D8AD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문 개폐시 사진 촬영 후 서버에 전송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웹캠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 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개방설정 시 사진촬영 요청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&lt;- 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웹캠</a:t>
            </a:r>
            <a:r>
              <a:rPr lang="ko-KR" altLang="en-US" sz="12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사진촬영 후 서버에 저장</a:t>
            </a: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(-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실시간 동영상 스트리밍 앱에 제공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80558" y="1099957"/>
            <a:ext cx="1710467" cy="2282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사진촬영기능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2626" y="783781"/>
            <a:ext cx="6318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웹캠</a:t>
            </a:r>
          </a:p>
        </p:txBody>
      </p:sp>
      <p:cxnSp>
        <p:nvCxnSpPr>
          <p:cNvPr id="27" name="연결선: 꺾임 26"/>
          <p:cNvCxnSpPr>
            <a:stCxn id="8" idx="3"/>
          </p:cNvCxnSpPr>
          <p:nvPr/>
        </p:nvCxnSpPr>
        <p:spPr>
          <a:xfrm>
            <a:off x="2130012" y="4249272"/>
            <a:ext cx="2603353" cy="1366220"/>
          </a:xfrm>
          <a:prstGeom prst="bentConnector3">
            <a:avLst>
              <a:gd name="adj1" fmla="val 50000"/>
            </a:avLst>
          </a:prstGeom>
          <a:ln w="38100">
            <a:solidFill>
              <a:srgbClr val="EB58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/>
          <p:cNvCxnSpPr/>
          <p:nvPr/>
        </p:nvCxnSpPr>
        <p:spPr>
          <a:xfrm>
            <a:off x="2243825" y="2215122"/>
            <a:ext cx="2508650" cy="2303090"/>
          </a:xfrm>
          <a:prstGeom prst="bentConnector3">
            <a:avLst>
              <a:gd name="adj1" fmla="val 50000"/>
            </a:avLst>
          </a:prstGeom>
          <a:ln w="38100">
            <a:solidFill>
              <a:srgbClr val="7A7C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/>
          <p:cNvCxnSpPr/>
          <p:nvPr/>
        </p:nvCxnSpPr>
        <p:spPr>
          <a:xfrm flipV="1">
            <a:off x="2099090" y="2215122"/>
            <a:ext cx="2526699" cy="1022930"/>
          </a:xfrm>
          <a:prstGeom prst="bentConnector3">
            <a:avLst>
              <a:gd name="adj1" fmla="val 67456"/>
            </a:avLst>
          </a:prstGeom>
          <a:ln w="38100">
            <a:solidFill>
              <a:srgbClr val="69D8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6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5" y="394564"/>
            <a:ext cx="45123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기능동작</a:t>
            </a:r>
          </a:p>
          <a:p>
            <a:pPr lvl="0">
              <a:defRPr/>
            </a:pP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앱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  <a:endParaRPr lang="ko-KR" altLang="en-US" sz="2000" u="sng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021" y="1878508"/>
            <a:ext cx="1710467" cy="4584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088" y="1613067"/>
            <a:ext cx="6357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서버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0762" y="2710926"/>
            <a:ext cx="1463040" cy="345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도어락 구조체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로그 및 사진저장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도어락 상태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로그기록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2103" y="3867375"/>
            <a:ext cx="1360357" cy="217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나눔스퀘어"/>
                <a:ea typeface="나눔스퀘어"/>
              </a:rPr>
              <a:t>회원구조체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/>
                <a:ea typeface="나눔스퀘어"/>
              </a:rPr>
              <a:t>가족 구성원의 포인터</a:t>
            </a: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)</a:t>
            </a: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9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80559" y="2084673"/>
            <a:ext cx="1710467" cy="324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웹캠기능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상태조회기능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로그기록확인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사용자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기기등록</a:t>
            </a:r>
            <a:endParaRPr lang="en-US" altLang="ko-KR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8043" y="1787612"/>
            <a:ext cx="402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앱</a:t>
            </a:r>
          </a:p>
        </p:txBody>
      </p:sp>
      <p:cxnSp>
        <p:nvCxnSpPr>
          <p:cNvPr id="27" name="연결선: 꺾임 26"/>
          <p:cNvCxnSpPr/>
          <p:nvPr/>
        </p:nvCxnSpPr>
        <p:spPr>
          <a:xfrm flipV="1">
            <a:off x="2000922" y="2990625"/>
            <a:ext cx="2576457" cy="322731"/>
          </a:xfrm>
          <a:prstGeom prst="bentConnector3">
            <a:avLst>
              <a:gd name="adj1" fmla="val 50000"/>
            </a:avLst>
          </a:prstGeom>
          <a:ln w="38100">
            <a:solidFill>
              <a:srgbClr val="7A7C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7602" y="262195"/>
            <a:ext cx="4200862" cy="630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웹 캠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실시간으로  동영상 스트리밍을 통한 문앞 상태 확인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서버의 사진조회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데이터 요청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비밀번호</a:t>
            </a:r>
            <a:r>
              <a:rPr lang="en-US" altLang="ko-KR" sz="1100">
                <a:latin typeface="나눔스퀘어"/>
                <a:ea typeface="나눔스퀘어"/>
              </a:rPr>
              <a:t>,</a:t>
            </a:r>
            <a:r>
              <a:rPr lang="ko-KR" altLang="en-US" sz="1100">
                <a:latin typeface="나눔스퀘어"/>
                <a:ea typeface="나눔스퀘어"/>
              </a:rPr>
              <a:t> 전화번호</a:t>
            </a:r>
            <a:r>
              <a:rPr lang="en-US" altLang="ko-KR" sz="1100">
                <a:latin typeface="나눔스퀘어"/>
                <a:ea typeface="나눔스퀘어"/>
              </a:rPr>
              <a:t>, </a:t>
            </a:r>
            <a:r>
              <a:rPr lang="ko-KR" altLang="en-US" sz="1100">
                <a:latin typeface="나눔스퀘어"/>
                <a:ea typeface="나눔스퀘어"/>
              </a:rPr>
              <a:t>데이터명 전송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해당 데이터 받음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1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2.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도어락</a:t>
            </a: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상태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실시간으로 도어락 상태가 잘 닫혀있는지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도어락 배터리 사용량 확인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해당 데이터 요청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비밀번호</a:t>
            </a:r>
            <a:r>
              <a:rPr lang="en-US" altLang="ko-KR" sz="1100">
                <a:latin typeface="나눔스퀘어"/>
                <a:ea typeface="나눔스퀘어"/>
              </a:rPr>
              <a:t>,</a:t>
            </a:r>
            <a:r>
              <a:rPr lang="ko-KR" altLang="en-US" sz="1100">
                <a:latin typeface="나눔스퀘어"/>
                <a:ea typeface="나눔스퀘어"/>
              </a:rPr>
              <a:t> 전화번호</a:t>
            </a:r>
            <a:r>
              <a:rPr lang="en-US" altLang="ko-KR" sz="1100">
                <a:latin typeface="나눔스퀘어"/>
                <a:ea typeface="나눔스퀘어"/>
              </a:rPr>
              <a:t>, </a:t>
            </a:r>
            <a:r>
              <a:rPr lang="ko-KR" altLang="en-US" sz="1100">
                <a:latin typeface="나눔스퀘어"/>
                <a:ea typeface="나눔스퀘어"/>
              </a:rPr>
              <a:t>데이터명 전송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상태 및 배터리 잔량 전송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1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3.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로그 기록 확인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로그 기록을 통한 출입 시간 및 인원 확인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해당 데이터 요청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비밀번호</a:t>
            </a:r>
            <a:r>
              <a:rPr lang="en-US" altLang="ko-KR" sz="1100">
                <a:latin typeface="나눔스퀘어"/>
                <a:ea typeface="나눔스퀘어"/>
              </a:rPr>
              <a:t>,</a:t>
            </a:r>
            <a:r>
              <a:rPr lang="ko-KR" altLang="en-US" sz="1100">
                <a:latin typeface="나눔스퀘어"/>
                <a:ea typeface="나눔스퀘어"/>
              </a:rPr>
              <a:t> 전화번호</a:t>
            </a:r>
            <a:r>
              <a:rPr lang="en-US" altLang="ko-KR" sz="1100">
                <a:latin typeface="나눔스퀘어"/>
                <a:ea typeface="나눔스퀘어"/>
              </a:rPr>
              <a:t>, </a:t>
            </a:r>
            <a:r>
              <a:rPr lang="ko-KR" altLang="en-US" sz="1100">
                <a:latin typeface="나눔스퀘어"/>
                <a:ea typeface="나눔스퀘어"/>
              </a:rPr>
              <a:t>데이터명 전송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요청한 날짜 로그기록 전송</a:t>
            </a:r>
          </a:p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endParaRPr lang="ko-KR" altLang="en-US" sz="11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4.</a:t>
            </a:r>
            <a:r>
              <a:rPr lang="ko-KR" altLang="en-US" sz="14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 사용자 기기 등록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일련번호와 사용자 기기정보를 서버에 전송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사용자 추가 요청</a:t>
            </a:r>
            <a:r>
              <a:rPr lang="en-US" altLang="ko-KR" sz="1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자신과 추가사용자의 </a:t>
            </a:r>
            <a:r>
              <a:rPr lang="ko-KR" altLang="en-US" sz="10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비밀번호</a:t>
            </a:r>
            <a:r>
              <a:rPr lang="en-US" altLang="ko-KR" sz="1000">
                <a:latin typeface="나눔스퀘어"/>
                <a:ea typeface="나눔스퀘어"/>
              </a:rPr>
              <a:t>,</a:t>
            </a:r>
            <a:r>
              <a:rPr lang="ko-KR" altLang="en-US" sz="1000">
                <a:latin typeface="나눔스퀘어"/>
                <a:ea typeface="나눔스퀘어"/>
              </a:rPr>
              <a:t> 전화번호</a:t>
            </a:r>
            <a:r>
              <a:rPr lang="en-US" altLang="ko-KR" sz="1000">
                <a:latin typeface="나눔스퀘어"/>
                <a:ea typeface="나눔스퀘어"/>
              </a:rPr>
              <a:t>, </a:t>
            </a:r>
            <a:r>
              <a:rPr lang="ko-KR" altLang="en-US" sz="1000">
                <a:latin typeface="나눔스퀘어"/>
                <a:ea typeface="나눔스퀘어"/>
              </a:rPr>
              <a:t>데이터명 전송</a:t>
            </a:r>
            <a:r>
              <a:rPr lang="en-US" altLang="ko-KR" sz="1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요청자권한 확인 및 사용자  추가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앱 </a:t>
            </a:r>
            <a:r>
              <a:rPr lang="en-US" altLang="ko-KR" sz="11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1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완료 메시지 보냄</a:t>
            </a:r>
          </a:p>
        </p:txBody>
      </p:sp>
      <p:cxnSp>
        <p:nvCxnSpPr>
          <p:cNvPr id="21" name="연결선: 꺾임 20"/>
          <p:cNvCxnSpPr>
            <a:stCxn id="8" idx="3"/>
          </p:cNvCxnSpPr>
          <p:nvPr/>
        </p:nvCxnSpPr>
        <p:spPr>
          <a:xfrm flipV="1">
            <a:off x="2132460" y="4469805"/>
            <a:ext cx="2571605" cy="486774"/>
          </a:xfrm>
          <a:prstGeom prst="bentConnector3">
            <a:avLst>
              <a:gd name="adj1" fmla="val 50000"/>
            </a:avLst>
          </a:prstGeom>
          <a:ln w="38100">
            <a:solidFill>
              <a:srgbClr val="69D8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6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5" y="394564"/>
            <a:ext cx="45123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기능동작</a:t>
            </a:r>
          </a:p>
          <a:p>
            <a:pPr lvl="0">
              <a:defRPr/>
            </a:pP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&amp;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웹캠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2000" u="sng">
                <a:solidFill>
                  <a:srgbClr val="474548"/>
                </a:solidFill>
                <a:latin typeface="나눔스퀘어"/>
                <a:ea typeface="나눔스퀘어"/>
              </a:rPr>
              <a:t>앱</a:t>
            </a:r>
            <a:r>
              <a:rPr lang="en-US" altLang="ko-KR" sz="2000" u="sng">
                <a:solidFill>
                  <a:srgbClr val="474548"/>
                </a:solidFill>
                <a:latin typeface="나눔스퀘어"/>
                <a:ea typeface="나눔스퀘어"/>
              </a:rPr>
              <a:t>)</a:t>
            </a:r>
            <a:endParaRPr lang="ko-KR" altLang="en-US" sz="2000" u="sng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80642" y="1878508"/>
            <a:ext cx="1710467" cy="4584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2709" y="1613067"/>
            <a:ext cx="6316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서버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1383" y="2710926"/>
            <a:ext cx="1463040" cy="345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도어락 구조체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로그 및 사진저장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도어락 상태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로그기록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"/>
                <a:ea typeface="나눔스퀘어"/>
              </a:rPr>
              <a:t>:</a:t>
            </a: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2724" y="3867375"/>
            <a:ext cx="1360357" cy="217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나눔스퀘어"/>
                <a:ea typeface="나눔스퀘어"/>
              </a:rPr>
              <a:t>회원구조체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/>
                <a:ea typeface="나눔스퀘어"/>
              </a:rPr>
              <a:t>가족 구성원의 포인터</a:t>
            </a:r>
            <a:r>
              <a:rPr lang="en-US" altLang="ko-KR" sz="900">
                <a:solidFill>
                  <a:schemeClr val="tx1"/>
                </a:solidFill>
                <a:latin typeface="나눔스퀘어"/>
                <a:ea typeface="나눔스퀘어"/>
              </a:rPr>
              <a:t>)</a:t>
            </a: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9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ko-KR" altLang="en-US" sz="9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1654" y="3429000"/>
            <a:ext cx="5050346" cy="197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2.</a:t>
            </a:r>
            <a:r>
              <a:rPr lang="ko-KR" altLang="en-US" sz="1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 원격 제어</a:t>
            </a:r>
            <a:endParaRPr lang="ko-KR" altLang="en-US" sz="14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69D8AD"/>
              </a:solidFill>
              <a:latin typeface="나눔스퀘어"/>
              <a:ea typeface="나눔스퀘어"/>
            </a:endParaRP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5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최고 권리자가 앱을 통해 멀리서 문 개폐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-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원격 제어를 위해 서버로 개폐 요청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앱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 개폐 요청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 </a:t>
            </a:r>
            <a:r>
              <a:rPr lang="en-US" altLang="ko-KR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스퀘어"/>
                <a:ea typeface="나눔스퀘어"/>
              </a:rPr>
              <a:t>: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요청자권한 확인 및 상태변경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signal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전송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답변대기</a:t>
            </a:r>
          </a:p>
          <a:p>
            <a:pPr marL="0" lvl="0" indent="0">
              <a:lnSpc>
                <a:spcPct val="150000"/>
              </a:lnSpc>
              <a:buFont typeface="Wingdings"/>
              <a:buNone/>
              <a:defRPr/>
            </a:pP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9D8AD"/>
                </a:solidFill>
                <a:latin typeface="나눔스퀘어"/>
                <a:ea typeface="나눔스퀘어"/>
              </a:rPr>
              <a:t>앱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도어락에서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signal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오면  상태변경 후 앱에 바뀐상태 전송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190066" y="846746"/>
            <a:ext cx="4140724" cy="175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Font typeface="Wingdings"/>
              <a:buNone/>
              <a:defRPr/>
            </a:pPr>
            <a:endParaRPr lang="en-US" altLang="ko-KR" sz="1600" b="1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6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 웹캠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-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실시간 동영상 스트리밍 앱에 제공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앱</a:t>
            </a:r>
            <a:r>
              <a:rPr lang="en-US" altLang="ko-KR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웹캠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동영상 스트리밍 제공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서버</a:t>
            </a:r>
            <a:r>
              <a:rPr lang="en-US" altLang="ko-KR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&lt;-</a:t>
            </a:r>
            <a:r>
              <a:rPr lang="ko-KR" altLang="en-US" sz="1300" b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A7CC4"/>
                </a:solidFill>
                <a:latin typeface="나눔스퀘어"/>
                <a:ea typeface="나눔스퀘어"/>
              </a:rPr>
              <a:t>웹캠 </a:t>
            </a:r>
            <a:r>
              <a:rPr lang="en-US" altLang="ko-KR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: </a:t>
            </a:r>
            <a:r>
              <a:rPr lang="ko-KR" altLang="en-US" sz="13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문 개폐 사진 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3016" y="4389336"/>
            <a:ext cx="1048871" cy="1987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원격 제어 </a:t>
            </a: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기능</a:t>
            </a:r>
            <a:endParaRPr lang="en-US" altLang="ko-KR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0113" y="4045268"/>
            <a:ext cx="97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도어락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4982" y="3020622"/>
            <a:ext cx="1048871" cy="1987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동영상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스트리밍</a:t>
            </a: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원격 제어 </a:t>
            </a: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기능</a:t>
            </a: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853" y="2682983"/>
            <a:ext cx="407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28622" y="1405388"/>
            <a:ext cx="1048871" cy="1315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동영상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나눔스퀘어"/>
                <a:ea typeface="나눔스퀘어"/>
              </a:rPr>
              <a:t>스트리밍</a:t>
            </a:r>
            <a:endParaRPr lang="en-US" altLang="ko-KR" sz="12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4811" y="1061319"/>
            <a:ext cx="97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웹캠</a:t>
            </a:r>
          </a:p>
        </p:txBody>
      </p:sp>
      <p:cxnSp>
        <p:nvCxnSpPr>
          <p:cNvPr id="21" name="연결선: 꺾임 20"/>
          <p:cNvCxnSpPr/>
          <p:nvPr/>
        </p:nvCxnSpPr>
        <p:spPr>
          <a:xfrm flipV="1">
            <a:off x="1559859" y="2505095"/>
            <a:ext cx="2027008" cy="829777"/>
          </a:xfrm>
          <a:prstGeom prst="bentConnector3">
            <a:avLst>
              <a:gd name="adj1" fmla="val 50000"/>
            </a:avLst>
          </a:prstGeom>
          <a:ln w="38100">
            <a:solidFill>
              <a:srgbClr val="A6A7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/>
          <p:cNvCxnSpPr/>
          <p:nvPr/>
        </p:nvCxnSpPr>
        <p:spPr>
          <a:xfrm flipV="1">
            <a:off x="3915198" y="2063137"/>
            <a:ext cx="1747105" cy="441983"/>
          </a:xfrm>
          <a:prstGeom prst="bentConnector3">
            <a:avLst>
              <a:gd name="adj1" fmla="val 50000"/>
            </a:avLst>
          </a:prstGeom>
          <a:ln w="38100">
            <a:solidFill>
              <a:srgbClr val="A6A7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559859" y="4722607"/>
            <a:ext cx="1624405" cy="0"/>
          </a:xfrm>
          <a:prstGeom prst="straightConnector1">
            <a:avLst/>
          </a:prstGeom>
          <a:ln w="25400">
            <a:solidFill>
              <a:srgbClr val="69D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23589" y="5165464"/>
            <a:ext cx="1086524" cy="0"/>
          </a:xfrm>
          <a:prstGeom prst="straightConnector1">
            <a:avLst/>
          </a:prstGeom>
          <a:ln w="25400">
            <a:solidFill>
              <a:srgbClr val="69D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/>
          <p:nvPr/>
        </p:nvCxnSpPr>
        <p:spPr>
          <a:xfrm rot="10800000">
            <a:off x="4128336" y="3333732"/>
            <a:ext cx="1659563" cy="1615969"/>
          </a:xfrm>
          <a:prstGeom prst="bentConnector3">
            <a:avLst>
              <a:gd name="adj1" fmla="val 50000"/>
            </a:avLst>
          </a:prstGeom>
          <a:ln w="25400">
            <a:solidFill>
              <a:srgbClr val="69D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/>
          <p:cNvCxnSpPr/>
          <p:nvPr/>
        </p:nvCxnSpPr>
        <p:spPr>
          <a:xfrm rot="10800000" flipV="1">
            <a:off x="1548271" y="3333732"/>
            <a:ext cx="1745060" cy="1264078"/>
          </a:xfrm>
          <a:prstGeom prst="bentConnector3">
            <a:avLst>
              <a:gd name="adj1" fmla="val 34588"/>
            </a:avLst>
          </a:prstGeom>
          <a:ln w="25400">
            <a:solidFill>
              <a:srgbClr val="69D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6" y="394564"/>
            <a:ext cx="325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하드웨어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21A3A-CCF6-43D5-8491-6B2E937648D6}"/>
              </a:ext>
            </a:extLst>
          </p:cNvPr>
          <p:cNvSpPr txBox="1"/>
          <p:nvPr/>
        </p:nvSpPr>
        <p:spPr>
          <a:xfrm>
            <a:off x="870106" y="1040895"/>
            <a:ext cx="333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및 구현에 필요한 하드웨어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096539-A74E-4EAB-BC65-709CCD618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6" y="1964226"/>
            <a:ext cx="1995608" cy="16090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B54174-ED3B-43BD-94B9-E75FE2935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87" y="2534418"/>
            <a:ext cx="2001241" cy="1424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5C9079-DCCB-4257-904B-E322A0162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76" y="4751843"/>
            <a:ext cx="1657143" cy="12095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44E4FC-0761-4D28-AFEB-9A8CA7D86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55" y="4407640"/>
            <a:ext cx="1834864" cy="20313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8D688F-CAE8-4DA0-BB88-39DD82B55A5C}"/>
              </a:ext>
            </a:extLst>
          </p:cNvPr>
          <p:cNvSpPr txBox="1"/>
          <p:nvPr/>
        </p:nvSpPr>
        <p:spPr>
          <a:xfrm>
            <a:off x="2930509" y="2098145"/>
            <a:ext cx="19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라즈베리파이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714566-CDB8-40C4-BE9C-90698BBDF4CD}"/>
              </a:ext>
            </a:extLst>
          </p:cNvPr>
          <p:cNvSpPr txBox="1"/>
          <p:nvPr/>
        </p:nvSpPr>
        <p:spPr>
          <a:xfrm>
            <a:off x="7993488" y="2530204"/>
            <a:ext cx="3223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DFR0231(NFC)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작동전압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3.3~5V</a:t>
            </a:r>
          </a:p>
          <a:p>
            <a:pPr marL="0" lvl="1"/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호스트인터페이스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UART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기본대역속도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115.2Kbps</a:t>
            </a:r>
          </a:p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PN532 NFC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컨트롤러 통합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ISO 14443A/MIFARE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R/W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모드에서만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ISO 14443B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작동범위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20~50mm</a:t>
            </a:r>
          </a:p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13.56MHz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비접촉식 통신 제공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D33AC-D62A-4B34-9CFE-C676323FABA1}"/>
              </a:ext>
            </a:extLst>
          </p:cNvPr>
          <p:cNvSpPr txBox="1"/>
          <p:nvPr/>
        </p:nvSpPr>
        <p:spPr>
          <a:xfrm>
            <a:off x="2838014" y="4545246"/>
            <a:ext cx="16571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FS90R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서보모터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작동전압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4.8~6.0V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전류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0.1~0.7A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회전각도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0~360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토크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1.5kg/cm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FA512-8790-4C29-8B68-748A65507782}"/>
              </a:ext>
            </a:extLst>
          </p:cNvPr>
          <p:cNvSpPr txBox="1"/>
          <p:nvPr/>
        </p:nvSpPr>
        <p:spPr>
          <a:xfrm>
            <a:off x="7993488" y="5083644"/>
            <a:ext cx="1657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D1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ESP8266</a:t>
            </a:r>
          </a:p>
          <a:p>
            <a:pPr marL="0" lvl="1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작동전압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3.3V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AF38F-3F51-44B2-8CA9-EB8C74A238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55" y="487105"/>
            <a:ext cx="1790704" cy="16615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A7F288-8243-4E48-8454-383A2693C1DD}"/>
              </a:ext>
            </a:extLst>
          </p:cNvPr>
          <p:cNvSpPr txBox="1"/>
          <p:nvPr/>
        </p:nvSpPr>
        <p:spPr>
          <a:xfrm>
            <a:off x="7993488" y="541750"/>
            <a:ext cx="19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웹캠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모듈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DFF4E6-4642-4621-A863-EC8E77C46C2F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1492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7" y="394564"/>
            <a:ext cx="223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분담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2E448-C3DB-415B-AF68-159F50FCF1D6}"/>
              </a:ext>
            </a:extLst>
          </p:cNvPr>
          <p:cNvSpPr txBox="1"/>
          <p:nvPr/>
        </p:nvSpPr>
        <p:spPr>
          <a:xfrm>
            <a:off x="870106" y="1040895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및 구현에 대한 업무 분담 계획</a:t>
            </a:r>
          </a:p>
        </p:txBody>
      </p:sp>
      <p:graphicFrame>
        <p:nvGraphicFramePr>
          <p:cNvPr id="15" name="Group 37">
            <a:extLst>
              <a:ext uri="{FF2B5EF4-FFF2-40B4-BE49-F238E27FC236}">
                <a16:creationId xmlns:a16="http://schemas.microsoft.com/office/drawing/2014/main" id="{FF4CBB7A-26CB-4402-80EE-D242713B6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86412"/>
              </p:ext>
            </p:extLst>
          </p:nvPr>
        </p:nvGraphicFramePr>
        <p:xfrm>
          <a:off x="1766145" y="2021510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김관응</a:t>
                      </a:r>
                      <a:endParaRPr lang="ko-KR" altLang="en-US" sz="1400" b="1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강명수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심지섭</a:t>
                      </a:r>
                      <a:endParaRPr lang="ko-KR" altLang="en-US" sz="1400" b="1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스마드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도어락의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중요 </a:t>
                      </a: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기능에대한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조사</a:t>
                      </a:r>
                      <a:endParaRPr lang="en-US" altLang="ko-KR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구조 설계</a:t>
                      </a:r>
                      <a:endParaRPr lang="en-US" altLang="ko-KR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코딩</a:t>
                      </a:r>
                      <a:r>
                        <a:rPr lang="en-US" altLang="ko-KR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 </a:t>
                      </a:r>
                      <a:endParaRPr lang="ko-KR" altLang="en-US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서버 구축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MQTT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이용한 </a:t>
                      </a: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도어락과의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통신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물리적 </a:t>
                      </a: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구조 구현</a:t>
                      </a:r>
                      <a:endParaRPr lang="en-US" altLang="ko-KR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NFC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통신구현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서버와 </a:t>
                      </a:r>
                      <a:r>
                        <a:rPr lang="en-US" altLang="ko-KR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ko-KR" altLang="en-US" sz="1400" kern="12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도어락과</a:t>
                      </a:r>
                      <a:r>
                        <a:rPr lang="ko-KR" altLang="en-US" sz="1400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통신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서버와 연동</a:t>
                      </a:r>
                      <a:endParaRPr lang="en-US" altLang="ko-KR" sz="1400" kern="1200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NFC</a:t>
                      </a:r>
                      <a:r>
                        <a:rPr lang="ko-KR" altLang="en-US" sz="14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통신 구현</a:t>
                      </a:r>
                      <a:endParaRPr lang="ko-KR" altLang="en-US" sz="1400" kern="12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통합테스트</a:t>
                      </a:r>
                      <a:endParaRPr lang="en-US" altLang="ko-KR" sz="1300" b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FAE0573-B064-40E9-910E-1FD99592B0B9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3979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6" y="394564"/>
            <a:ext cx="413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연구 수행 일정</a:t>
            </a:r>
            <a:endParaRPr lang="ko-KR" altLang="en-US" sz="3600" u="sng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2E448-C3DB-415B-AF68-159F50FCF1D6}"/>
              </a:ext>
            </a:extLst>
          </p:cNvPr>
          <p:cNvSpPr txBox="1"/>
          <p:nvPr/>
        </p:nvSpPr>
        <p:spPr>
          <a:xfrm>
            <a:off x="870106" y="104089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분배 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A5EB9D-8377-4B2F-B539-4879C9F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28877"/>
              </p:ext>
            </p:extLst>
          </p:nvPr>
        </p:nvGraphicFramePr>
        <p:xfrm>
          <a:off x="1702861" y="1952722"/>
          <a:ext cx="8773552" cy="4043128"/>
        </p:xfrm>
        <a:graphic>
          <a:graphicData uri="http://schemas.openxmlformats.org/drawingml/2006/table">
            <a:tbl>
              <a:tblPr/>
              <a:tblGrid>
                <a:gridCol w="16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7-9</a:t>
                      </a:r>
                      <a:r>
                        <a:rPr lang="ko-KR" altLang="en-US" sz="12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자료수집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주제에 따른 사전조사</a:t>
                      </a:r>
                      <a:r>
                        <a:rPr lang="en-US" altLang="ko-KR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1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제안서작성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요구사항 정의 및 분석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요구사항 분석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기능적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비기능적 분류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100" kern="1200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분석된 자료를 바탕으로 요구사항 정의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설계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100" kern="1200" baseline="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아키텍쳐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설계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시스템 상세 설계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(NFC)</a:t>
                      </a:r>
                      <a:endParaRPr lang="ko-KR" altLang="en-US" sz="1100" kern="1200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NFC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통신과 어플리케이션 및 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통합 및 테스트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NFC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통신과 어플리케이션과 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연동 테스트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테스트 된 모듈 점진적으로 통합하여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유지보수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모듈 통합 테스팅 과정에서 생기는 문제점 보완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검토 및 발표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졸업작품 보고서</a:t>
                      </a: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baseline="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A49A5F-A60E-4A6E-90F9-1EDE848932F3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2356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D49B034-7CAA-4029-866F-BE135CA390A9}"/>
              </a:ext>
            </a:extLst>
          </p:cNvPr>
          <p:cNvSpPr/>
          <p:nvPr/>
        </p:nvSpPr>
        <p:spPr>
          <a:xfrm>
            <a:off x="2030201" y="4228298"/>
            <a:ext cx="8363823" cy="114704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</a:t>
            </a:r>
            <a:r>
              <a:rPr lang="ko-KR" altLang="en-US" sz="2400" spc="-300" dirty="0" err="1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도어락은</a:t>
            </a:r>
            <a:r>
              <a:rPr lang="ko-KR" altLang="en-US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스마트폰을 이용해 간편하게 </a:t>
            </a:r>
            <a:r>
              <a:rPr lang="ko-KR" altLang="en-US" sz="2400" spc="-300" dirty="0" err="1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도어락을</a:t>
            </a:r>
            <a:r>
              <a:rPr lang="ko-KR" altLang="en-US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개폐할 수 있을 뿐만 </a:t>
            </a:r>
            <a:endParaRPr lang="en-US" altLang="ko-KR" sz="2400" spc="-3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아니라 다양한 실시간 </a:t>
            </a:r>
            <a:r>
              <a:rPr lang="en-US" altLang="ko-KR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가능한 </a:t>
            </a:r>
            <a:r>
              <a:rPr lang="ko-KR" altLang="en-US" sz="2400" spc="-300" dirty="0" err="1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도어락이다</a:t>
            </a:r>
            <a:r>
              <a:rPr lang="en-US" altLang="ko-KR" sz="2400" spc="-3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09C163-E9D4-4413-BA9C-0DD6BAAA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66" y="1190905"/>
            <a:ext cx="2238095" cy="22380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CD4A3B-56E2-42FE-BD28-78841F78370A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11143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302230"/>
            <a:ext cx="155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48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6" y="394564"/>
            <a:ext cx="450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기술 및 참고 문헌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AADBE-3818-4F9E-A32A-32498023E7C6}"/>
              </a:ext>
            </a:extLst>
          </p:cNvPr>
          <p:cNvSpPr txBox="1"/>
          <p:nvPr/>
        </p:nvSpPr>
        <p:spPr>
          <a:xfrm>
            <a:off x="1572202" y="1829664"/>
            <a:ext cx="8825830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Qrio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Smart Lock-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https://qrio.me/</a:t>
            </a:r>
            <a:b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삼성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도어록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https://smarthome.samsungsds.com/doorlock/product/view?prdId=137&amp;searchWord=&amp;searchPrdType=SD&amp;searchCateId1=4&amp;searchCateId2=0&amp;locale=ko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C4551-74EA-46C7-816C-4B7BFD52ADF0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69160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D5CDA-E042-4B1C-8D30-4597907E9F45}"/>
              </a:ext>
            </a:extLst>
          </p:cNvPr>
          <p:cNvSpPr txBox="1"/>
          <p:nvPr/>
        </p:nvSpPr>
        <p:spPr>
          <a:xfrm>
            <a:off x="5340024" y="620905"/>
            <a:ext cx="135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582E8-7E94-4F62-9349-1199BAA485F8}"/>
              </a:ext>
            </a:extLst>
          </p:cNvPr>
          <p:cNvSpPr txBox="1"/>
          <p:nvPr/>
        </p:nvSpPr>
        <p:spPr>
          <a:xfrm>
            <a:off x="2557412" y="1854847"/>
            <a:ext cx="3538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 및 사례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방향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요약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구성도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0BE73-DA04-4F18-9009-F338FB577082}"/>
              </a:ext>
            </a:extLst>
          </p:cNvPr>
          <p:cNvSpPr txBox="1"/>
          <p:nvPr/>
        </p:nvSpPr>
        <p:spPr>
          <a:xfrm>
            <a:off x="6291733" y="1854847"/>
            <a:ext cx="3538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시나리오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하드웨어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분담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연구 수행 일정</a:t>
            </a: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참고문헌</a:t>
            </a:r>
          </a:p>
          <a:p>
            <a:endParaRPr lang="ko-KR" altLang="en-US" sz="24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B2DB2C-13D5-4B6F-B839-05AB203B66E2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1296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1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7" y="394564"/>
            <a:ext cx="1282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106" y="1040895"/>
            <a:ext cx="11453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연구 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633977"/>
            <a:ext cx="111447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/>
              <a:buChar char="•"/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4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차 산업혁명이 점차 확대되어가고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대중화되어감에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따라 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4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차 산업 주축 분야 중 하나인 사물인터넷을 주제로 선정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.</a:t>
            </a:r>
            <a:endParaRPr lang="ko-KR" altLang="en-US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Smart Home 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구축 기기 중 가장 외부와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맞닿아있는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도어락에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대한 개발의 필요성 대두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집이라는 공간에 많은 기능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복잡한 서비스가 추가됨에 따라 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도어락도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사용자 관리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모니터링 측면에서 복잡한 상황에 대응할 필요성</a:t>
            </a:r>
            <a:endParaRPr lang="ko-KR" altLang="en-US" sz="2400" dirty="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566"/>
            <a:ext cx="694236" cy="1185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rgbClr val="474548"/>
                </a:solidFill>
                <a:latin typeface="나눔스퀘어"/>
                <a:ea typeface="나눔스퀘어"/>
              </a:rPr>
              <a:t>1</a:t>
            </a:r>
            <a:endParaRPr lang="ko-KR" altLang="en-US" sz="7200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47" y="394564"/>
            <a:ext cx="1332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u="sng">
                <a:solidFill>
                  <a:srgbClr val="474548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106" y="1040895"/>
            <a:ext cx="1650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4548"/>
                </a:solidFill>
                <a:latin typeface="나눔스퀘어"/>
                <a:ea typeface="나눔스퀘어"/>
              </a:rPr>
              <a:t>연구 개발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0016" y="1816438"/>
            <a:ext cx="104729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/>
              <a:buChar char="•"/>
              <a:defRPr/>
            </a:pP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서버의 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DB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에 있는 사용자의 권한 정보에 따라 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  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정보 조회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제어기능 구현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개폐에 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NFC 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기술을 이용하여 스마트폰을 이용한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개폐 구현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0" lvl="1"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서버에 저장된 출입 로그와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웹캠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모듈을 이용해 원격에서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스마트홈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모니터링 구현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도어락에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다양한 알림 서비스 구현</a:t>
            </a: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endParaRPr lang="en-US" altLang="ko-KR" sz="2400" dirty="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/>
              <a:ea typeface="나눔스퀘어"/>
            </a:endParaRPr>
          </a:p>
          <a:p>
            <a:pPr marL="285750" lvl="1" indent="-285750">
              <a:buFont typeface="Arial"/>
              <a:buChar char="•"/>
              <a:defRPr/>
            </a:pPr>
            <a:r>
              <a:rPr lang="en-US" altLang="ko-KR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AddOn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형식의 부착형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도어락을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만들어 교체 시공을 하지 않아도 기존의 </a:t>
            </a:r>
            <a:r>
              <a:rPr lang="ko-KR" altLang="en-US" sz="2400" dirty="0" err="1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도어락과</a:t>
            </a:r>
            <a:r>
              <a:rPr lang="ko-KR" altLang="en-US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 병행 사용 가능</a:t>
            </a:r>
            <a:r>
              <a:rPr lang="en-US" altLang="ko-KR" sz="2400" dirty="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/>
                <a:ea typeface="나눔스퀘어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2D179-AD7C-4603-BEFF-249FDD3F2B9C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7" y="394564"/>
            <a:ext cx="14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E6D71-40C1-4E4D-AD79-44F36BBDDDE2}"/>
              </a:ext>
            </a:extLst>
          </p:cNvPr>
          <p:cNvSpPr txBox="1"/>
          <p:nvPr/>
        </p:nvSpPr>
        <p:spPr>
          <a:xfrm>
            <a:off x="870106" y="104089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개발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A0B7-7F66-4FDD-BD0F-E08EF0EB2999}"/>
              </a:ext>
            </a:extLst>
          </p:cNvPr>
          <p:cNvSpPr txBox="1"/>
          <p:nvPr/>
        </p:nvSpPr>
        <p:spPr>
          <a:xfrm>
            <a:off x="877824" y="2365248"/>
            <a:ext cx="10631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NFC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이용하여 빠르고 안전하게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제어 가능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도어락의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다양한 정보와 제어를 원격에서 가능하게 함으로서 집에 있지 않아도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집에관한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통제권을 얻을 수 있는 이점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집에서의 가장 처음과 가장 마지막의 서비스를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제공함으로서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홈 에 대한 사용자의 만족감 고취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C4C1A3-CC65-4FA9-BB54-4A2D44624E3F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753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7" y="394564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 및 사례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353C8-2FB7-4096-97E9-7FDB1B62A678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623F4A-BC0C-4F49-A52D-0DC19ADB5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95952"/>
              </p:ext>
            </p:extLst>
          </p:nvPr>
        </p:nvGraphicFramePr>
        <p:xfrm>
          <a:off x="1018845" y="1324425"/>
          <a:ext cx="10154309" cy="485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3279986060"/>
                    </a:ext>
                  </a:extLst>
                </a:gridCol>
                <a:gridCol w="4401194">
                  <a:extLst>
                    <a:ext uri="{9D8B030D-6E8A-4147-A177-3AD203B41FA5}">
                      <a16:colId xmlns:a16="http://schemas.microsoft.com/office/drawing/2014/main" val="718590598"/>
                    </a:ext>
                  </a:extLst>
                </a:gridCol>
                <a:gridCol w="4665265">
                  <a:extLst>
                    <a:ext uri="{9D8B030D-6E8A-4147-A177-3AD203B41FA5}">
                      <a16:colId xmlns:a16="http://schemas.microsoft.com/office/drawing/2014/main" val="3243359775"/>
                    </a:ext>
                  </a:extLst>
                </a:gridCol>
              </a:tblGrid>
              <a:tr h="13042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도어락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19244"/>
                  </a:ext>
                </a:extLst>
              </a:tr>
              <a:tr h="321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설치방식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도어락에</a:t>
                      </a:r>
                      <a:r>
                        <a:rPr lang="ko-KR" altLang="en-US" dirty="0"/>
                        <a:t> 부착하여 설치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도어락과</a:t>
                      </a:r>
                      <a:r>
                        <a:rPr lang="ko-KR" altLang="en-US" dirty="0"/>
                        <a:t> 교체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18856"/>
                  </a:ext>
                </a:extLst>
              </a:tr>
              <a:tr h="409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블루투스 </a:t>
                      </a:r>
                      <a:r>
                        <a:rPr lang="en-US" altLang="ko-KR" sz="1600" dirty="0"/>
                        <a:t>4.0</a:t>
                      </a:r>
                      <a:r>
                        <a:rPr lang="ko-KR" altLang="en-US" sz="1600" dirty="0"/>
                        <a:t>으로 연결된 스마트폰으로 개폐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NFC</a:t>
                      </a:r>
                      <a:r>
                        <a:rPr lang="ko-KR" altLang="en-US" sz="1600" dirty="0"/>
                        <a:t>를 지원하는 </a:t>
                      </a:r>
                      <a:r>
                        <a:rPr lang="en-US" altLang="ko-KR" sz="1600" dirty="0"/>
                        <a:t>Android </a:t>
                      </a:r>
                      <a:r>
                        <a:rPr lang="ko-KR" altLang="en-US" sz="1600" dirty="0"/>
                        <a:t>스마트폰으로 개폐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06720"/>
                  </a:ext>
                </a:extLst>
              </a:tr>
              <a:tr h="1731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부가기능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잠금기능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핸즈프리기능으로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가까이 </a:t>
                      </a:r>
                      <a:r>
                        <a:rPr lang="ko-KR" altLang="en-US" sz="1600" dirty="0" err="1"/>
                        <a:t>접근시</a:t>
                      </a:r>
                      <a:r>
                        <a:rPr lang="ko-KR" altLang="en-US" sz="1600" dirty="0"/>
                        <a:t> 문 열림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리모콘으로</a:t>
                      </a:r>
                      <a:r>
                        <a:rPr lang="ko-KR" altLang="en-US" sz="1600" dirty="0"/>
                        <a:t> 개폐가능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원격제어기능</a:t>
                      </a:r>
                      <a:r>
                        <a:rPr lang="en-US" altLang="ko-KR" sz="1600" dirty="0"/>
                        <a:t>, Apple Watch</a:t>
                      </a:r>
                      <a:r>
                        <a:rPr lang="ko-KR" altLang="en-US" sz="1600" dirty="0"/>
                        <a:t>와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스마트폰 원격제어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비상상황 스마트폰  알림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실시간 </a:t>
                      </a:r>
                      <a:r>
                        <a:rPr lang="ko-KR" altLang="en-US" sz="1600" dirty="0" err="1"/>
                        <a:t>도어록</a:t>
                      </a:r>
                      <a:r>
                        <a:rPr lang="ko-KR" altLang="en-US" sz="1600" dirty="0"/>
                        <a:t> 상태 확인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WiFi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방문자 전용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모바일키 발급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가족귀가 실시간 알림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스마트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 err="1"/>
                        <a:t>음성알림</a:t>
                      </a:r>
                      <a:r>
                        <a:rPr lang="en-US" altLang="ko-KR" sz="1600" dirty="0"/>
                        <a:t>, 1</a:t>
                      </a:r>
                      <a:r>
                        <a:rPr lang="ko-KR" altLang="en-US" sz="1600" dirty="0"/>
                        <a:t>회성 임시 비밀번호 발급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방범설정기능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소리설정매너기능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배터리 교체시기 </a:t>
                      </a:r>
                      <a:r>
                        <a:rPr lang="ko-KR" altLang="en-US" sz="1600" dirty="0" err="1"/>
                        <a:t>알림기능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침입탐지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장난방지기능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화재등</a:t>
                      </a:r>
                      <a:r>
                        <a:rPr lang="ko-KR" altLang="en-US" sz="1600" dirty="0"/>
                        <a:t> 고온감지센서기능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36941"/>
                  </a:ext>
                </a:extLst>
              </a:tr>
              <a:tr h="979726">
                <a:tc>
                  <a:txBody>
                    <a:bodyPr/>
                    <a:lstStyle/>
                    <a:p>
                      <a:pPr algn="ctr" latinLnBrk="1"/>
                      <a:endParaRPr lang="en-US" altLang="ko-KR" b="1" i="0" dirty="0"/>
                    </a:p>
                    <a:p>
                      <a:pPr algn="ctr" latinLnBrk="1"/>
                      <a:r>
                        <a:rPr lang="ko-KR" altLang="en-US" b="1" i="0" dirty="0"/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i="0" dirty="0"/>
                    </a:p>
                    <a:p>
                      <a:pPr algn="ctr" latinLnBrk="1"/>
                      <a:r>
                        <a:rPr lang="en-US" altLang="ko-KR" b="1" i="0" dirty="0"/>
                        <a:t>22</a:t>
                      </a:r>
                      <a:r>
                        <a:rPr lang="ko-KR" altLang="en-US" b="1" i="0" dirty="0"/>
                        <a:t>만 </a:t>
                      </a:r>
                      <a:r>
                        <a:rPr lang="en-US" altLang="ko-KR" b="1" i="0" dirty="0"/>
                        <a:t>2,041.31 </a:t>
                      </a:r>
                      <a:r>
                        <a:rPr lang="ko-KR" altLang="en-US" b="1" i="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i="0" dirty="0">
                        <a:effectLst/>
                      </a:endParaRPr>
                    </a:p>
                    <a:p>
                      <a:pPr algn="ctr" latinLnBrk="1"/>
                      <a:r>
                        <a:rPr lang="en-US" altLang="ko-KR" b="1" i="0" dirty="0">
                          <a:effectLst/>
                        </a:rPr>
                        <a:t>650,000</a:t>
                      </a:r>
                      <a:r>
                        <a:rPr lang="ko-KR" altLang="en-US" b="1" i="0" dirty="0">
                          <a:effectLst/>
                        </a:rPr>
                        <a:t>원</a:t>
                      </a:r>
                      <a:endParaRPr lang="ko-KR" alt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508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39ED794-6428-47D0-8BB9-2AF64927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7" y="1342155"/>
            <a:ext cx="859156" cy="1260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83CEE8-6697-473E-842D-7BD363A7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62" y="1663896"/>
            <a:ext cx="2152517" cy="5902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FF356B-9001-429F-98CC-4B886861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71" y="1342156"/>
            <a:ext cx="275398" cy="12697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C69D32-699C-450E-B45E-39A96FFD3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766" y="1416269"/>
            <a:ext cx="1849556" cy="837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F994A1-E3F9-4FA2-9B07-A1F0D542AF5C}"/>
              </a:ext>
            </a:extLst>
          </p:cNvPr>
          <p:cNvSpPr txBox="1"/>
          <p:nvPr/>
        </p:nvSpPr>
        <p:spPr>
          <a:xfrm>
            <a:off x="9124322" y="1710827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Door Lock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235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7" y="394564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 및 사례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353C8-2FB7-4096-97E9-7FDB1B62A678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5F242-0990-4A87-B44F-534ED165C107}"/>
              </a:ext>
            </a:extLst>
          </p:cNvPr>
          <p:cNvSpPr txBox="1"/>
          <p:nvPr/>
        </p:nvSpPr>
        <p:spPr>
          <a:xfrm>
            <a:off x="878810" y="9485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차별성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CFDEF1-2F1F-4ACA-B4A2-BA6058676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5973" y="1445026"/>
            <a:ext cx="853728" cy="8537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E27C59-B317-43E2-BA67-01BEEB1C6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9"/>
          <a:stretch/>
        </p:blipFill>
        <p:spPr>
          <a:xfrm>
            <a:off x="5448360" y="491658"/>
            <a:ext cx="1146369" cy="223809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48BE08-7193-41F3-AC2F-ABA62F1B9F9D}"/>
              </a:ext>
            </a:extLst>
          </p:cNvPr>
          <p:cNvCxnSpPr/>
          <p:nvPr/>
        </p:nvCxnSpPr>
        <p:spPr>
          <a:xfrm>
            <a:off x="2967317" y="1871890"/>
            <a:ext cx="237600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CC55B9-F321-4C3C-BC95-46DC1C5D4AF0}"/>
              </a:ext>
            </a:extLst>
          </p:cNvPr>
          <p:cNvSpPr txBox="1"/>
          <p:nvPr/>
        </p:nvSpPr>
        <p:spPr>
          <a:xfrm>
            <a:off x="823447" y="2729753"/>
            <a:ext cx="110305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도어락과</a:t>
            </a:r>
            <a:r>
              <a:rPr lang="ko-KR" altLang="en-US" dirty="0"/>
              <a:t> 서버의 분리</a:t>
            </a:r>
            <a:r>
              <a:rPr lang="en-US" altLang="ko-KR" dirty="0"/>
              <a:t> : </a:t>
            </a:r>
            <a:r>
              <a:rPr lang="ko-KR" altLang="en-US" dirty="0" err="1"/>
              <a:t>도어락을</a:t>
            </a:r>
            <a:r>
              <a:rPr lang="ko-KR" altLang="en-US" dirty="0"/>
              <a:t> 단순히</a:t>
            </a:r>
            <a:r>
              <a:rPr lang="en-US" altLang="ko-KR" dirty="0"/>
              <a:t> I/O</a:t>
            </a:r>
            <a:r>
              <a:rPr lang="ko-KR" altLang="en-US" dirty="0"/>
              <a:t>장치로  </a:t>
            </a:r>
            <a:r>
              <a:rPr lang="ko-KR" altLang="en-US" dirty="0" err="1"/>
              <a:t>활용함으로서</a:t>
            </a:r>
            <a:r>
              <a:rPr lang="ko-KR" altLang="en-US" dirty="0"/>
              <a:t> 부하를 줄이고</a:t>
            </a:r>
            <a:r>
              <a:rPr lang="en-US" altLang="ko-KR" dirty="0"/>
              <a:t>, </a:t>
            </a:r>
            <a:r>
              <a:rPr lang="ko-KR" altLang="en-US" dirty="0"/>
              <a:t>서버를 따로 둠으로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연산능력 향상</a:t>
            </a:r>
            <a:r>
              <a:rPr lang="en-US" altLang="ko-KR" dirty="0"/>
              <a:t>, </a:t>
            </a:r>
            <a:r>
              <a:rPr lang="ko-KR" altLang="en-US" dirty="0"/>
              <a:t>데이터 보존력 향상</a:t>
            </a:r>
            <a:r>
              <a:rPr lang="en-US" altLang="ko-KR" dirty="0"/>
              <a:t>, </a:t>
            </a:r>
            <a:r>
              <a:rPr lang="ko-KR" altLang="en-US" dirty="0" err="1"/>
              <a:t>도어락에</a:t>
            </a:r>
            <a:r>
              <a:rPr lang="ko-KR" altLang="en-US" dirty="0"/>
              <a:t> 손상이 와도 보존</a:t>
            </a:r>
            <a:r>
              <a:rPr lang="en-US" altLang="ko-KR" dirty="0"/>
              <a:t>,</a:t>
            </a:r>
            <a:r>
              <a:rPr lang="ko-KR" altLang="en-US" dirty="0"/>
              <a:t>복구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다른 </a:t>
            </a:r>
            <a:r>
              <a:rPr lang="ko-KR" altLang="en-US" dirty="0" err="1"/>
              <a:t>장치들과의</a:t>
            </a:r>
            <a:r>
              <a:rPr lang="ko-KR" altLang="en-US" dirty="0"/>
              <a:t> 연동 용이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가격 경쟁력</a:t>
            </a:r>
            <a:r>
              <a:rPr lang="en-US" altLang="ko-KR" dirty="0"/>
              <a:t>: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몇 개의 모듈로 </a:t>
            </a:r>
            <a:r>
              <a:rPr lang="ko-KR" altLang="en-US" dirty="0" err="1"/>
              <a:t>구현함으로서</a:t>
            </a:r>
            <a:r>
              <a:rPr lang="ko-KR" altLang="en-US" dirty="0"/>
              <a:t> 가격 경쟁력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웹캠</a:t>
            </a:r>
            <a:r>
              <a:rPr lang="ko-KR" altLang="en-US" dirty="0"/>
              <a:t> 제어로 모니터링 능력 향상</a:t>
            </a:r>
            <a:r>
              <a:rPr lang="en-US" altLang="ko-KR" dirty="0"/>
              <a:t>, </a:t>
            </a:r>
            <a:r>
              <a:rPr lang="en-US" altLang="ko-KR" dirty="0" err="1"/>
              <a:t>Qrio</a:t>
            </a:r>
            <a:r>
              <a:rPr lang="ko-KR" altLang="en-US" dirty="0"/>
              <a:t>의 부착형 설치방식을 채택함으로 설치 용이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사용자에게 권한을 부여</a:t>
            </a:r>
            <a:r>
              <a:rPr lang="en-US" altLang="ko-KR" dirty="0"/>
              <a:t>: </a:t>
            </a:r>
            <a:r>
              <a:rPr lang="ko-KR" altLang="en-US" dirty="0"/>
              <a:t>권한에 따라 동작을 다르게 함으로서 관리 용이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블루투스보다 빠른 </a:t>
            </a:r>
            <a:r>
              <a:rPr lang="en-US" altLang="ko-KR" dirty="0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이용함으로서</a:t>
            </a:r>
            <a:r>
              <a:rPr lang="ko-KR" altLang="en-US" dirty="0"/>
              <a:t> 동작 시간 </a:t>
            </a:r>
            <a:r>
              <a:rPr lang="ko-KR" altLang="en-US" dirty="0" err="1"/>
              <a:t>극히감소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도어락의</a:t>
            </a:r>
            <a:r>
              <a:rPr lang="ko-KR" altLang="en-US" dirty="0"/>
              <a:t> 스피커를 이용하여 서버에서 연산한 각종 서비스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5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7E1D6-A13B-42F1-85DF-F6A69E5BB2B8}"/>
              </a:ext>
            </a:extLst>
          </p:cNvPr>
          <p:cNvSpPr txBox="1"/>
          <p:nvPr/>
        </p:nvSpPr>
        <p:spPr>
          <a:xfrm>
            <a:off x="130629" y="11756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7200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6868C-E616-4312-9AE5-EF7FAF5E7A6F}"/>
              </a:ext>
            </a:extLst>
          </p:cNvPr>
          <p:cNvSpPr txBox="1"/>
          <p:nvPr/>
        </p:nvSpPr>
        <p:spPr>
          <a:xfrm>
            <a:off x="823446" y="394564"/>
            <a:ext cx="42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u="sng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방법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4E49C-F668-43C9-BCB1-3ED2082E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04994"/>
              </p:ext>
            </p:extLst>
          </p:nvPr>
        </p:nvGraphicFramePr>
        <p:xfrm>
          <a:off x="1537717" y="2430168"/>
          <a:ext cx="2773025" cy="1591363"/>
        </p:xfrm>
        <a:graphic>
          <a:graphicData uri="http://schemas.openxmlformats.org/drawingml/2006/table">
            <a:tbl>
              <a:tblPr/>
              <a:tblGrid>
                <a:gridCol w="102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OS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Linux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Program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Language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F5923E-DE99-4CB4-BCE7-F66B095A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11025"/>
              </p:ext>
            </p:extLst>
          </p:nvPr>
        </p:nvGraphicFramePr>
        <p:xfrm>
          <a:off x="4513956" y="2430172"/>
          <a:ext cx="3101690" cy="2958557"/>
        </p:xfrm>
        <a:graphic>
          <a:graphicData uri="http://schemas.openxmlformats.org/drawingml/2006/table">
            <a:tbl>
              <a:tblPr/>
              <a:tblGrid>
                <a:gridCol w="101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OS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Android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Program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Language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Comunication</a:t>
                      </a:r>
                      <a:endParaRPr lang="en-US" sz="1400" b="1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NFC, WIFI</a:t>
                      </a:r>
                      <a:r>
                        <a:rPr lang="en-US" sz="140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GPS, MQTT</a:t>
                      </a:r>
                      <a:endParaRPr lang="en-US" sz="14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Stroage</a:t>
                      </a:r>
                      <a:endParaRPr lang="en-US" sz="1400" b="1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</a:t>
                      </a:r>
                      <a:r>
                        <a:rPr lang="en-US" sz="14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Stroage</a:t>
                      </a:r>
                      <a:endParaRPr lang="en-US" sz="14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1B83CF-5CD4-4759-973E-D5777E6DD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7382"/>
              </p:ext>
            </p:extLst>
          </p:nvPr>
        </p:nvGraphicFramePr>
        <p:xfrm>
          <a:off x="7857249" y="2427575"/>
          <a:ext cx="3128617" cy="2954050"/>
        </p:xfrm>
        <a:graphic>
          <a:graphicData uri="http://schemas.openxmlformats.org/drawingml/2006/table">
            <a:tbl>
              <a:tblPr/>
              <a:tblGrid>
                <a:gridCol w="10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19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Program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Language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Comunication</a:t>
                      </a:r>
                      <a:endParaRPr lang="en-US" sz="1400" b="1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NFC, WIFI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Stroage</a:t>
                      </a:r>
                      <a:endParaRPr lang="en-US" sz="1400" b="1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host </a:t>
                      </a:r>
                      <a:r>
                        <a:rPr lang="en-US" sz="1400" dirty="0" err="1">
                          <a:solidFill>
                            <a:srgbClr val="474548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Stroage</a:t>
                      </a:r>
                      <a:endParaRPr lang="en-US" sz="1400" dirty="0">
                        <a:solidFill>
                          <a:srgbClr val="474548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6E1C1B-4A76-414E-B398-445E9C8A9425}"/>
              </a:ext>
            </a:extLst>
          </p:cNvPr>
          <p:cNvSpPr txBox="1"/>
          <p:nvPr/>
        </p:nvSpPr>
        <p:spPr>
          <a:xfrm>
            <a:off x="1526539" y="20582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ko-KR" altLang="en-US" b="1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1915F-0553-4CC4-9C74-50CFEA11319A}"/>
              </a:ext>
            </a:extLst>
          </p:cNvPr>
          <p:cNvSpPr txBox="1"/>
          <p:nvPr/>
        </p:nvSpPr>
        <p:spPr>
          <a:xfrm>
            <a:off x="4526279" y="203616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b="1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5E016-16B4-4F66-9F5A-D19E74560F95}"/>
              </a:ext>
            </a:extLst>
          </p:cNvPr>
          <p:cNvSpPr txBox="1"/>
          <p:nvPr/>
        </p:nvSpPr>
        <p:spPr>
          <a:xfrm>
            <a:off x="7762967" y="20608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47454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Doorlock</a:t>
            </a:r>
            <a:endParaRPr lang="ko-KR" altLang="en-US" b="1" dirty="0">
              <a:solidFill>
                <a:srgbClr val="47454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E6273-D535-440A-87CA-D20EAD1F05D8}"/>
              </a:ext>
            </a:extLst>
          </p:cNvPr>
          <p:cNvSpPr/>
          <p:nvPr/>
        </p:nvSpPr>
        <p:spPr>
          <a:xfrm>
            <a:off x="1306285" y="1894113"/>
            <a:ext cx="9927772" cy="4206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82D502-FE9A-4AA4-9906-098FD34A08D9}"/>
              </a:ext>
            </a:extLst>
          </p:cNvPr>
          <p:cNvSpPr/>
          <p:nvPr/>
        </p:nvSpPr>
        <p:spPr>
          <a:xfrm>
            <a:off x="132806" y="111034"/>
            <a:ext cx="11926388" cy="663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474548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6199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1360</Words>
  <Application>Microsoft Office PowerPoint</Application>
  <PresentationFormat>와이드스크린</PresentationFormat>
  <Paragraphs>479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enjcat</dc:creator>
  <cp:lastModifiedBy>kwaneung kim</cp:lastModifiedBy>
  <cp:revision>268</cp:revision>
  <dcterms:created xsi:type="dcterms:W3CDTF">2018-10-10T14:24:21Z</dcterms:created>
  <dcterms:modified xsi:type="dcterms:W3CDTF">2018-12-05T08:00:30Z</dcterms:modified>
  <cp:version>1000.0000.01</cp:version>
</cp:coreProperties>
</file>