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65" r:id="rId2"/>
    <p:sldId id="267" r:id="rId3"/>
    <p:sldId id="268" r:id="rId4"/>
    <p:sldId id="271" r:id="rId5"/>
    <p:sldId id="306" r:id="rId6"/>
    <p:sldId id="30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A1E"/>
    <a:srgbClr val="EB4C1A"/>
    <a:srgbClr val="39A1F3"/>
    <a:srgbClr val="F8B910"/>
    <a:srgbClr val="5184F3"/>
    <a:srgbClr val="44A958"/>
    <a:srgbClr val="F5BC14"/>
    <a:srgbClr val="E2402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9" autoAdjust="0"/>
    <p:restoredTop sz="94700" autoAdjust="0"/>
  </p:normalViewPr>
  <p:slideViewPr>
    <p:cSldViewPr snapToGrid="0" showGuides="1">
      <p:cViewPr varScale="1">
        <p:scale>
          <a:sx n="70" d="100"/>
          <a:sy n="70" d="100"/>
        </p:scale>
        <p:origin x="-132" y="-9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-1560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CEEEF-D05B-457C-81C4-A35724B522A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5E789-07BB-4D3F-B20A-7E7B5DDD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99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5E789-07BB-4D3F-B20A-7E7B5DDD37D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16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fld id="{294F4849-5A77-48C2-B877-3D253EF6C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34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734321" y="0"/>
            <a:ext cx="10515600" cy="61997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9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34321" y="619973"/>
            <a:ext cx="10619479" cy="5556990"/>
          </a:xfrm>
        </p:spPr>
        <p:txBody>
          <a:bodyPr vert="eaVert" anchor="t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9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721359"/>
            <a:ext cx="2628900" cy="545560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9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721359"/>
            <a:ext cx="7734300" cy="5455603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1" name="Picture 3" descr="C:\Dropbox (개인용)\2018원칙자료\09 양식-원본\20 PPT양식\04 KPU-Logo\logo+국영문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" y="6545263"/>
            <a:ext cx="17907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9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734321" y="111126"/>
            <a:ext cx="10515600" cy="508848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782320"/>
            <a:ext cx="10515600" cy="5394643"/>
          </a:xfrm>
        </p:spPr>
        <p:txBody>
          <a:bodyPr anchor="t"/>
          <a:lstStyle>
            <a:lvl1pPr>
              <a:lnSpc>
                <a:spcPct val="120000"/>
              </a:lnSpc>
              <a:spcBef>
                <a:spcPts val="600"/>
              </a:spcBef>
              <a:defRPr/>
            </a:lvl1pPr>
            <a:lvl2pPr>
              <a:lnSpc>
                <a:spcPct val="120000"/>
              </a:lnSpc>
              <a:spcBef>
                <a:spcPts val="600"/>
              </a:spcBef>
              <a:defRPr/>
            </a:lvl2pPr>
            <a:lvl3pPr>
              <a:lnSpc>
                <a:spcPct val="120000"/>
              </a:lnSpc>
              <a:spcBef>
                <a:spcPts val="600"/>
              </a:spcBef>
              <a:defRPr/>
            </a:lvl3pPr>
            <a:lvl4pPr>
              <a:lnSpc>
                <a:spcPct val="120000"/>
              </a:lnSpc>
              <a:spcBef>
                <a:spcPts val="600"/>
              </a:spcBef>
              <a:defRPr/>
            </a:lvl4pPr>
            <a:lvl5pPr>
              <a:lnSpc>
                <a:spcPct val="12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66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3" descr="C:\Dropbox (개인용)\2018원칙자료\09 양식-원본\20 PPT양식\04 KPU-Logo\logo+국영문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" y="6545263"/>
            <a:ext cx="17907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7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734321" y="0"/>
            <a:ext cx="10515600" cy="61997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sz="half" idx="1"/>
          </p:nvPr>
        </p:nvSpPr>
        <p:spPr>
          <a:xfrm>
            <a:off x="746760" y="650240"/>
            <a:ext cx="5328920" cy="5526723"/>
          </a:xfrm>
        </p:spPr>
        <p:txBody>
          <a:bodyPr anchor="t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1" name="내용 개체 틀 3"/>
          <p:cNvSpPr>
            <a:spLocks noGrp="1"/>
          </p:cNvSpPr>
          <p:nvPr>
            <p:ph sz="half" idx="2"/>
          </p:nvPr>
        </p:nvSpPr>
        <p:spPr>
          <a:xfrm>
            <a:off x="6080760" y="650240"/>
            <a:ext cx="5328920" cy="5526723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13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738188" y="1"/>
            <a:ext cx="10515600" cy="6096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2"/>
          <p:cNvSpPr>
            <a:spLocks noGrp="1"/>
          </p:cNvSpPr>
          <p:nvPr>
            <p:ph type="body" idx="1"/>
          </p:nvPr>
        </p:nvSpPr>
        <p:spPr>
          <a:xfrm>
            <a:off x="758508" y="644843"/>
            <a:ext cx="52926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3" name="내용 개체 틀 3"/>
          <p:cNvSpPr>
            <a:spLocks noGrp="1"/>
          </p:cNvSpPr>
          <p:nvPr>
            <p:ph sz="half" idx="2"/>
          </p:nvPr>
        </p:nvSpPr>
        <p:spPr>
          <a:xfrm>
            <a:off x="758508" y="1468754"/>
            <a:ext cx="5292695" cy="4749165"/>
          </a:xfrm>
        </p:spPr>
        <p:txBody>
          <a:bodyPr anchor="t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090920" y="644843"/>
            <a:ext cx="53187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5" name="내용 개체 틀 5"/>
          <p:cNvSpPr>
            <a:spLocks noGrp="1"/>
          </p:cNvSpPr>
          <p:nvPr>
            <p:ph sz="quarter" idx="4"/>
          </p:nvPr>
        </p:nvSpPr>
        <p:spPr>
          <a:xfrm>
            <a:off x="6090920" y="1468754"/>
            <a:ext cx="5318760" cy="4749165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6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7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734321" y="0"/>
            <a:ext cx="10515600" cy="61997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51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3" descr="C:\Dropbox (개인용)\2018원칙자료\09 양식-원본\20 PPT양식\04 KPU-Logo\logo+국영문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" y="6545263"/>
            <a:ext cx="17907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08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1244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6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39788" y="751840"/>
            <a:ext cx="3932237" cy="1305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3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1"/>
          <p:cNvSpPr>
            <a:spLocks noGrp="1"/>
          </p:cNvSpPr>
          <p:nvPr>
            <p:ph type="title"/>
          </p:nvPr>
        </p:nvSpPr>
        <p:spPr>
          <a:xfrm>
            <a:off x="734321" y="0"/>
            <a:ext cx="10515600" cy="619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0" name="텍스트 개체 틀 2"/>
          <p:cNvSpPr>
            <a:spLocks noGrp="1"/>
          </p:cNvSpPr>
          <p:nvPr>
            <p:ph type="body" idx="1"/>
          </p:nvPr>
        </p:nvSpPr>
        <p:spPr>
          <a:xfrm>
            <a:off x="734321" y="619973"/>
            <a:ext cx="10619479" cy="5556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fld id="{294F4849-5A77-48C2-B877-3D253EF6CA1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 descr="C:\Dropbox (개인용)\2018원칙자료\09 양식-원본\20 PPT양식\04 KPU-Logo\logo+국영문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" y="6545263"/>
            <a:ext cx="17907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 userDrawn="1"/>
        </p:nvSpPr>
        <p:spPr>
          <a:xfrm>
            <a:off x="9560374" y="6476235"/>
            <a:ext cx="24855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 smtClean="0"/>
              <a:t>Python for Data Analysis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72137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70812" y="2646144"/>
            <a:ext cx="6005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+mj-lt"/>
                <a:ea typeface="나눔스퀘어 Bold" panose="020B0600000101010101" pitchFamily="50" charset="-127"/>
              </a:rPr>
              <a:t>Chap 5 Pandas </a:t>
            </a:r>
            <a:r>
              <a:rPr lang="ko-KR" altLang="en-US" sz="4000" b="1" dirty="0" smtClean="0">
                <a:latin typeface="+mj-lt"/>
                <a:ea typeface="나눔스퀘어 Bold" panose="020B0600000101010101" pitchFamily="50" charset="-127"/>
              </a:rPr>
              <a:t>시작하기</a:t>
            </a:r>
            <a:endParaRPr lang="en-US" altLang="ko-KR" sz="4000" b="1" dirty="0" smtClean="0">
              <a:latin typeface="+mj-lt"/>
              <a:ea typeface="나눔스퀘어 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13311" y="2239605"/>
            <a:ext cx="2857501" cy="2003629"/>
            <a:chOff x="2255551" y="2290405"/>
            <a:chExt cx="2857501" cy="2003629"/>
          </a:xfrm>
        </p:grpSpPr>
        <p:pic>
          <p:nvPicPr>
            <p:cNvPr id="1026" name="Picture 2" descr="Image result for íì´ì¬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5551" y="3027208"/>
              <a:ext cx="2857501" cy="126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0244" y="2290405"/>
              <a:ext cx="1647825" cy="1114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5079383" y="5275689"/>
            <a:ext cx="1992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>
                <a:latin typeface="+mj-lt"/>
                <a:ea typeface="나눔스퀘어 Bold" panose="020B0600000101010101" pitchFamily="50" charset="-127"/>
              </a:rPr>
              <a:t>이 정준</a:t>
            </a:r>
            <a:endParaRPr lang="en-US" altLang="ko-KR" sz="2400" b="1" dirty="0" smtClean="0">
              <a:latin typeface="+mj-lt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b="1" dirty="0" smtClean="0">
                <a:latin typeface="+mj-lt"/>
                <a:ea typeface="나눔스퀘어 Bold" panose="020B0600000101010101" pitchFamily="50" charset="-127"/>
              </a:rPr>
              <a:t>컴퓨터공학과</a:t>
            </a:r>
            <a:endParaRPr lang="en-US" altLang="ko-KR" sz="2400" b="1" dirty="0" smtClean="0">
              <a:latin typeface="+mj-lt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2705" y="4034692"/>
            <a:ext cx="1866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latin typeface="+mj-lt"/>
                <a:ea typeface="나눔스퀘어 Bold" panose="020B0600000101010101" pitchFamily="50" charset="-127"/>
              </a:rPr>
              <a:t>2019, </a:t>
            </a:r>
            <a:r>
              <a:rPr lang="en-US" altLang="ko-KR" sz="2400" b="1" dirty="0" smtClean="0">
                <a:latin typeface="+mj-lt"/>
                <a:ea typeface="나눔스퀘어 Bold" panose="020B0600000101010101" pitchFamily="50" charset="-127"/>
              </a:rPr>
              <a:t>1</a:t>
            </a:r>
            <a:r>
              <a:rPr lang="ko-KR" altLang="en-US" sz="2400" b="1" dirty="0" smtClean="0">
                <a:latin typeface="+mj-lt"/>
                <a:ea typeface="나눔스퀘어 Bold" panose="020B0600000101010101" pitchFamily="50" charset="-127"/>
              </a:rPr>
              <a:t>학기</a:t>
            </a:r>
            <a:endParaRPr lang="en-US" altLang="ko-KR" sz="2400" b="1" dirty="0" smtClean="0">
              <a:latin typeface="+mj-lt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724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07372"/>
            <a:ext cx="10515600" cy="5355433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고수준의 자료구조 사용</a:t>
            </a:r>
            <a:endParaRPr lang="en-US" altLang="ko-KR" dirty="0" smtClean="0"/>
          </a:p>
          <a:p>
            <a:r>
              <a:rPr lang="ko-KR" altLang="en-US" dirty="0"/>
              <a:t>대표적인 자료구조 형식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Series : 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r>
              <a:rPr lang="en-US" altLang="ko-KR" dirty="0" smtClean="0"/>
              <a:t>1 </a:t>
            </a:r>
            <a:r>
              <a:rPr lang="ko-KR" altLang="en-US" dirty="0"/>
              <a:t>차원 </a:t>
            </a:r>
            <a:r>
              <a:rPr lang="ko-KR" altLang="en-US" dirty="0" smtClean="0"/>
              <a:t>객체 배열 </a:t>
            </a:r>
            <a:r>
              <a:rPr lang="ko-KR" altLang="en-US" dirty="0"/>
              <a:t>같은 자료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r>
              <a:rPr lang="en-US" altLang="ko-KR" dirty="0" smtClean="0"/>
              <a:t>index </a:t>
            </a:r>
            <a:r>
              <a:rPr lang="ko-KR" altLang="en-US" dirty="0"/>
              <a:t>라고 하는 데이터에 연관된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소유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사전 </a:t>
            </a:r>
            <a:r>
              <a:rPr lang="ko-KR" altLang="en-US" dirty="0" err="1" smtClean="0">
                <a:sym typeface="Wingdings" pitchFamily="2" charset="2"/>
              </a:rPr>
              <a:t>자료형과</a:t>
            </a:r>
            <a:r>
              <a:rPr lang="ko-KR" altLang="en-US" dirty="0" smtClean="0">
                <a:sym typeface="Wingdings" pitchFamily="2" charset="2"/>
              </a:rPr>
              <a:t> 유사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err="1"/>
              <a:t>DataFrame</a:t>
            </a:r>
            <a:r>
              <a:rPr lang="en-US" altLang="ko-KR" dirty="0"/>
              <a:t> : 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r>
              <a:rPr lang="ko-KR" altLang="en-US" dirty="0" smtClean="0"/>
              <a:t>스프레드시트 </a:t>
            </a:r>
            <a:r>
              <a:rPr lang="ko-KR" altLang="en-US" dirty="0"/>
              <a:t>형식의 자료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r>
              <a:rPr lang="ko-KR" altLang="en-US" dirty="0" smtClean="0"/>
              <a:t>각 </a:t>
            </a:r>
            <a:r>
              <a:rPr lang="ko-KR" altLang="en-US" dirty="0"/>
              <a:t>칼럼은 서로 다른 종류의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저장가능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r>
              <a:rPr lang="ko-KR" altLang="en-US" dirty="0" smtClean="0"/>
              <a:t>각각의 </a:t>
            </a:r>
            <a:r>
              <a:rPr lang="ko-KR" altLang="en-US" dirty="0" err="1"/>
              <a:t>로우와</a:t>
            </a:r>
            <a:r>
              <a:rPr lang="ko-KR" altLang="en-US" dirty="0"/>
              <a:t> </a:t>
            </a:r>
            <a:r>
              <a:rPr lang="ko-KR" altLang="en-US" dirty="0" err="1"/>
              <a:t>컬럼에</a:t>
            </a:r>
            <a:r>
              <a:rPr lang="ko-KR" altLang="en-US" dirty="0"/>
              <a:t> 대한 </a:t>
            </a:r>
            <a:r>
              <a:rPr lang="en-US" altLang="ko-KR" dirty="0"/>
              <a:t>index</a:t>
            </a:r>
            <a:r>
              <a:rPr lang="ko-KR" altLang="en-US" dirty="0"/>
              <a:t>가 </a:t>
            </a:r>
            <a:r>
              <a:rPr lang="ko-KR" altLang="en-US" dirty="0" smtClean="0"/>
              <a:t>존재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r>
              <a:rPr lang="ko-KR" altLang="en-US" dirty="0" smtClean="0"/>
              <a:t>고차원의 </a:t>
            </a:r>
            <a:r>
              <a:rPr lang="ko-KR" altLang="en-US" dirty="0"/>
              <a:t>표 형식으로 데이터를 </a:t>
            </a:r>
            <a:r>
              <a:rPr lang="ko-KR" altLang="en-US" dirty="0" smtClean="0"/>
              <a:t>표현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 </a:t>
            </a:r>
            <a:endParaRPr lang="en-US" altLang="ko-KR" dirty="0"/>
          </a:p>
          <a:p>
            <a:r>
              <a:rPr lang="en-US" altLang="ko-KR" dirty="0" smtClean="0"/>
              <a:t>Import</a:t>
            </a:r>
          </a:p>
          <a:p>
            <a:pPr lvl="1"/>
            <a:r>
              <a:rPr lang="en-US" altLang="ko-KR" dirty="0" smtClean="0"/>
              <a:t>from pandas import Series, </a:t>
            </a:r>
            <a:r>
              <a:rPr lang="en-US" altLang="ko-KR" dirty="0" err="1" smtClean="0"/>
              <a:t>Dataframe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import pandas as </a:t>
            </a:r>
            <a:r>
              <a:rPr lang="en-US" altLang="ko-KR" dirty="0" err="1" smtClean="0"/>
              <a:t>pd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/>
              <a:t>import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en-US" altLang="ko-KR" dirty="0"/>
              <a:t>as </a:t>
            </a:r>
            <a:r>
              <a:rPr lang="en-US" altLang="ko-KR" dirty="0" err="1" smtClean="0"/>
              <a:t>np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47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5.1 Pandas </a:t>
            </a:r>
            <a:r>
              <a:rPr lang="ko-KR" altLang="en-US" sz="3200" dirty="0" smtClean="0"/>
              <a:t>자료구조 </a:t>
            </a:r>
            <a:r>
              <a:rPr lang="en-US" altLang="ko-KR" sz="1800" dirty="0" smtClean="0"/>
              <a:t>(1) Series -&gt; ch05-jjlee notebook </a:t>
            </a:r>
            <a:r>
              <a:rPr lang="ko-KR" altLang="en-US" sz="1800" dirty="0" smtClean="0"/>
              <a:t>활용</a:t>
            </a:r>
            <a:endParaRPr lang="ko-KR" altLang="en-US" sz="1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dirty="0" smtClean="0"/>
              <a:t>객체저장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차원 자료구조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1800" dirty="0" err="1" smtClean="0"/>
              <a:t>NumPy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자료형</a:t>
            </a:r>
            <a:r>
              <a:rPr lang="ko-KR" altLang="en-US" sz="1800" dirty="0" smtClean="0"/>
              <a:t> 모두 저장 가능</a:t>
            </a:r>
            <a:endParaRPr lang="en-US" altLang="ko-KR" sz="1800" dirty="0" smtClean="0"/>
          </a:p>
          <a:p>
            <a:pPr>
              <a:lnSpc>
                <a:spcPct val="100000"/>
              </a:lnSpc>
            </a:pPr>
            <a:r>
              <a:rPr lang="en-US" altLang="ko-KR" sz="1800" dirty="0" smtClean="0"/>
              <a:t>Index</a:t>
            </a:r>
            <a:r>
              <a:rPr lang="ko-KR" altLang="en-US" sz="1800" dirty="0" smtClean="0"/>
              <a:t>라는 배열색인을 이름 보유</a:t>
            </a: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r>
              <a:rPr lang="ko-KR" altLang="en-US" sz="1400" dirty="0" smtClean="0"/>
              <a:t>기본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정수</a:t>
            </a:r>
            <a:r>
              <a:rPr lang="en-US" altLang="ko-KR" sz="1400" dirty="0" smtClean="0"/>
              <a:t>(0~(N-1)) 	: </a:t>
            </a:r>
            <a:r>
              <a:rPr lang="en-US" altLang="ko-KR" sz="1400" dirty="0" err="1" smtClean="0"/>
              <a:t>jupyter</a:t>
            </a:r>
            <a:r>
              <a:rPr lang="en-US" altLang="ko-KR" sz="1400" dirty="0" smtClean="0"/>
              <a:t> [4]</a:t>
            </a:r>
          </a:p>
          <a:p>
            <a:pPr lvl="1">
              <a:lnSpc>
                <a:spcPct val="100000"/>
              </a:lnSpc>
            </a:pPr>
            <a:r>
              <a:rPr lang="en-US" altLang="ko-KR" sz="1400" dirty="0"/>
              <a:t>values </a:t>
            </a:r>
            <a:r>
              <a:rPr lang="ko-KR" altLang="en-US" sz="1400" dirty="0"/>
              <a:t>와 </a:t>
            </a:r>
            <a:r>
              <a:rPr lang="en-US" altLang="ko-KR" sz="1400" dirty="0"/>
              <a:t>index</a:t>
            </a:r>
            <a:r>
              <a:rPr lang="ko-KR" altLang="en-US" sz="1400" dirty="0"/>
              <a:t>의 저장</a:t>
            </a:r>
            <a:r>
              <a:rPr lang="en-US" altLang="ko-KR" sz="1400" dirty="0"/>
              <a:t>	: </a:t>
            </a:r>
            <a:r>
              <a:rPr lang="en-US" altLang="ko-KR" sz="1400" dirty="0" err="1" smtClean="0"/>
              <a:t>jupyter</a:t>
            </a:r>
            <a:r>
              <a:rPr lang="en-US" altLang="ko-KR" sz="1400" dirty="0" smtClean="0"/>
              <a:t> [5]</a:t>
            </a:r>
          </a:p>
          <a:p>
            <a:pPr lvl="1">
              <a:lnSpc>
                <a:spcPct val="100000"/>
              </a:lnSpc>
            </a:pPr>
            <a:r>
              <a:rPr lang="ko-KR" altLang="en-US" sz="1400" dirty="0" err="1" smtClean="0"/>
              <a:t>정수외의</a:t>
            </a:r>
            <a:r>
              <a:rPr lang="ko-KR" altLang="en-US" sz="1400" dirty="0" smtClean="0"/>
              <a:t> 다른 인덱스 사용</a:t>
            </a:r>
            <a:r>
              <a:rPr lang="en-US" altLang="ko-KR" sz="1400" dirty="0" smtClean="0"/>
              <a:t>	: </a:t>
            </a:r>
            <a:r>
              <a:rPr lang="en-US" altLang="ko-KR" sz="1400" dirty="0" err="1"/>
              <a:t>jupyter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[6]</a:t>
            </a:r>
          </a:p>
          <a:p>
            <a:pPr>
              <a:lnSpc>
                <a:spcPct val="100000"/>
              </a:lnSpc>
            </a:pPr>
            <a:r>
              <a:rPr lang="en-US" altLang="ko-KR" sz="1800" dirty="0" smtClean="0"/>
              <a:t>Index </a:t>
            </a:r>
            <a:r>
              <a:rPr lang="ko-KR" altLang="en-US" sz="1800" dirty="0" smtClean="0"/>
              <a:t>값을 이용한 값의 조회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ko-KR" altLang="en-US" sz="1400" dirty="0" smtClean="0"/>
              <a:t>인덱스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개</a:t>
            </a:r>
            <a:r>
              <a:rPr lang="en-US" altLang="ko-KR" sz="1400" dirty="0" smtClean="0"/>
              <a:t>: </a:t>
            </a:r>
            <a:r>
              <a:rPr lang="en-US" altLang="ko-KR" sz="1400" dirty="0" err="1"/>
              <a:t>jupyter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[8]</a:t>
            </a:r>
          </a:p>
          <a:p>
            <a:pPr lvl="1">
              <a:lnSpc>
                <a:spcPct val="100000"/>
              </a:lnSpc>
            </a:pPr>
            <a:r>
              <a:rPr lang="ko-KR" altLang="en-US" sz="1400" dirty="0" smtClean="0"/>
              <a:t>인덱스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리스트</a:t>
            </a:r>
            <a:r>
              <a:rPr lang="en-US" altLang="ko-KR" sz="1400" dirty="0" smtClean="0"/>
              <a:t>: </a:t>
            </a:r>
            <a:r>
              <a:rPr lang="en-US" altLang="ko-KR" sz="1400" dirty="0" err="1"/>
              <a:t>jupyter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[9]</a:t>
            </a:r>
            <a:endParaRPr lang="en-US" altLang="ko-KR" sz="1400" dirty="0"/>
          </a:p>
          <a:p>
            <a:pPr lvl="1">
              <a:lnSpc>
                <a:spcPct val="100000"/>
              </a:lnSpc>
            </a:pP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238" y="883786"/>
            <a:ext cx="519112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79" y="3780745"/>
            <a:ext cx="323850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430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r>
              <a:rPr lang="ko-KR" altLang="en-US" sz="2000" dirty="0" err="1" smtClean="0"/>
              <a:t>조건식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산술식</a:t>
            </a:r>
            <a:r>
              <a:rPr lang="ko-KR" altLang="en-US" sz="2000" dirty="0" smtClean="0"/>
              <a:t> 적용가능</a:t>
            </a:r>
            <a:endParaRPr lang="ko-KR" altLang="en-US" sz="2000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4781738" y="650241"/>
            <a:ext cx="7034252" cy="5526723"/>
          </a:xfrm>
        </p:spPr>
        <p:txBody>
          <a:bodyPr anchor="t">
            <a:normAutofit/>
          </a:bodyPr>
          <a:lstStyle/>
          <a:p>
            <a:r>
              <a:rPr lang="ko-KR" altLang="en-US" sz="1800" dirty="0" err="1" smtClean="0"/>
              <a:t>사전자료형과</a:t>
            </a:r>
            <a:r>
              <a:rPr lang="ko-KR" altLang="en-US" sz="1800" dirty="0" smtClean="0"/>
              <a:t> 유사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in </a:t>
            </a:r>
            <a:r>
              <a:rPr lang="ko-KR" altLang="en-US" sz="1600" dirty="0" smtClean="0"/>
              <a:t>연산자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Jupyter</a:t>
            </a:r>
            <a:r>
              <a:rPr lang="en-US" altLang="ko-KR" sz="1600" dirty="0" smtClean="0"/>
              <a:t> [13-14]</a:t>
            </a:r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사전으로 생성</a:t>
            </a:r>
            <a:r>
              <a:rPr lang="en-US" altLang="ko-KR" sz="1600" dirty="0" smtClean="0"/>
              <a:t>: </a:t>
            </a:r>
            <a:r>
              <a:rPr lang="en-US" altLang="ko-KR" sz="1600" dirty="0" err="1"/>
              <a:t>Jupyter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[15] </a:t>
            </a:r>
          </a:p>
          <a:p>
            <a:pPr lvl="1"/>
            <a:r>
              <a:rPr lang="ko-KR" altLang="en-US" sz="1600" dirty="0" smtClean="0"/>
              <a:t>사전의 지정된 내용으로만 생성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Jupyter</a:t>
            </a:r>
            <a:r>
              <a:rPr lang="en-US" altLang="ko-KR" sz="1600" dirty="0"/>
              <a:t> [</a:t>
            </a:r>
            <a:r>
              <a:rPr lang="en-US" altLang="ko-KR" sz="1600" dirty="0" smtClean="0"/>
              <a:t>16]  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28" y="1189718"/>
            <a:ext cx="396240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829" y="664711"/>
            <a:ext cx="32385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5528582" y="2603274"/>
            <a:ext cx="6229350" cy="3552825"/>
            <a:chOff x="5528582" y="2603274"/>
            <a:chExt cx="6229350" cy="355282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8582" y="2603274"/>
              <a:ext cx="6229350" cy="3552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타원 8"/>
            <p:cNvSpPr/>
            <p:nvPr/>
          </p:nvSpPr>
          <p:spPr>
            <a:xfrm>
              <a:off x="6117771" y="5101771"/>
              <a:ext cx="1952172" cy="23222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1545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5.1.2 </a:t>
            </a:r>
            <a:r>
              <a:rPr lang="en-US" altLang="ko-KR" dirty="0" err="1" smtClean="0"/>
              <a:t>DataFrame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스프레드시트 </a:t>
            </a:r>
            <a:r>
              <a:rPr lang="ko-KR" altLang="en-US" dirty="0"/>
              <a:t>형식의 자료 구조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각 칼럼은 서로 다른 종류의 값</a:t>
            </a:r>
            <a:r>
              <a:rPr lang="en-US" altLang="ko-KR" dirty="0"/>
              <a:t> </a:t>
            </a:r>
            <a:r>
              <a:rPr lang="ko-KR" altLang="en-US" dirty="0"/>
              <a:t>저장가능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각각의 </a:t>
            </a:r>
            <a:r>
              <a:rPr lang="ko-KR" altLang="en-US" dirty="0" err="1"/>
              <a:t>로우와</a:t>
            </a:r>
            <a:r>
              <a:rPr lang="ko-KR" altLang="en-US" dirty="0"/>
              <a:t> </a:t>
            </a:r>
            <a:r>
              <a:rPr lang="ko-KR" altLang="en-US" dirty="0" err="1"/>
              <a:t>컬럼에</a:t>
            </a:r>
            <a:r>
              <a:rPr lang="ko-KR" altLang="en-US" dirty="0"/>
              <a:t> 대한 </a:t>
            </a:r>
            <a:r>
              <a:rPr lang="en-US" altLang="ko-KR" dirty="0"/>
              <a:t>index</a:t>
            </a:r>
            <a:r>
              <a:rPr lang="ko-KR" altLang="en-US" dirty="0"/>
              <a:t>가 존재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고차원의 표 형식으로 데이터를 표현</a:t>
            </a:r>
            <a:r>
              <a:rPr lang="en-US" altLang="ko-KR" dirty="0"/>
              <a:t> </a:t>
            </a:r>
            <a:r>
              <a:rPr lang="ko-KR" altLang="en-US" dirty="0"/>
              <a:t>가능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색인의 모양이 같은 </a:t>
            </a:r>
            <a:r>
              <a:rPr lang="en-US" altLang="ko-KR" dirty="0" smtClean="0"/>
              <a:t>Series </a:t>
            </a:r>
            <a:r>
              <a:rPr lang="ko-KR" altLang="en-US" dirty="0" smtClean="0"/>
              <a:t>객체를 </a:t>
            </a:r>
            <a:r>
              <a:rPr lang="ko-KR" altLang="en-US" dirty="0" err="1" smtClean="0"/>
              <a:t>담고있는</a:t>
            </a:r>
            <a:r>
              <a:rPr lang="ko-KR" altLang="en-US" dirty="0" smtClean="0"/>
              <a:t> 사전으로 생각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내부처리</a:t>
            </a:r>
            <a:r>
              <a:rPr lang="en-US" altLang="ko-KR" dirty="0" smtClean="0"/>
              <a:t>: 2</a:t>
            </a:r>
            <a:r>
              <a:rPr lang="ko-KR" altLang="en-US" dirty="0" smtClean="0"/>
              <a:t>차원배열로 저장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/>
              <a:buChar char="è"/>
            </a:pPr>
            <a:r>
              <a:rPr lang="ko-KR" altLang="en-US" dirty="0" smtClean="0">
                <a:sym typeface="Wingdings" pitchFamily="2" charset="2"/>
              </a:rPr>
              <a:t>이후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en-US" altLang="ko-KR" dirty="0" err="1" smtClean="0">
                <a:sym typeface="Wingdings" pitchFamily="2" charset="2"/>
              </a:rPr>
              <a:t>Jupyter</a:t>
            </a:r>
            <a:r>
              <a:rPr lang="en-US" altLang="ko-KR" dirty="0" smtClean="0">
                <a:sym typeface="Wingdings" pitchFamily="2" charset="2"/>
              </a:rPr>
              <a:t> Notebook ch05-jjlee.ipynb</a:t>
            </a:r>
            <a:r>
              <a:rPr lang="ko-KR" altLang="en-US" dirty="0" smtClean="0">
                <a:sym typeface="Wingdings" pitchFamily="2" charset="2"/>
              </a:rPr>
              <a:t> 으로 진행</a:t>
            </a:r>
            <a:endParaRPr lang="en-US" altLang="ko-KR" dirty="0" smtClean="0">
              <a:sym typeface="Wingdings" pitchFamily="2" charset="2"/>
            </a:endParaRPr>
          </a:p>
          <a:p>
            <a:pPr>
              <a:buFont typeface="Wingdings"/>
              <a:buChar char="è"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72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Seaborn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: ch05-ex.ipyno </a:t>
            </a:r>
            <a:r>
              <a:rPr lang="ko-KR" altLang="en-US" dirty="0" smtClean="0"/>
              <a:t>참고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644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3231</TotalTime>
  <Words>203</Words>
  <Application>Microsoft Office PowerPoint</Application>
  <PresentationFormat>사용자 지정</PresentationFormat>
  <Paragraphs>52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Pandas 개요</vt:lpstr>
      <vt:lpstr>5.1 Pandas 자료구조 (1) Series -&gt; ch05-jjlee notebook 활용</vt:lpstr>
      <vt:lpstr>PowerPoint 프레젠테이션</vt:lpstr>
      <vt:lpstr>5.1.2 DataFrame</vt:lpstr>
      <vt:lpstr>실습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배수용</dc:creator>
  <cp:lastModifiedBy>jjlee</cp:lastModifiedBy>
  <cp:revision>179</cp:revision>
  <dcterms:created xsi:type="dcterms:W3CDTF">2018-01-08T06:30:18Z</dcterms:created>
  <dcterms:modified xsi:type="dcterms:W3CDTF">2019-03-31T23:39:31Z</dcterms:modified>
</cp:coreProperties>
</file>