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BFDB61-DFBB-46E5-ABDD-E28B1E75A65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B45145C-D50F-4FCF-A22E-7C7F2D533D33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header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477D3D-B3C4-4A86-A487-E76E15FAFBED}" type="parTrans" cxnId="{E759A501-2DD0-48BF-B0EB-808EB5825A1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E69DF8-CE18-443A-83E9-6ACD651E1549}" type="sibTrans" cxnId="{E759A501-2DD0-48BF-B0EB-808EB5825A1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6638EA-4D2F-422C-96AB-25AA4B3A9EC6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Token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类型，通常是</a:t>
          </a:r>
          <a:r>
            <a:rPr lang="en-US" altLang="zh-CN" dirty="0" err="1">
              <a:latin typeface="微软雅黑" panose="020B0503020204020204" pitchFamily="34" charset="-122"/>
              <a:ea typeface="微软雅黑" panose="020B0503020204020204" pitchFamily="34" charset="-122"/>
            </a:rPr>
            <a:t>jwt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1935AE-04F0-4EE8-8F32-4A4958A27FF0}" type="parTrans" cxnId="{2131184B-BFB2-43EE-9219-771175F8DF9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220591-F0BB-4D10-A97F-798D5E1A4106}" type="sibTrans" cxnId="{2131184B-BFB2-43EE-9219-771175F8DF9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B30AAC-78E6-42FF-BD44-F0D431D8C727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签名算法，如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HS256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E9D611-B990-4392-A5D1-43B9CCA715F6}" type="parTrans" cxnId="{F60F8B5A-92A0-49F2-87F6-4B43F136D86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87F963-5AFA-4921-939B-2CF00448CC31}" type="sibTrans" cxnId="{F60F8B5A-92A0-49F2-87F6-4B43F136D86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1D3EA8-1550-42B4-AF22-2F8A21DC9623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payload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63D818-91B4-422F-A71F-FA5FCEFB4D8F}" type="parTrans" cxnId="{71C9E35E-C377-4B9D-A01A-437E179B920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771DF7-30AC-401D-9E6F-40667EE6304A}" type="sibTrans" cxnId="{71C9E35E-C377-4B9D-A01A-437E179B920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BB07FF-4B08-4493-B91E-D5827207316E}">
      <dgm:prSet phldrT="[文本]"/>
      <dgm:spPr/>
      <dgm:t>
        <a:bodyPr/>
        <a:lstStyle/>
        <a:p>
          <a:r>
            <a:rPr lang="en-US" b="0" dirty="0">
              <a:latin typeface="微软雅黑" panose="020B0503020204020204" pitchFamily="34" charset="-122"/>
              <a:ea typeface="微软雅黑" panose="020B0503020204020204" pitchFamily="34" charset="-122"/>
            </a:rPr>
            <a:t>Registered  names</a:t>
          </a:r>
          <a:endParaRPr lang="zh-CN" altLang="en-US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10EAA4-F154-45EC-8664-9AA3AC60B883}" type="parTrans" cxnId="{AAFDB600-7FCD-41ED-B994-45011109886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A56013-7DED-4921-8A97-717D4EE07FB7}" type="sibTrans" cxnId="{AAFDB600-7FCD-41ED-B994-45011109886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4EC681-1B5D-4CC4-AAB2-32A3C314860B}">
      <dgm:prSet phldrT="[文本]"/>
      <dgm:spPr/>
      <dgm:t>
        <a:bodyPr/>
        <a:lstStyle/>
        <a:p>
          <a:r>
            <a: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rPr>
            <a:t>Public Claim</a:t>
          </a:r>
          <a:endParaRPr lang="zh-CN" altLang="en-US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643AF5-6261-4E8A-B782-6C957021E7CA}" type="parTrans" cxnId="{AA3FFA8F-4C35-4324-A88B-BD0F8A34FCD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A9F4EF-FEC5-4C3A-B275-918558A95809}" type="sibTrans" cxnId="{AA3FFA8F-4C35-4324-A88B-BD0F8A34FCD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218756-D54D-4E79-9F8F-913D8631CA5F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signature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7FFE13-A850-417D-8660-621A012C6F73}" type="parTrans" cxnId="{B4EFA5E6-66A9-43CD-AA9C-C1F68CB0678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04483D-A610-4974-8663-9D3ED6566DC3}" type="sibTrans" cxnId="{B4EFA5E6-66A9-43CD-AA9C-C1F68CB0678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AD6CA5-C2D2-402F-B715-2FEF62FDAE8E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签名</a:t>
          </a:r>
        </a:p>
      </dgm:t>
    </dgm:pt>
    <dgm:pt modelId="{6D6344FE-E52D-4457-9420-891D898634EE}" type="parTrans" cxnId="{F6859614-B874-49AD-B455-483D5880BC6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9CF76D-D379-41FB-9D41-3FBF9B3E4B30}" type="sibTrans" cxnId="{F6859614-B874-49AD-B455-483D5880BC6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492142-60FF-4EC5-8D6E-EF3C54D22A3E}">
      <dgm:prSet phldrT="[文本]"/>
      <dgm:spPr/>
      <dgm:t>
        <a:bodyPr/>
        <a:lstStyle/>
        <a:p>
          <a:r>
            <a:rPr lang="en-US" b="0" dirty="0" err="1">
              <a:latin typeface="微软雅黑" panose="020B0503020204020204" pitchFamily="34" charset="-122"/>
              <a:ea typeface="微软雅黑" panose="020B0503020204020204" pitchFamily="34" charset="-122"/>
            </a:rPr>
            <a:t>iss</a:t>
          </a:r>
          <a:r>
            <a:rPr lang="en-US" b="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rPr>
            <a:t>颁发者</a:t>
          </a:r>
        </a:p>
      </dgm:t>
    </dgm:pt>
    <dgm:pt modelId="{60230498-644D-46CD-8D7D-1D2EA99CC466}" type="parTrans" cxnId="{475163C8-4266-4F2D-9C9F-BB5B12E64C8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4B70B-A878-49FA-A5B4-7391C43A630F}" type="sibTrans" cxnId="{475163C8-4266-4F2D-9C9F-BB5B12E64C8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61B16E-EE73-4B2E-993A-4FEA9FCB73FC}">
      <dgm:prSet phldrT="[文本]"/>
      <dgm:spPr/>
      <dgm:t>
        <a:bodyPr/>
        <a:lstStyle/>
        <a:p>
          <a:r>
            <a: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rPr>
            <a:t>sub </a:t>
          </a:r>
          <a:r>
            <a: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rPr>
            <a:t>面向的用户</a:t>
          </a:r>
        </a:p>
      </dgm:t>
    </dgm:pt>
    <dgm:pt modelId="{469EA095-9052-4D50-8550-12B6B1087D30}" type="parTrans" cxnId="{005A6D3D-216B-4151-913F-1BC3ED8606D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BE8CF5-703A-464E-A62E-A4BF69CEAFC6}" type="sibTrans" cxnId="{005A6D3D-216B-4151-913F-1BC3ED8606D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F677B0-C737-4177-8E48-3E9C5EB15F44}">
      <dgm:prSet phldrT="[文本]"/>
      <dgm:spPr/>
      <dgm:t>
        <a:bodyPr/>
        <a:lstStyle/>
        <a:p>
          <a:r>
            <a:rPr lang="en-US" altLang="zh-CN" b="0" dirty="0" err="1">
              <a:latin typeface="微软雅黑" panose="020B0503020204020204" pitchFamily="34" charset="-122"/>
              <a:ea typeface="微软雅黑" panose="020B0503020204020204" pitchFamily="34" charset="-122"/>
            </a:rPr>
            <a:t>aud</a:t>
          </a:r>
          <a:r>
            <a: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rPr>
            <a:t>接收方</a:t>
          </a:r>
        </a:p>
      </dgm:t>
    </dgm:pt>
    <dgm:pt modelId="{A237A98E-F59D-408E-9FC5-C042FDB41F35}" type="parTrans" cxnId="{9D0081CE-ADB6-4C3A-B03F-5A3F0588D9A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01C089-14F4-4736-BB6D-08B97B99B8CA}" type="sibTrans" cxnId="{9D0081CE-ADB6-4C3A-B03F-5A3F0588D9A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181A8D-28B1-4C3D-A548-2D6B7146F55D}">
      <dgm:prSet phldrT="[文本]"/>
      <dgm:spPr/>
      <dgm:t>
        <a:bodyPr/>
        <a:lstStyle/>
        <a:p>
          <a:r>
            <a:rPr lang="en-US" altLang="zh-CN" b="0" dirty="0" err="1">
              <a:latin typeface="微软雅黑" panose="020B0503020204020204" pitchFamily="34" charset="-122"/>
              <a:ea typeface="微软雅黑" panose="020B0503020204020204" pitchFamily="34" charset="-122"/>
            </a:rPr>
            <a:t>nbf</a:t>
          </a:r>
          <a:r>
            <a: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rPr>
            <a:t> Not before</a:t>
          </a:r>
          <a:endParaRPr lang="zh-CN" altLang="en-US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FF1003-B7C1-42D6-9EBB-24A3BBC4C3EC}" type="parTrans" cxnId="{0480F676-16BF-47BF-AFA0-9DAE117AAB0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3FF5EE-466E-4895-90A6-21CC910A122E}" type="sibTrans" cxnId="{0480F676-16BF-47BF-AFA0-9DAE117AAB0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D2E2AA-99C4-4B3A-8124-5060387DBA6C}">
      <dgm:prSet phldrT="[文本]"/>
      <dgm:spPr/>
      <dgm:t>
        <a:bodyPr/>
        <a:lstStyle/>
        <a:p>
          <a:r>
            <a:rPr lang="en-US" altLang="zh-CN" b="0" dirty="0" err="1">
              <a:latin typeface="微软雅黑" panose="020B0503020204020204" pitchFamily="34" charset="-122"/>
              <a:ea typeface="微软雅黑" panose="020B0503020204020204" pitchFamily="34" charset="-122"/>
            </a:rPr>
            <a:t>iat</a:t>
          </a:r>
          <a:r>
            <a: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rPr>
            <a:t>发布时间</a:t>
          </a:r>
        </a:p>
      </dgm:t>
    </dgm:pt>
    <dgm:pt modelId="{EAE7F4EA-48EF-480D-8C11-794D5C6BF74C}" type="parTrans" cxnId="{403FE05F-BC2C-4845-BE37-ECDBEC7AB60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A216EC-5865-414E-8D70-18056EFA0D03}" type="sibTrans" cxnId="{403FE05F-BC2C-4845-BE37-ECDBEC7AB60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933D16-747A-4F84-8168-A1FFD098650E}">
      <dgm:prSet phldrT="[文本]"/>
      <dgm:spPr/>
      <dgm:t>
        <a:bodyPr/>
        <a:lstStyle/>
        <a:p>
          <a:r>
            <a:rPr lang="en-US" altLang="zh-CN" b="0" dirty="0" err="1">
              <a:latin typeface="微软雅黑" panose="020B0503020204020204" pitchFamily="34" charset="-122"/>
              <a:ea typeface="微软雅黑" panose="020B0503020204020204" pitchFamily="34" charset="-122"/>
            </a:rPr>
            <a:t>jti</a:t>
          </a:r>
          <a:r>
            <a: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rPr>
            <a:t> (</a:t>
          </a:r>
          <a:r>
            <a:rPr lang="en-US" b="0" dirty="0">
              <a:latin typeface="微软雅黑" panose="020B0503020204020204" pitchFamily="34" charset="-122"/>
              <a:ea typeface="微软雅黑" panose="020B0503020204020204" pitchFamily="34" charset="-122"/>
            </a:rPr>
            <a:t>Issued At</a:t>
          </a:r>
          <a:r>
            <a: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zh-CN" altLang="en-US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B7A2F1-5956-4659-9EA1-F876E211C19B}" type="parTrans" cxnId="{4B902F2A-AA28-4642-98CD-A3498D650B2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635181-59A9-4DA0-A914-031CD4522F82}" type="sibTrans" cxnId="{4B902F2A-AA28-4642-98CD-A3498D650B2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125A89-C080-463A-9025-7FB451F9A2EF}">
      <dgm:prSet phldrT="[文本]"/>
      <dgm:spPr/>
      <dgm:t>
        <a:bodyPr/>
        <a:lstStyle/>
        <a:p>
          <a:r>
            <a: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rPr>
            <a:t>Private Claim</a:t>
          </a:r>
          <a:endParaRPr lang="zh-CN" altLang="en-US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9359E1-D6CB-41D0-A493-6B0770E1FED3}" type="parTrans" cxnId="{04584169-120A-4395-B313-D5523884CC6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4DFEDB-F7C3-4AE2-80E7-B5C3887B8645}" type="sibTrans" cxnId="{04584169-120A-4395-B313-D5523884CC6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793DA0-D4FC-4E84-91C9-EB7BFCD6319F}" type="pres">
      <dgm:prSet presAssocID="{B2BFDB61-DFBB-46E5-ABDD-E28B1E75A654}" presName="Name0" presStyleCnt="0">
        <dgm:presLayoutVars>
          <dgm:dir/>
          <dgm:animLvl val="lvl"/>
          <dgm:resizeHandles val="exact"/>
        </dgm:presLayoutVars>
      </dgm:prSet>
      <dgm:spPr/>
    </dgm:pt>
    <dgm:pt modelId="{A0D9F020-C131-4956-B2A9-5E8C81AD984F}" type="pres">
      <dgm:prSet presAssocID="{4B45145C-D50F-4FCF-A22E-7C7F2D533D33}" presName="composite" presStyleCnt="0"/>
      <dgm:spPr/>
    </dgm:pt>
    <dgm:pt modelId="{AF14E585-E09B-489C-B4CF-AC6DD04042D1}" type="pres">
      <dgm:prSet presAssocID="{4B45145C-D50F-4FCF-A22E-7C7F2D533D3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EFAF61A-B2BC-45CA-9267-B439B36F06E0}" type="pres">
      <dgm:prSet presAssocID="{4B45145C-D50F-4FCF-A22E-7C7F2D533D33}" presName="desTx" presStyleLbl="alignAccFollowNode1" presStyleIdx="0" presStyleCnt="3">
        <dgm:presLayoutVars>
          <dgm:bulletEnabled val="1"/>
        </dgm:presLayoutVars>
      </dgm:prSet>
      <dgm:spPr/>
    </dgm:pt>
    <dgm:pt modelId="{DBCECF42-BC9E-4C4F-B464-0C85F98C493D}" type="pres">
      <dgm:prSet presAssocID="{58E69DF8-CE18-443A-83E9-6ACD651E1549}" presName="space" presStyleCnt="0"/>
      <dgm:spPr/>
    </dgm:pt>
    <dgm:pt modelId="{6807D73D-517C-4B53-96CB-0D2B04D805B8}" type="pres">
      <dgm:prSet presAssocID="{2D1D3EA8-1550-42B4-AF22-2F8A21DC9623}" presName="composite" presStyleCnt="0"/>
      <dgm:spPr/>
    </dgm:pt>
    <dgm:pt modelId="{03BC1336-AF03-4620-A109-7A8692AABA76}" type="pres">
      <dgm:prSet presAssocID="{2D1D3EA8-1550-42B4-AF22-2F8A21DC962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58ABFC3-35D2-4149-9F8B-215029B6D4C8}" type="pres">
      <dgm:prSet presAssocID="{2D1D3EA8-1550-42B4-AF22-2F8A21DC9623}" presName="desTx" presStyleLbl="alignAccFollowNode1" presStyleIdx="1" presStyleCnt="3">
        <dgm:presLayoutVars>
          <dgm:bulletEnabled val="1"/>
        </dgm:presLayoutVars>
      </dgm:prSet>
      <dgm:spPr/>
    </dgm:pt>
    <dgm:pt modelId="{F950092F-90B8-4AC8-A1BE-0B0F7FF1CA21}" type="pres">
      <dgm:prSet presAssocID="{1A771DF7-30AC-401D-9E6F-40667EE6304A}" presName="space" presStyleCnt="0"/>
      <dgm:spPr/>
    </dgm:pt>
    <dgm:pt modelId="{A67AADE5-D292-4A48-8DB9-15D1595F6066}" type="pres">
      <dgm:prSet presAssocID="{DD218756-D54D-4E79-9F8F-913D8631CA5F}" presName="composite" presStyleCnt="0"/>
      <dgm:spPr/>
    </dgm:pt>
    <dgm:pt modelId="{49FEF961-A4B0-485C-832A-7BA4D33B9D5B}" type="pres">
      <dgm:prSet presAssocID="{DD218756-D54D-4E79-9F8F-913D8631CA5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2DE5571-57BA-453C-A406-FABAA8792ECA}" type="pres">
      <dgm:prSet presAssocID="{DD218756-D54D-4E79-9F8F-913D8631CA5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AFDB600-7FCD-41ED-B994-45011109886D}" srcId="{2D1D3EA8-1550-42B4-AF22-2F8A21DC9623}" destId="{71BB07FF-4B08-4493-B91E-D5827207316E}" srcOrd="0" destOrd="0" parTransId="{4D10EAA4-F154-45EC-8664-9AA3AC60B883}" sibTransId="{FAA56013-7DED-4921-8A97-717D4EE07FB7}"/>
    <dgm:cxn modelId="{E759A501-2DD0-48BF-B0EB-808EB5825A1E}" srcId="{B2BFDB61-DFBB-46E5-ABDD-E28B1E75A654}" destId="{4B45145C-D50F-4FCF-A22E-7C7F2D533D33}" srcOrd="0" destOrd="0" parTransId="{1D477D3D-B3C4-4A86-A487-E76E15FAFBED}" sibTransId="{58E69DF8-CE18-443A-83E9-6ACD651E1549}"/>
    <dgm:cxn modelId="{FD8DA312-4D9F-4FD0-A1C3-33D215B36200}" type="presOf" srcId="{366638EA-4D2F-422C-96AB-25AA4B3A9EC6}" destId="{3EFAF61A-B2BC-45CA-9267-B439B36F06E0}" srcOrd="0" destOrd="0" presId="urn:microsoft.com/office/officeart/2005/8/layout/hList1"/>
    <dgm:cxn modelId="{F6859614-B874-49AD-B455-483D5880BC63}" srcId="{DD218756-D54D-4E79-9F8F-913D8631CA5F}" destId="{51AD6CA5-C2D2-402F-B715-2FEF62FDAE8E}" srcOrd="0" destOrd="0" parTransId="{6D6344FE-E52D-4457-9420-891D898634EE}" sibTransId="{7D9CF76D-D379-41FB-9D41-3FBF9B3E4B30}"/>
    <dgm:cxn modelId="{5ACF3028-25AA-4FE4-8D5D-3153E27C302A}" type="presOf" srcId="{B8B30AAC-78E6-42FF-BD44-F0D431D8C727}" destId="{3EFAF61A-B2BC-45CA-9267-B439B36F06E0}" srcOrd="0" destOrd="1" presId="urn:microsoft.com/office/officeart/2005/8/layout/hList1"/>
    <dgm:cxn modelId="{4B902F2A-AA28-4642-98CD-A3498D650B2B}" srcId="{71BB07FF-4B08-4493-B91E-D5827207316E}" destId="{3E933D16-747A-4F84-8168-A1FFD098650E}" srcOrd="5" destOrd="0" parTransId="{8DB7A2F1-5956-4659-9EA1-F876E211C19B}" sibTransId="{A8635181-59A9-4DA0-A914-031CD4522F82}"/>
    <dgm:cxn modelId="{005A6D3D-216B-4151-913F-1BC3ED8606D6}" srcId="{71BB07FF-4B08-4493-B91E-D5827207316E}" destId="{B261B16E-EE73-4B2E-993A-4FEA9FCB73FC}" srcOrd="1" destOrd="0" parTransId="{469EA095-9052-4D50-8550-12B6B1087D30}" sibTransId="{B1BE8CF5-703A-464E-A62E-A4BF69CEAFC6}"/>
    <dgm:cxn modelId="{C04A363F-BF1F-4E5E-9982-BAE64C9A564D}" type="presOf" srcId="{8A125A89-C080-463A-9025-7FB451F9A2EF}" destId="{158ABFC3-35D2-4149-9F8B-215029B6D4C8}" srcOrd="0" destOrd="8" presId="urn:microsoft.com/office/officeart/2005/8/layout/hList1"/>
    <dgm:cxn modelId="{71C9E35E-C377-4B9D-A01A-437E179B920B}" srcId="{B2BFDB61-DFBB-46E5-ABDD-E28B1E75A654}" destId="{2D1D3EA8-1550-42B4-AF22-2F8A21DC9623}" srcOrd="1" destOrd="0" parTransId="{FD63D818-91B4-422F-A71F-FA5FCEFB4D8F}" sibTransId="{1A771DF7-30AC-401D-9E6F-40667EE6304A}"/>
    <dgm:cxn modelId="{403FE05F-BC2C-4845-BE37-ECDBEC7AB602}" srcId="{71BB07FF-4B08-4493-B91E-D5827207316E}" destId="{29D2E2AA-99C4-4B3A-8124-5060387DBA6C}" srcOrd="4" destOrd="0" parTransId="{EAE7F4EA-48EF-480D-8C11-794D5C6BF74C}" sibTransId="{A8A216EC-5865-414E-8D70-18056EFA0D03}"/>
    <dgm:cxn modelId="{04584169-120A-4395-B313-D5523884CC63}" srcId="{2D1D3EA8-1550-42B4-AF22-2F8A21DC9623}" destId="{8A125A89-C080-463A-9025-7FB451F9A2EF}" srcOrd="2" destOrd="0" parTransId="{D29359E1-D6CB-41D0-A493-6B0770E1FED3}" sibTransId="{134DFEDB-F7C3-4AE2-80E7-B5C3887B8645}"/>
    <dgm:cxn modelId="{20718A69-10AD-4168-8C81-0F74CB23645E}" type="presOf" srcId="{B261B16E-EE73-4B2E-993A-4FEA9FCB73FC}" destId="{158ABFC3-35D2-4149-9F8B-215029B6D4C8}" srcOrd="0" destOrd="2" presId="urn:microsoft.com/office/officeart/2005/8/layout/hList1"/>
    <dgm:cxn modelId="{D69F9869-3D17-4831-A261-8EEA7BEFE52A}" type="presOf" srcId="{71BB07FF-4B08-4493-B91E-D5827207316E}" destId="{158ABFC3-35D2-4149-9F8B-215029B6D4C8}" srcOrd="0" destOrd="0" presId="urn:microsoft.com/office/officeart/2005/8/layout/hList1"/>
    <dgm:cxn modelId="{2131184B-BFB2-43EE-9219-771175F8DF98}" srcId="{4B45145C-D50F-4FCF-A22E-7C7F2D533D33}" destId="{366638EA-4D2F-422C-96AB-25AA4B3A9EC6}" srcOrd="0" destOrd="0" parTransId="{6D1935AE-04F0-4EE8-8F32-4A4958A27FF0}" sibTransId="{78220591-F0BB-4D10-A97F-798D5E1A4106}"/>
    <dgm:cxn modelId="{9D920575-A641-48BC-9298-1FC57DA0EC1D}" type="presOf" srcId="{2D1D3EA8-1550-42B4-AF22-2F8A21DC9623}" destId="{03BC1336-AF03-4620-A109-7A8692AABA76}" srcOrd="0" destOrd="0" presId="urn:microsoft.com/office/officeart/2005/8/layout/hList1"/>
    <dgm:cxn modelId="{0480F676-16BF-47BF-AFA0-9DAE117AAB0F}" srcId="{71BB07FF-4B08-4493-B91E-D5827207316E}" destId="{5F181A8D-28B1-4C3D-A548-2D6B7146F55D}" srcOrd="3" destOrd="0" parTransId="{AAFF1003-B7C1-42D6-9EBB-24A3BBC4C3EC}" sibTransId="{323FF5EE-466E-4895-90A6-21CC910A122E}"/>
    <dgm:cxn modelId="{F60F8B5A-92A0-49F2-87F6-4B43F136D86F}" srcId="{4B45145C-D50F-4FCF-A22E-7C7F2D533D33}" destId="{B8B30AAC-78E6-42FF-BD44-F0D431D8C727}" srcOrd="1" destOrd="0" parTransId="{3CE9D611-B990-4392-A5D1-43B9CCA715F6}" sibTransId="{2487F963-5AFA-4921-939B-2CF00448CC31}"/>
    <dgm:cxn modelId="{88826583-CC3F-41FB-AF53-73D4C56EE280}" type="presOf" srcId="{DD218756-D54D-4E79-9F8F-913D8631CA5F}" destId="{49FEF961-A4B0-485C-832A-7BA4D33B9D5B}" srcOrd="0" destOrd="0" presId="urn:microsoft.com/office/officeart/2005/8/layout/hList1"/>
    <dgm:cxn modelId="{DA3F8386-6C6B-47AE-BAF8-244C7944E9C9}" type="presOf" srcId="{3E933D16-747A-4F84-8168-A1FFD098650E}" destId="{158ABFC3-35D2-4149-9F8B-215029B6D4C8}" srcOrd="0" destOrd="6" presId="urn:microsoft.com/office/officeart/2005/8/layout/hList1"/>
    <dgm:cxn modelId="{53F8B488-04FB-4BFD-80B9-816272C44560}" type="presOf" srcId="{29D2E2AA-99C4-4B3A-8124-5060387DBA6C}" destId="{158ABFC3-35D2-4149-9F8B-215029B6D4C8}" srcOrd="0" destOrd="5" presId="urn:microsoft.com/office/officeart/2005/8/layout/hList1"/>
    <dgm:cxn modelId="{D4320E8B-DD82-4832-958A-92185A4BB23F}" type="presOf" srcId="{4B45145C-D50F-4FCF-A22E-7C7F2D533D33}" destId="{AF14E585-E09B-489C-B4CF-AC6DD04042D1}" srcOrd="0" destOrd="0" presId="urn:microsoft.com/office/officeart/2005/8/layout/hList1"/>
    <dgm:cxn modelId="{AA3FFA8F-4C35-4324-A88B-BD0F8A34FCD8}" srcId="{2D1D3EA8-1550-42B4-AF22-2F8A21DC9623}" destId="{9D4EC681-1B5D-4CC4-AAB2-32A3C314860B}" srcOrd="1" destOrd="0" parTransId="{31643AF5-6261-4E8A-B782-6C957021E7CA}" sibTransId="{95A9F4EF-FEC5-4C3A-B275-918558A95809}"/>
    <dgm:cxn modelId="{9087DA92-628B-4491-9FF2-71075251C0AF}" type="presOf" srcId="{5F181A8D-28B1-4C3D-A548-2D6B7146F55D}" destId="{158ABFC3-35D2-4149-9F8B-215029B6D4C8}" srcOrd="0" destOrd="4" presId="urn:microsoft.com/office/officeart/2005/8/layout/hList1"/>
    <dgm:cxn modelId="{0F9A01B0-39B6-4412-BB49-4F9B34F22CDF}" type="presOf" srcId="{B2BFDB61-DFBB-46E5-ABDD-E28B1E75A654}" destId="{98793DA0-D4FC-4E84-91C9-EB7BFCD6319F}" srcOrd="0" destOrd="0" presId="urn:microsoft.com/office/officeart/2005/8/layout/hList1"/>
    <dgm:cxn modelId="{BC550BC6-011B-49F3-8B52-C4BF9ADA4F1A}" type="presOf" srcId="{51AD6CA5-C2D2-402F-B715-2FEF62FDAE8E}" destId="{D2DE5571-57BA-453C-A406-FABAA8792ECA}" srcOrd="0" destOrd="0" presId="urn:microsoft.com/office/officeart/2005/8/layout/hList1"/>
    <dgm:cxn modelId="{475163C8-4266-4F2D-9C9F-BB5B12E64C8C}" srcId="{71BB07FF-4B08-4493-B91E-D5827207316E}" destId="{11492142-60FF-4EC5-8D6E-EF3C54D22A3E}" srcOrd="0" destOrd="0" parTransId="{60230498-644D-46CD-8D7D-1D2EA99CC466}" sibTransId="{A094B70B-A878-49FA-A5B4-7391C43A630F}"/>
    <dgm:cxn modelId="{9D0081CE-ADB6-4C3A-B03F-5A3F0588D9AA}" srcId="{71BB07FF-4B08-4493-B91E-D5827207316E}" destId="{C0F677B0-C737-4177-8E48-3E9C5EB15F44}" srcOrd="2" destOrd="0" parTransId="{A237A98E-F59D-408E-9FC5-C042FDB41F35}" sibTransId="{F501C089-14F4-4736-BB6D-08B97B99B8CA}"/>
    <dgm:cxn modelId="{2EF76AD9-23DF-41A5-BF09-E5E8FFBA9D00}" type="presOf" srcId="{9D4EC681-1B5D-4CC4-AAB2-32A3C314860B}" destId="{158ABFC3-35D2-4149-9F8B-215029B6D4C8}" srcOrd="0" destOrd="7" presId="urn:microsoft.com/office/officeart/2005/8/layout/hList1"/>
    <dgm:cxn modelId="{B4EFA5E6-66A9-43CD-AA9C-C1F68CB06788}" srcId="{B2BFDB61-DFBB-46E5-ABDD-E28B1E75A654}" destId="{DD218756-D54D-4E79-9F8F-913D8631CA5F}" srcOrd="2" destOrd="0" parTransId="{B97FFE13-A850-417D-8660-621A012C6F73}" sibTransId="{4104483D-A610-4974-8663-9D3ED6566DC3}"/>
    <dgm:cxn modelId="{620628EF-EC20-4BE1-9D71-E49FECC5DB94}" type="presOf" srcId="{C0F677B0-C737-4177-8E48-3E9C5EB15F44}" destId="{158ABFC3-35D2-4149-9F8B-215029B6D4C8}" srcOrd="0" destOrd="3" presId="urn:microsoft.com/office/officeart/2005/8/layout/hList1"/>
    <dgm:cxn modelId="{27ABD4F0-9023-41A0-A977-B246F280CFD1}" type="presOf" srcId="{11492142-60FF-4EC5-8D6E-EF3C54D22A3E}" destId="{158ABFC3-35D2-4149-9F8B-215029B6D4C8}" srcOrd="0" destOrd="1" presId="urn:microsoft.com/office/officeart/2005/8/layout/hList1"/>
    <dgm:cxn modelId="{E8D9D175-5D2A-41E5-B0C5-A249FEC2BD5B}" type="presParOf" srcId="{98793DA0-D4FC-4E84-91C9-EB7BFCD6319F}" destId="{A0D9F020-C131-4956-B2A9-5E8C81AD984F}" srcOrd="0" destOrd="0" presId="urn:microsoft.com/office/officeart/2005/8/layout/hList1"/>
    <dgm:cxn modelId="{4B979106-34BE-44B9-AFF9-3F9C2F61A748}" type="presParOf" srcId="{A0D9F020-C131-4956-B2A9-5E8C81AD984F}" destId="{AF14E585-E09B-489C-B4CF-AC6DD04042D1}" srcOrd="0" destOrd="0" presId="urn:microsoft.com/office/officeart/2005/8/layout/hList1"/>
    <dgm:cxn modelId="{525CE55F-1B57-4CBA-95DF-A6FC1405953F}" type="presParOf" srcId="{A0D9F020-C131-4956-B2A9-5E8C81AD984F}" destId="{3EFAF61A-B2BC-45CA-9267-B439B36F06E0}" srcOrd="1" destOrd="0" presId="urn:microsoft.com/office/officeart/2005/8/layout/hList1"/>
    <dgm:cxn modelId="{D29FBE0B-0BBB-41B7-99E6-DFABB8463DE6}" type="presParOf" srcId="{98793DA0-D4FC-4E84-91C9-EB7BFCD6319F}" destId="{DBCECF42-BC9E-4C4F-B464-0C85F98C493D}" srcOrd="1" destOrd="0" presId="urn:microsoft.com/office/officeart/2005/8/layout/hList1"/>
    <dgm:cxn modelId="{6D523741-F32B-4C51-8677-CDF34B777F69}" type="presParOf" srcId="{98793DA0-D4FC-4E84-91C9-EB7BFCD6319F}" destId="{6807D73D-517C-4B53-96CB-0D2B04D805B8}" srcOrd="2" destOrd="0" presId="urn:microsoft.com/office/officeart/2005/8/layout/hList1"/>
    <dgm:cxn modelId="{6DCC1E53-531C-48E2-B06E-498FB028FE24}" type="presParOf" srcId="{6807D73D-517C-4B53-96CB-0D2B04D805B8}" destId="{03BC1336-AF03-4620-A109-7A8692AABA76}" srcOrd="0" destOrd="0" presId="urn:microsoft.com/office/officeart/2005/8/layout/hList1"/>
    <dgm:cxn modelId="{2000F0BB-6BF9-4937-A6C1-5BEAFFDD4861}" type="presParOf" srcId="{6807D73D-517C-4B53-96CB-0D2B04D805B8}" destId="{158ABFC3-35D2-4149-9F8B-215029B6D4C8}" srcOrd="1" destOrd="0" presId="urn:microsoft.com/office/officeart/2005/8/layout/hList1"/>
    <dgm:cxn modelId="{91E75096-848B-4AFA-BD0C-40845B5AF42A}" type="presParOf" srcId="{98793DA0-D4FC-4E84-91C9-EB7BFCD6319F}" destId="{F950092F-90B8-4AC8-A1BE-0B0F7FF1CA21}" srcOrd="3" destOrd="0" presId="urn:microsoft.com/office/officeart/2005/8/layout/hList1"/>
    <dgm:cxn modelId="{E371B40A-9115-4FE1-B515-4CF2BFA0FDCC}" type="presParOf" srcId="{98793DA0-D4FC-4E84-91C9-EB7BFCD6319F}" destId="{A67AADE5-D292-4A48-8DB9-15D1595F6066}" srcOrd="4" destOrd="0" presId="urn:microsoft.com/office/officeart/2005/8/layout/hList1"/>
    <dgm:cxn modelId="{B811491E-341E-4EEA-8F7C-415728AAC1D3}" type="presParOf" srcId="{A67AADE5-D292-4A48-8DB9-15D1595F6066}" destId="{49FEF961-A4B0-485C-832A-7BA4D33B9D5B}" srcOrd="0" destOrd="0" presId="urn:microsoft.com/office/officeart/2005/8/layout/hList1"/>
    <dgm:cxn modelId="{05314C0D-8278-4863-9DBE-62445AB634CF}" type="presParOf" srcId="{A67AADE5-D292-4A48-8DB9-15D1595F6066}" destId="{D2DE5571-57BA-453C-A406-FABAA8792EC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4E585-E09B-489C-B4CF-AC6DD04042D1}">
      <dsp:nvSpPr>
        <dsp:cNvPr id="0" name=""/>
        <dsp:cNvSpPr/>
      </dsp:nvSpPr>
      <dsp:spPr>
        <a:xfrm>
          <a:off x="3168" y="81377"/>
          <a:ext cx="3088895" cy="25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header</a:t>
          </a:r>
          <a:endParaRPr lang="zh-CN" alt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68" y="81377"/>
        <a:ext cx="3088895" cy="259200"/>
      </dsp:txXfrm>
    </dsp:sp>
    <dsp:sp modelId="{3EFAF61A-B2BC-45CA-9267-B439B36F06E0}">
      <dsp:nvSpPr>
        <dsp:cNvPr id="0" name=""/>
        <dsp:cNvSpPr/>
      </dsp:nvSpPr>
      <dsp:spPr>
        <a:xfrm>
          <a:off x="3168" y="340577"/>
          <a:ext cx="3088895" cy="19779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Token</a:t>
          </a: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类型，通常是</a:t>
          </a:r>
          <a:r>
            <a:rPr lang="en-US" altLang="zh-CN" sz="9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jwt</a:t>
          </a:r>
          <a:endParaRPr lang="zh-CN" alt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签名算法，如</a:t>
          </a:r>
          <a: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HS256</a:t>
          </a:r>
          <a:endParaRPr lang="zh-CN" alt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68" y="340577"/>
        <a:ext cx="3088895" cy="1977944"/>
      </dsp:txXfrm>
    </dsp:sp>
    <dsp:sp modelId="{03BC1336-AF03-4620-A109-7A8692AABA76}">
      <dsp:nvSpPr>
        <dsp:cNvPr id="0" name=""/>
        <dsp:cNvSpPr/>
      </dsp:nvSpPr>
      <dsp:spPr>
        <a:xfrm>
          <a:off x="3524508" y="81377"/>
          <a:ext cx="3088895" cy="25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payload</a:t>
          </a:r>
          <a:endParaRPr lang="zh-CN" alt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4508" y="81377"/>
        <a:ext cx="3088895" cy="259200"/>
      </dsp:txXfrm>
    </dsp:sp>
    <dsp:sp modelId="{158ABFC3-35D2-4149-9F8B-215029B6D4C8}">
      <dsp:nvSpPr>
        <dsp:cNvPr id="0" name=""/>
        <dsp:cNvSpPr/>
      </dsp:nvSpPr>
      <dsp:spPr>
        <a:xfrm>
          <a:off x="3524508" y="340577"/>
          <a:ext cx="3088895" cy="19779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Registered  names</a:t>
          </a:r>
          <a:endParaRPr lang="zh-CN" altLang="en-US" sz="9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iss</a:t>
          </a:r>
          <a:r>
            <a:rPr lang="en-US" sz="9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9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颁发者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9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sub </a:t>
          </a:r>
          <a:r>
            <a:rPr lang="zh-CN" altLang="en-US" sz="9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面向的用户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900" b="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aud</a:t>
          </a:r>
          <a:r>
            <a:rPr lang="en-US" altLang="zh-CN" sz="9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9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接收方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900" b="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nbf</a:t>
          </a:r>
          <a:r>
            <a:rPr lang="en-US" altLang="zh-CN" sz="9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Not before</a:t>
          </a:r>
          <a:endParaRPr lang="zh-CN" altLang="en-US" sz="9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900" b="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iat</a:t>
          </a:r>
          <a:r>
            <a:rPr lang="en-US" altLang="zh-CN" sz="9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9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发布时间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900" b="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jti</a:t>
          </a:r>
          <a:r>
            <a:rPr lang="en-US" altLang="zh-CN" sz="9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(</a:t>
          </a:r>
          <a:r>
            <a:rPr lang="en-US" sz="9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Issued At</a:t>
          </a:r>
          <a:r>
            <a:rPr lang="en-US" altLang="zh-CN" sz="9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zh-CN" altLang="en-US" sz="9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9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Public Claim</a:t>
          </a:r>
          <a:endParaRPr lang="zh-CN" altLang="en-US" sz="9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9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Private Claim</a:t>
          </a:r>
          <a:endParaRPr lang="zh-CN" altLang="en-US" sz="9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4508" y="340577"/>
        <a:ext cx="3088895" cy="1977944"/>
      </dsp:txXfrm>
    </dsp:sp>
    <dsp:sp modelId="{49FEF961-A4B0-485C-832A-7BA4D33B9D5B}">
      <dsp:nvSpPr>
        <dsp:cNvPr id="0" name=""/>
        <dsp:cNvSpPr/>
      </dsp:nvSpPr>
      <dsp:spPr>
        <a:xfrm>
          <a:off x="7045849" y="81377"/>
          <a:ext cx="3088895" cy="25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signature</a:t>
          </a:r>
          <a:endParaRPr lang="zh-CN" altLang="en-US" sz="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045849" y="81377"/>
        <a:ext cx="3088895" cy="259200"/>
      </dsp:txXfrm>
    </dsp:sp>
    <dsp:sp modelId="{D2DE5571-57BA-453C-A406-FABAA8792ECA}">
      <dsp:nvSpPr>
        <dsp:cNvPr id="0" name=""/>
        <dsp:cNvSpPr/>
      </dsp:nvSpPr>
      <dsp:spPr>
        <a:xfrm>
          <a:off x="7045849" y="340577"/>
          <a:ext cx="3088895" cy="19779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签名</a:t>
          </a:r>
        </a:p>
      </dsp:txBody>
      <dsp:txXfrm>
        <a:off x="7045849" y="340577"/>
        <a:ext cx="3088895" cy="1977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85A43-C458-4EC5-9084-B3B9A7C6B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AA5916-C9C0-4830-AE5E-7D1CDF7B0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62BC4D-6F3B-4C27-96A6-F85F1213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74D5-C5FA-45E3-A277-33329A496674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CDFE8F-F2D9-42E7-878B-196C45EE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40D9F-A38B-4F1A-8EA0-4730ED92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2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9F0F8-9E39-4A05-804F-1E9B0644F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83D578-D885-45C7-910F-D21CADE9B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628C2-CBAF-4C2E-ADE9-6FDB8C77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74D5-C5FA-45E3-A277-33329A496674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1C786E-BC7F-4A6C-9154-0BA34E3B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CD1A37-19FA-44A3-8C36-37D3724E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88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96D1ED-369E-423C-A00F-3A161C097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3274AB-AB2D-4A94-98DB-2222C3C25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6406DC-BA18-4939-AB9D-3926417B3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74D5-C5FA-45E3-A277-33329A496674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1595E-1D60-4057-A295-DBF09BF6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127A7A-81CD-4506-82EB-88487F27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57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74D28-479F-4373-B210-388ECB44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2BBC8-38A7-4348-9479-3EAE11BAB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68E41D-58F6-44DF-8663-37EF18389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74D5-C5FA-45E3-A277-33329A496674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8CF34-6D0B-4364-8AF7-95B94EDC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58597-6F3F-44FB-A301-B89BEDEC9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53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C5C2A-526F-4747-9D6C-6220A5078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813E78-E167-40CF-8187-3DC41A869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A16163-3809-46D4-B09D-E279CF69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74D5-C5FA-45E3-A277-33329A496674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B0B68-DBDD-4D92-B2DC-167458989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C3E41-EA9A-4A34-A927-098A83AC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42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449A9-908A-4F15-98E3-AA90E235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26900-026D-4357-A19E-403FFCB2A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6E50B1-C7E2-4BE2-ADB2-7B7C04BD1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3A4EDE-5D0B-42CC-95A9-AAF8068F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74D5-C5FA-45E3-A277-33329A496674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1D6BA8-30C0-43F9-8501-1248F833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F698E4-1A8A-47F2-8EA1-101FFF73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96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7DB4C-28E0-4096-895D-A5B71661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0FC411-A444-48EF-8D70-5DCF1C597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D72B63-D615-4915-9224-9837C22E6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7C1824-DABB-43A5-B820-9EC57D5FB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EB4F56-2ABC-46BE-B0D7-0E6AAB9EE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6EA846-F41A-4C66-A322-3DEBEA1DE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74D5-C5FA-45E3-A277-33329A496674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F375F5-88A1-479C-9164-494190B5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9845DA-B656-468E-976D-80DD2BAA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95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314C4-C7A7-4868-9BE5-DA6FF515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A831CC-B956-4824-B190-5629514D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74D5-C5FA-45E3-A277-33329A496674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460726-9C8E-4EF5-9B2E-A01486F3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299DFE-550F-4501-BF70-DA380446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3C630C-6A4D-44F0-ABD2-B28672E97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74D5-C5FA-45E3-A277-33329A496674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B20C33-44CD-415F-B2BE-1E0117A0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21672A-BB3E-41A3-B3EC-3A934D19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3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87AA4-72E9-48D5-B602-EC60F521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587E8-7EE4-45C3-9E8E-AF161423E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106162-11D7-469B-9974-0FF09ED0A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075B0A-CD6E-4285-B6FA-719D6803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74D5-C5FA-45E3-A277-33329A496674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622AB-AC63-4DCF-B798-007AD2A7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EA0263-B4CF-4426-B89B-03838DCA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71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9DD47-C3D3-4DB2-9EE2-9A41F6EFF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1AC797-2D62-4C6C-BFD9-9B30C6ACB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25C0F2-5306-47C4-89C8-CA8ACC6A9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9BDEA7-BEB2-441A-8609-40C1EF6A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74D5-C5FA-45E3-A277-33329A496674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29FEA7-2078-427E-A7E7-428F0AA8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47CC97-C302-4D09-A2D6-E458670C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8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FC1E25-E00B-418D-B309-3EA680558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5D72FD-0EE0-4107-96DF-6FF8BBC26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68CF3A-7ABF-4CFC-AF71-0F7869823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D74D5-C5FA-45E3-A277-33329A496674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C6EA4-EC25-43A4-B8AF-568C24952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0ECD1-9A14-4513-8A27-4B4102EF3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58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demo.js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demo.jso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519" TargetMode="External"/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21731A87-D0C0-4757-B074-01F295A10484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8FF492C-59C1-4AF3-923E-E438B9FA44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5E90EB0-AA04-4953-AC10-265068A0B90A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65000"/>
              </a:pPr>
              <a:r>
                <a:rPr lang="en-US" altLang="zh-CN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Basic</a:t>
              </a:r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认证流程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56055DA-91F2-49B3-864A-ACCC01963373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B6CA4EC-9C90-4C31-8C68-06052C1A2AA3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AEF28BD-0D71-433D-B507-26228BA5CB32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2" name="Freeform 30">
            <a:extLst>
              <a:ext uri="{FF2B5EF4-FFF2-40B4-BE49-F238E27FC236}">
                <a16:creationId xmlns:a16="http://schemas.microsoft.com/office/drawing/2014/main" id="{9F160D26-3601-40C2-BED5-8173894C63F4}"/>
              </a:ext>
            </a:extLst>
          </p:cNvPr>
          <p:cNvSpPr>
            <a:spLocks noEditPoints="1"/>
          </p:cNvSpPr>
          <p:nvPr/>
        </p:nvSpPr>
        <p:spPr bwMode="auto">
          <a:xfrm>
            <a:off x="381359" y="3365009"/>
            <a:ext cx="1475405" cy="1187859"/>
          </a:xfrm>
          <a:custGeom>
            <a:avLst/>
            <a:gdLst>
              <a:gd name="T0" fmla="*/ 52273 w 111"/>
              <a:gd name="T1" fmla="*/ 264427 h 95"/>
              <a:gd name="T2" fmla="*/ 46123 w 111"/>
              <a:gd name="T3" fmla="*/ 261353 h 95"/>
              <a:gd name="T4" fmla="*/ 46123 w 111"/>
              <a:gd name="T5" fmla="*/ 252128 h 95"/>
              <a:gd name="T6" fmla="*/ 122995 w 111"/>
              <a:gd name="T7" fmla="*/ 190634 h 95"/>
              <a:gd name="T8" fmla="*/ 126070 w 111"/>
              <a:gd name="T9" fmla="*/ 190634 h 95"/>
              <a:gd name="T10" fmla="*/ 132220 w 111"/>
              <a:gd name="T11" fmla="*/ 193708 h 95"/>
              <a:gd name="T12" fmla="*/ 129145 w 111"/>
              <a:gd name="T13" fmla="*/ 202933 h 95"/>
              <a:gd name="T14" fmla="*/ 58423 w 111"/>
              <a:gd name="T15" fmla="*/ 261353 h 95"/>
              <a:gd name="T16" fmla="*/ 52273 w 111"/>
              <a:gd name="T17" fmla="*/ 264427 h 95"/>
              <a:gd name="T18" fmla="*/ 138370 w 111"/>
              <a:gd name="T19" fmla="*/ 144513 h 95"/>
              <a:gd name="T20" fmla="*/ 132220 w 111"/>
              <a:gd name="T21" fmla="*/ 141438 h 95"/>
              <a:gd name="T22" fmla="*/ 110696 w 111"/>
              <a:gd name="T23" fmla="*/ 92242 h 95"/>
              <a:gd name="T24" fmla="*/ 172193 w 111"/>
              <a:gd name="T25" fmla="*/ 27673 h 95"/>
              <a:gd name="T26" fmla="*/ 178343 w 111"/>
              <a:gd name="T27" fmla="*/ 36897 h 95"/>
              <a:gd name="T28" fmla="*/ 172193 w 111"/>
              <a:gd name="T29" fmla="*/ 43046 h 95"/>
              <a:gd name="T30" fmla="*/ 122995 w 111"/>
              <a:gd name="T31" fmla="*/ 92242 h 95"/>
              <a:gd name="T32" fmla="*/ 141445 w 111"/>
              <a:gd name="T33" fmla="*/ 129139 h 95"/>
              <a:gd name="T34" fmla="*/ 141445 w 111"/>
              <a:gd name="T35" fmla="*/ 141438 h 95"/>
              <a:gd name="T36" fmla="*/ 138370 w 111"/>
              <a:gd name="T37" fmla="*/ 144513 h 95"/>
              <a:gd name="T38" fmla="*/ 172193 w 111"/>
              <a:gd name="T39" fmla="*/ 0 h 95"/>
              <a:gd name="T40" fmla="*/ 83022 w 111"/>
              <a:gd name="T41" fmla="*/ 92242 h 95"/>
              <a:gd name="T42" fmla="*/ 116846 w 111"/>
              <a:gd name="T43" fmla="*/ 162961 h 95"/>
              <a:gd name="T44" fmla="*/ 0 w 111"/>
              <a:gd name="T45" fmla="*/ 285951 h 95"/>
              <a:gd name="T46" fmla="*/ 0 w 111"/>
              <a:gd name="T47" fmla="*/ 289025 h 95"/>
              <a:gd name="T48" fmla="*/ 6150 w 111"/>
              <a:gd name="T49" fmla="*/ 292100 h 95"/>
              <a:gd name="T50" fmla="*/ 338237 w 111"/>
              <a:gd name="T51" fmla="*/ 292100 h 95"/>
              <a:gd name="T52" fmla="*/ 341312 w 111"/>
              <a:gd name="T53" fmla="*/ 289025 h 95"/>
              <a:gd name="T54" fmla="*/ 341312 w 111"/>
              <a:gd name="T55" fmla="*/ 285951 h 95"/>
              <a:gd name="T56" fmla="*/ 227541 w 111"/>
              <a:gd name="T57" fmla="*/ 162961 h 95"/>
              <a:gd name="T58" fmla="*/ 258290 w 111"/>
              <a:gd name="T59" fmla="*/ 92242 h 95"/>
              <a:gd name="T60" fmla="*/ 172193 w 111"/>
              <a:gd name="T61" fmla="*/ 0 h 9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11" h="95">
                <a:moveTo>
                  <a:pt x="17" y="86"/>
                </a:moveTo>
                <a:cubicBezTo>
                  <a:pt x="16" y="86"/>
                  <a:pt x="16" y="86"/>
                  <a:pt x="15" y="85"/>
                </a:cubicBezTo>
                <a:cubicBezTo>
                  <a:pt x="14" y="85"/>
                  <a:pt x="14" y="83"/>
                  <a:pt x="15" y="82"/>
                </a:cubicBezTo>
                <a:cubicBezTo>
                  <a:pt x="21" y="73"/>
                  <a:pt x="30" y="65"/>
                  <a:pt x="40" y="62"/>
                </a:cubicBezTo>
                <a:cubicBezTo>
                  <a:pt x="41" y="62"/>
                  <a:pt x="41" y="62"/>
                  <a:pt x="41" y="62"/>
                </a:cubicBezTo>
                <a:cubicBezTo>
                  <a:pt x="42" y="62"/>
                  <a:pt x="43" y="62"/>
                  <a:pt x="43" y="63"/>
                </a:cubicBezTo>
                <a:cubicBezTo>
                  <a:pt x="44" y="65"/>
                  <a:pt x="43" y="66"/>
                  <a:pt x="42" y="66"/>
                </a:cubicBezTo>
                <a:cubicBezTo>
                  <a:pt x="32" y="70"/>
                  <a:pt x="24" y="76"/>
                  <a:pt x="19" y="85"/>
                </a:cubicBezTo>
                <a:cubicBezTo>
                  <a:pt x="18" y="86"/>
                  <a:pt x="17" y="86"/>
                  <a:pt x="17" y="86"/>
                </a:cubicBezTo>
                <a:moveTo>
                  <a:pt x="45" y="47"/>
                </a:moveTo>
                <a:cubicBezTo>
                  <a:pt x="44" y="47"/>
                  <a:pt x="44" y="47"/>
                  <a:pt x="43" y="46"/>
                </a:cubicBezTo>
                <a:cubicBezTo>
                  <a:pt x="38" y="42"/>
                  <a:pt x="36" y="36"/>
                  <a:pt x="36" y="30"/>
                </a:cubicBezTo>
                <a:cubicBezTo>
                  <a:pt x="36" y="18"/>
                  <a:pt x="45" y="9"/>
                  <a:pt x="56" y="9"/>
                </a:cubicBezTo>
                <a:cubicBezTo>
                  <a:pt x="57" y="9"/>
                  <a:pt x="58" y="10"/>
                  <a:pt x="58" y="12"/>
                </a:cubicBezTo>
                <a:cubicBezTo>
                  <a:pt x="58" y="13"/>
                  <a:pt x="57" y="14"/>
                  <a:pt x="56" y="14"/>
                </a:cubicBezTo>
                <a:cubicBezTo>
                  <a:pt x="47" y="14"/>
                  <a:pt x="40" y="21"/>
                  <a:pt x="40" y="30"/>
                </a:cubicBezTo>
                <a:cubicBezTo>
                  <a:pt x="40" y="35"/>
                  <a:pt x="42" y="39"/>
                  <a:pt x="46" y="42"/>
                </a:cubicBezTo>
                <a:cubicBezTo>
                  <a:pt x="47" y="43"/>
                  <a:pt x="47" y="45"/>
                  <a:pt x="46" y="46"/>
                </a:cubicBezTo>
                <a:cubicBezTo>
                  <a:pt x="46" y="46"/>
                  <a:pt x="45" y="47"/>
                  <a:pt x="45" y="47"/>
                </a:cubicBezTo>
                <a:moveTo>
                  <a:pt x="56" y="0"/>
                </a:moveTo>
                <a:cubicBezTo>
                  <a:pt x="40" y="0"/>
                  <a:pt x="27" y="14"/>
                  <a:pt x="27" y="30"/>
                </a:cubicBezTo>
                <a:cubicBezTo>
                  <a:pt x="27" y="39"/>
                  <a:pt x="31" y="48"/>
                  <a:pt x="38" y="53"/>
                </a:cubicBezTo>
                <a:cubicBezTo>
                  <a:pt x="20" y="59"/>
                  <a:pt x="6" y="74"/>
                  <a:pt x="0" y="93"/>
                </a:cubicBezTo>
                <a:cubicBezTo>
                  <a:pt x="0" y="94"/>
                  <a:pt x="0" y="94"/>
                  <a:pt x="0" y="94"/>
                </a:cubicBezTo>
                <a:cubicBezTo>
                  <a:pt x="1" y="95"/>
                  <a:pt x="1" y="95"/>
                  <a:pt x="2" y="95"/>
                </a:cubicBezTo>
                <a:cubicBezTo>
                  <a:pt x="110" y="95"/>
                  <a:pt x="110" y="95"/>
                  <a:pt x="110" y="95"/>
                </a:cubicBezTo>
                <a:cubicBezTo>
                  <a:pt x="110" y="95"/>
                  <a:pt x="111" y="95"/>
                  <a:pt x="111" y="94"/>
                </a:cubicBezTo>
                <a:cubicBezTo>
                  <a:pt x="111" y="94"/>
                  <a:pt x="111" y="94"/>
                  <a:pt x="111" y="93"/>
                </a:cubicBezTo>
                <a:cubicBezTo>
                  <a:pt x="106" y="74"/>
                  <a:pt x="91" y="59"/>
                  <a:pt x="74" y="53"/>
                </a:cubicBezTo>
                <a:cubicBezTo>
                  <a:pt x="80" y="48"/>
                  <a:pt x="84" y="39"/>
                  <a:pt x="84" y="30"/>
                </a:cubicBezTo>
                <a:cubicBezTo>
                  <a:pt x="84" y="14"/>
                  <a:pt x="71" y="0"/>
                  <a:pt x="56" y="0"/>
                </a:cubicBezTo>
              </a:path>
            </a:pathLst>
          </a:custGeom>
          <a:solidFill>
            <a:srgbClr val="65AECF"/>
          </a:solidFill>
          <a:ln>
            <a:noFill/>
          </a:ln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96AF0AE-BD43-4782-AEEA-9C1B8F5A9487}"/>
              </a:ext>
            </a:extLst>
          </p:cNvPr>
          <p:cNvSpPr/>
          <p:nvPr/>
        </p:nvSpPr>
        <p:spPr>
          <a:xfrm>
            <a:off x="3787583" y="1426128"/>
            <a:ext cx="1187089" cy="366598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1631EC2-1242-4519-80AC-E6610087B7C7}"/>
              </a:ext>
            </a:extLst>
          </p:cNvPr>
          <p:cNvSpPr/>
          <p:nvPr/>
        </p:nvSpPr>
        <p:spPr>
          <a:xfrm>
            <a:off x="9995436" y="1426128"/>
            <a:ext cx="1187089" cy="366598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4455E3E-392C-4AC9-8F6D-45CC062706BE}"/>
              </a:ext>
            </a:extLst>
          </p:cNvPr>
          <p:cNvCxnSpPr>
            <a:cxnSpLocks/>
          </p:cNvCxnSpPr>
          <p:nvPr/>
        </p:nvCxnSpPr>
        <p:spPr>
          <a:xfrm flipV="1">
            <a:off x="1406992" y="1803633"/>
            <a:ext cx="2380591" cy="161438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A6276DF-230A-49D6-8128-43FE48D2EAC5}"/>
              </a:ext>
            </a:extLst>
          </p:cNvPr>
          <p:cNvSpPr/>
          <p:nvPr/>
        </p:nvSpPr>
        <p:spPr>
          <a:xfrm>
            <a:off x="3942545" y="105679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浏览器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570655A-D5C1-4736-87F0-9B4B97763F9D}"/>
              </a:ext>
            </a:extLst>
          </p:cNvPr>
          <p:cNvSpPr/>
          <p:nvPr/>
        </p:nvSpPr>
        <p:spPr>
          <a:xfrm>
            <a:off x="10150398" y="105679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服务器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D507D5C-740F-4A9A-96C8-03DA5A5CB9E0}"/>
              </a:ext>
            </a:extLst>
          </p:cNvPr>
          <p:cNvSpPr/>
          <p:nvPr/>
        </p:nvSpPr>
        <p:spPr>
          <a:xfrm rot="19546551">
            <a:off x="2142615" y="2372618"/>
            <a:ext cx="9316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0.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打开浏览器</a:t>
            </a:r>
            <a:endParaRPr lang="zh-CN" altLang="en-US" sz="10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AFED7EA-02C4-49C1-85D9-50DD4E0854A0}"/>
              </a:ext>
            </a:extLst>
          </p:cNvPr>
          <p:cNvCxnSpPr>
            <a:cxnSpLocks/>
          </p:cNvCxnSpPr>
          <p:nvPr/>
        </p:nvCxnSpPr>
        <p:spPr>
          <a:xfrm>
            <a:off x="4974670" y="1803633"/>
            <a:ext cx="502076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1C2720C6-F948-4E4E-B2CA-0F3543B83905}"/>
              </a:ext>
            </a:extLst>
          </p:cNvPr>
          <p:cNvSpPr/>
          <p:nvPr/>
        </p:nvSpPr>
        <p:spPr>
          <a:xfrm>
            <a:off x="5876209" y="1585357"/>
            <a:ext cx="23086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1.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访问</a:t>
            </a:r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http://localhost:8080/demo.json</a:t>
            </a:r>
            <a:endParaRPr lang="zh-CN" altLang="en-US" sz="10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B8B3713-AC2F-4441-B80E-91E260CC42A0}"/>
              </a:ext>
            </a:extLst>
          </p:cNvPr>
          <p:cNvCxnSpPr>
            <a:cxnSpLocks/>
          </p:cNvCxnSpPr>
          <p:nvPr/>
        </p:nvCxnSpPr>
        <p:spPr>
          <a:xfrm flipH="1">
            <a:off x="4974670" y="2350457"/>
            <a:ext cx="5020764" cy="300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0A925D3-C509-414D-A258-8629B7A24C47}"/>
              </a:ext>
            </a:extLst>
          </p:cNvPr>
          <p:cNvSpPr/>
          <p:nvPr/>
        </p:nvSpPr>
        <p:spPr>
          <a:xfrm>
            <a:off x="10102417" y="1795460"/>
            <a:ext cx="973123" cy="5549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2.</a:t>
            </a:r>
            <a:r>
              <a:rPr lang="zh-CN" altLang="en-US" sz="1000" dirty="0"/>
              <a:t>认证判断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C091AF3-EB8F-439F-A993-D80D49051AC4}"/>
              </a:ext>
            </a:extLst>
          </p:cNvPr>
          <p:cNvSpPr/>
          <p:nvPr/>
        </p:nvSpPr>
        <p:spPr>
          <a:xfrm>
            <a:off x="5876209" y="1864972"/>
            <a:ext cx="355738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3.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未提供凭证返回状态</a:t>
            </a:r>
            <a:endParaRPr lang="en-US" altLang="zh-CN" sz="10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Http Status :  401 Unauthorized  </a:t>
            </a: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Response Header: WWW-Authenticate: Basic Realm="test"</a:t>
            </a:r>
            <a:endParaRPr lang="zh-CN" altLang="en-US" sz="10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5C55398-13A1-4EA9-A721-E510F23C9BA1}"/>
              </a:ext>
            </a:extLst>
          </p:cNvPr>
          <p:cNvCxnSpPr>
            <a:cxnSpLocks/>
          </p:cNvCxnSpPr>
          <p:nvPr/>
        </p:nvCxnSpPr>
        <p:spPr>
          <a:xfrm flipH="1">
            <a:off x="1513977" y="2465359"/>
            <a:ext cx="2273608" cy="125266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AC3DDB74-87E4-40CE-B262-4513BAF33B27}"/>
              </a:ext>
            </a:extLst>
          </p:cNvPr>
          <p:cNvSpPr/>
          <p:nvPr/>
        </p:nvSpPr>
        <p:spPr>
          <a:xfrm rot="19546551">
            <a:off x="2440313" y="2878107"/>
            <a:ext cx="6751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4.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登录框</a:t>
            </a:r>
            <a:endParaRPr lang="zh-CN" altLang="en-US" sz="1000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38B6067-9D53-4BF4-9680-9F74616BBA12}"/>
              </a:ext>
            </a:extLst>
          </p:cNvPr>
          <p:cNvCxnSpPr>
            <a:cxnSpLocks/>
          </p:cNvCxnSpPr>
          <p:nvPr/>
        </p:nvCxnSpPr>
        <p:spPr>
          <a:xfrm flipV="1">
            <a:off x="1524310" y="3079335"/>
            <a:ext cx="2263272" cy="77747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E7BC3B5A-96A5-4510-839C-F661BB76BF5B}"/>
              </a:ext>
            </a:extLst>
          </p:cNvPr>
          <p:cNvSpPr/>
          <p:nvPr/>
        </p:nvSpPr>
        <p:spPr>
          <a:xfrm rot="20441946">
            <a:off x="1568653" y="3247073"/>
            <a:ext cx="22990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5.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输入</a:t>
            </a:r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user=admin password=123456</a:t>
            </a:r>
            <a:endParaRPr lang="zh-CN" altLang="en-US" sz="1000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6F4D88B-AA36-4B0B-982C-2864F024FB08}"/>
              </a:ext>
            </a:extLst>
          </p:cNvPr>
          <p:cNvCxnSpPr>
            <a:cxnSpLocks/>
          </p:cNvCxnSpPr>
          <p:nvPr/>
        </p:nvCxnSpPr>
        <p:spPr>
          <a:xfrm>
            <a:off x="4947467" y="2915589"/>
            <a:ext cx="504796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4412B065-B052-4802-B7B8-3A7BC8556347}"/>
              </a:ext>
            </a:extLst>
          </p:cNvPr>
          <p:cNvSpPr/>
          <p:nvPr/>
        </p:nvSpPr>
        <p:spPr>
          <a:xfrm>
            <a:off x="5810102" y="2574072"/>
            <a:ext cx="2688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6.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浏览器对用户名密码做</a:t>
            </a:r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base64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编码</a:t>
            </a:r>
            <a:endParaRPr lang="en-US" altLang="zh-CN" sz="10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</a:rPr>
              <a:t>Authorization: Basic YWRtaW46YWRtaW4=</a:t>
            </a:r>
            <a:endParaRPr lang="zh-CN" altLang="en-US" sz="1000" dirty="0">
              <a:solidFill>
                <a:srgbClr val="314865"/>
              </a:solidFill>
              <a:latin typeface="Arial"/>
              <a:ea typeface="微软雅黑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2E7D8C6-E606-463A-AB84-2FEAEA348FA8}"/>
              </a:ext>
            </a:extLst>
          </p:cNvPr>
          <p:cNvCxnSpPr>
            <a:cxnSpLocks/>
          </p:cNvCxnSpPr>
          <p:nvPr/>
        </p:nvCxnSpPr>
        <p:spPr>
          <a:xfrm flipH="1">
            <a:off x="4961067" y="3476213"/>
            <a:ext cx="5020764" cy="300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6AEE202D-EF0B-4F9A-98DE-32ACCB18D91E}"/>
              </a:ext>
            </a:extLst>
          </p:cNvPr>
          <p:cNvSpPr/>
          <p:nvPr/>
        </p:nvSpPr>
        <p:spPr>
          <a:xfrm>
            <a:off x="10102416" y="2921216"/>
            <a:ext cx="973123" cy="5549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7.</a:t>
            </a:r>
            <a:r>
              <a:rPr lang="zh-CN" altLang="en-US" sz="1000" dirty="0"/>
              <a:t>认证判断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3D44AAC-44EC-456C-85B9-E564EA94FBA4}"/>
              </a:ext>
            </a:extLst>
          </p:cNvPr>
          <p:cNvSpPr/>
          <p:nvPr/>
        </p:nvSpPr>
        <p:spPr>
          <a:xfrm>
            <a:off x="5817051" y="2988981"/>
            <a:ext cx="160653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8.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凭证合法</a:t>
            </a:r>
            <a:endParaRPr lang="en-US" altLang="zh-CN" sz="10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Http Status : 200 OK</a:t>
            </a: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Body : 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服务器返回的内容</a:t>
            </a:r>
            <a:endParaRPr lang="zh-CN" altLang="en-US" sz="1000" dirty="0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B236463D-7821-4D7E-8E28-39EB8BF01D3D}"/>
              </a:ext>
            </a:extLst>
          </p:cNvPr>
          <p:cNvSpPr/>
          <p:nvPr/>
        </p:nvSpPr>
        <p:spPr>
          <a:xfrm>
            <a:off x="3935499" y="3542979"/>
            <a:ext cx="973123" cy="5549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8.</a:t>
            </a:r>
            <a:r>
              <a:rPr lang="zh-CN" altLang="en-US" sz="1000" dirty="0"/>
              <a:t>缓存凭证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ADEE8CB-451C-4C26-947B-B6888DCE42A8}"/>
              </a:ext>
            </a:extLst>
          </p:cNvPr>
          <p:cNvCxnSpPr>
            <a:cxnSpLocks/>
          </p:cNvCxnSpPr>
          <p:nvPr/>
        </p:nvCxnSpPr>
        <p:spPr>
          <a:xfrm>
            <a:off x="4970095" y="4097976"/>
            <a:ext cx="502076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CBB789AD-835B-477D-974F-6AFCF521FEFD}"/>
              </a:ext>
            </a:extLst>
          </p:cNvPr>
          <p:cNvSpPr/>
          <p:nvPr/>
        </p:nvSpPr>
        <p:spPr>
          <a:xfrm>
            <a:off x="5817051" y="3750546"/>
            <a:ext cx="362150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10.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访问</a:t>
            </a:r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  <a:hlinkClick r:id="rId2"/>
              </a:rPr>
              <a:t>http://localhost:8080/demo.json</a:t>
            </a:r>
            <a:endParaRPr lang="en-US" altLang="zh-CN" sz="10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  <a:p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</a:rPr>
              <a:t>浏览器自动添加 </a:t>
            </a:r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</a:rPr>
              <a:t>Authorization: Basic YWRtaW46YWRtaW4=</a:t>
            </a:r>
            <a:endParaRPr lang="zh-CN" altLang="en-US" sz="1000" dirty="0">
              <a:solidFill>
                <a:srgbClr val="314865"/>
              </a:solidFill>
              <a:latin typeface="Arial"/>
              <a:ea typeface="微软雅黑"/>
            </a:endParaRPr>
          </a:p>
          <a:p>
            <a:endParaRPr lang="zh-CN" altLang="en-US" sz="1000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B5CAEA83-0648-4CBF-941C-CB500C1187FF}"/>
              </a:ext>
            </a:extLst>
          </p:cNvPr>
          <p:cNvSpPr/>
          <p:nvPr/>
        </p:nvSpPr>
        <p:spPr>
          <a:xfrm>
            <a:off x="10079605" y="4125921"/>
            <a:ext cx="973123" cy="5549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11.</a:t>
            </a:r>
            <a:r>
              <a:rPr lang="zh-CN" altLang="en-US" sz="1000" dirty="0"/>
              <a:t>认证判断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9A94E32-9695-4E73-A94D-DE329184BB85}"/>
              </a:ext>
            </a:extLst>
          </p:cNvPr>
          <p:cNvCxnSpPr>
            <a:cxnSpLocks/>
          </p:cNvCxnSpPr>
          <p:nvPr/>
        </p:nvCxnSpPr>
        <p:spPr>
          <a:xfrm flipH="1">
            <a:off x="4961067" y="4680018"/>
            <a:ext cx="5020764" cy="300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4F28642B-B882-4E6B-B1A4-3B0D20596E55}"/>
              </a:ext>
            </a:extLst>
          </p:cNvPr>
          <p:cNvSpPr/>
          <p:nvPr/>
        </p:nvSpPr>
        <p:spPr>
          <a:xfrm>
            <a:off x="5817051" y="4192786"/>
            <a:ext cx="160653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12.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凭证合法</a:t>
            </a:r>
            <a:endParaRPr lang="en-US" altLang="zh-CN" sz="10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Http Status : 200 OK</a:t>
            </a: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Body : 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服务器返回的内容</a:t>
            </a:r>
            <a:endParaRPr lang="zh-CN" altLang="en-US" sz="1000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358DB2B0-1DE4-405D-AF29-4CC60444EC61}"/>
              </a:ext>
            </a:extLst>
          </p:cNvPr>
          <p:cNvCxnSpPr>
            <a:cxnSpLocks/>
          </p:cNvCxnSpPr>
          <p:nvPr/>
        </p:nvCxnSpPr>
        <p:spPr>
          <a:xfrm>
            <a:off x="1622758" y="3958938"/>
            <a:ext cx="2151220" cy="18354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9F8E1BE8-394D-424F-875F-F6B9E1828F8D}"/>
              </a:ext>
            </a:extLst>
          </p:cNvPr>
          <p:cNvSpPr/>
          <p:nvPr/>
        </p:nvSpPr>
        <p:spPr>
          <a:xfrm rot="169029">
            <a:off x="2296656" y="3805697"/>
            <a:ext cx="8034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9.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再次请求</a:t>
            </a:r>
            <a:endParaRPr lang="zh-CN" altLang="en-US" sz="10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1EFD15C-2960-4B59-BE1D-B3141F418EED}"/>
              </a:ext>
            </a:extLst>
          </p:cNvPr>
          <p:cNvSpPr/>
          <p:nvPr/>
        </p:nvSpPr>
        <p:spPr>
          <a:xfrm>
            <a:off x="793541" y="461005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用户</a:t>
            </a:r>
            <a:endParaRPr lang="zh-CN" altLang="en-US" dirty="0"/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19105B4B-5935-4D1E-AFC1-F8C104DAF644}"/>
              </a:ext>
            </a:extLst>
          </p:cNvPr>
          <p:cNvGrpSpPr/>
          <p:nvPr/>
        </p:nvGrpSpPr>
        <p:grpSpPr>
          <a:xfrm>
            <a:off x="4034161" y="5905629"/>
            <a:ext cx="377420" cy="618395"/>
            <a:chOff x="8631023" y="1684586"/>
            <a:chExt cx="2419633" cy="3964519"/>
          </a:xfrm>
          <a:solidFill>
            <a:schemeClr val="accent6"/>
          </a:solidFill>
        </p:grpSpPr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65B2AA11-E998-44F4-882D-C00573470AF4}"/>
                </a:ext>
              </a:extLst>
            </p:cNvPr>
            <p:cNvSpPr/>
            <p:nvPr/>
          </p:nvSpPr>
          <p:spPr bwMode="auto">
            <a:xfrm>
              <a:off x="9714110" y="1846062"/>
              <a:ext cx="0" cy="0"/>
            </a:xfrm>
            <a:custGeom>
              <a:avLst/>
              <a:gdLst>
                <a:gd name="T0" fmla="*/ 0 w 3"/>
                <a:gd name="T1" fmla="*/ 0 w 3"/>
                <a:gd name="T2" fmla="*/ 3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2" y="0"/>
                    <a:pt x="3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25400">
              <a:solidFill>
                <a:schemeClr val="accent6"/>
              </a:solidFill>
            </a:ln>
            <a:effectLst>
              <a:outerShdw blurRad="381000" dist="2540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3" name="Freeform 21">
              <a:extLst>
                <a:ext uri="{FF2B5EF4-FFF2-40B4-BE49-F238E27FC236}">
                  <a16:creationId xmlns:a16="http://schemas.microsoft.com/office/drawing/2014/main" id="{DFB95F99-2767-40D7-B31D-8B1276AA72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1023" y="1684586"/>
              <a:ext cx="2419633" cy="3114007"/>
            </a:xfrm>
            <a:custGeom>
              <a:avLst/>
              <a:gdLst>
                <a:gd name="T0" fmla="*/ 15500 w 17509"/>
                <a:gd name="T1" fmla="*/ 12945 h 22569"/>
                <a:gd name="T2" fmla="*/ 13648 w 17509"/>
                <a:gd name="T3" fmla="*/ 15646 h 22569"/>
                <a:gd name="T4" fmla="*/ 12686 w 17509"/>
                <a:gd name="T5" fmla="*/ 16707 h 22569"/>
                <a:gd name="T6" fmla="*/ 12045 w 17509"/>
                <a:gd name="T7" fmla="*/ 18000 h 22569"/>
                <a:gd name="T8" fmla="*/ 11850 w 17509"/>
                <a:gd name="T9" fmla="*/ 20372 h 22569"/>
                <a:gd name="T10" fmla="*/ 11851 w 17509"/>
                <a:gd name="T11" fmla="*/ 20445 h 22569"/>
                <a:gd name="T12" fmla="*/ 11209 w 17509"/>
                <a:gd name="T13" fmla="*/ 21086 h 22569"/>
                <a:gd name="T14" fmla="*/ 6299 w 17509"/>
                <a:gd name="T15" fmla="*/ 21086 h 22569"/>
                <a:gd name="T16" fmla="*/ 5844 w 17509"/>
                <a:gd name="T17" fmla="*/ 20897 h 22569"/>
                <a:gd name="T18" fmla="*/ 5657 w 17509"/>
                <a:gd name="T19" fmla="*/ 20445 h 22569"/>
                <a:gd name="T20" fmla="*/ 5657 w 17509"/>
                <a:gd name="T21" fmla="*/ 20369 h 22569"/>
                <a:gd name="T22" fmla="*/ 5462 w 17509"/>
                <a:gd name="T23" fmla="*/ 18000 h 22569"/>
                <a:gd name="T24" fmla="*/ 5094 w 17509"/>
                <a:gd name="T25" fmla="*/ 17092 h 22569"/>
                <a:gd name="T26" fmla="*/ 4029 w 17509"/>
                <a:gd name="T27" fmla="*/ 15822 h 22569"/>
                <a:gd name="T28" fmla="*/ 2329 w 17509"/>
                <a:gd name="T29" fmla="*/ 13637 h 22569"/>
                <a:gd name="T30" fmla="*/ 1484 w 17509"/>
                <a:gd name="T31" fmla="*/ 9931 h 22569"/>
                <a:gd name="T32" fmla="*/ 2954 w 17509"/>
                <a:gd name="T33" fmla="*/ 5541 h 22569"/>
                <a:gd name="T34" fmla="*/ 6683 w 17509"/>
                <a:gd name="T35" fmla="*/ 2948 h 22569"/>
                <a:gd name="T36" fmla="*/ 6868 w 17509"/>
                <a:gd name="T37" fmla="*/ 2892 h 22569"/>
                <a:gd name="T38" fmla="*/ 7985 w 17509"/>
                <a:gd name="T39" fmla="*/ 2684 h 22569"/>
                <a:gd name="T40" fmla="*/ 7987 w 17509"/>
                <a:gd name="T41" fmla="*/ 2684 h 22569"/>
                <a:gd name="T42" fmla="*/ 8059 w 17509"/>
                <a:gd name="T43" fmla="*/ 2676 h 22569"/>
                <a:gd name="T44" fmla="*/ 8716 w 17509"/>
                <a:gd name="T45" fmla="*/ 2639 h 22569"/>
                <a:gd name="T46" fmla="*/ 8755 w 17509"/>
                <a:gd name="T47" fmla="*/ 2643 h 22569"/>
                <a:gd name="T48" fmla="*/ 8793 w 17509"/>
                <a:gd name="T49" fmla="*/ 2641 h 22569"/>
                <a:gd name="T50" fmla="*/ 9450 w 17509"/>
                <a:gd name="T51" fmla="*/ 2676 h 22569"/>
                <a:gd name="T52" fmla="*/ 9448 w 17509"/>
                <a:gd name="T53" fmla="*/ 2676 h 22569"/>
                <a:gd name="T54" fmla="*/ 9520 w 17509"/>
                <a:gd name="T55" fmla="*/ 2684 h 22569"/>
                <a:gd name="T56" fmla="*/ 9522 w 17509"/>
                <a:gd name="T57" fmla="*/ 2684 h 22569"/>
                <a:gd name="T58" fmla="*/ 10638 w 17509"/>
                <a:gd name="T59" fmla="*/ 2892 h 22569"/>
                <a:gd name="T60" fmla="*/ 10825 w 17509"/>
                <a:gd name="T61" fmla="*/ 2948 h 22569"/>
                <a:gd name="T62" fmla="*/ 14553 w 17509"/>
                <a:gd name="T63" fmla="*/ 5541 h 22569"/>
                <a:gd name="T64" fmla="*/ 16023 w 17509"/>
                <a:gd name="T65" fmla="*/ 9931 h 22569"/>
                <a:gd name="T66" fmla="*/ 15500 w 17509"/>
                <a:gd name="T67" fmla="*/ 12945 h 22569"/>
                <a:gd name="T68" fmla="*/ 17507 w 17509"/>
                <a:gd name="T69" fmla="*/ 9931 h 22569"/>
                <a:gd name="T70" fmla="*/ 15734 w 17509"/>
                <a:gd name="T71" fmla="*/ 4645 h 22569"/>
                <a:gd name="T72" fmla="*/ 1773 w 17509"/>
                <a:gd name="T73" fmla="*/ 4645 h 22569"/>
                <a:gd name="T74" fmla="*/ 0 w 17509"/>
                <a:gd name="T75" fmla="*/ 9931 h 22569"/>
                <a:gd name="T76" fmla="*/ 628 w 17509"/>
                <a:gd name="T77" fmla="*/ 13491 h 22569"/>
                <a:gd name="T78" fmla="*/ 2782 w 17509"/>
                <a:gd name="T79" fmla="*/ 16665 h 22569"/>
                <a:gd name="T80" fmla="*/ 3655 w 17509"/>
                <a:gd name="T81" fmla="*/ 17623 h 22569"/>
                <a:gd name="T82" fmla="*/ 4005 w 17509"/>
                <a:gd name="T83" fmla="*/ 18273 h 22569"/>
                <a:gd name="T84" fmla="*/ 4174 w 17509"/>
                <a:gd name="T85" fmla="*/ 20369 h 22569"/>
                <a:gd name="T86" fmla="*/ 4174 w 17509"/>
                <a:gd name="T87" fmla="*/ 20420 h 22569"/>
                <a:gd name="T88" fmla="*/ 4174 w 17509"/>
                <a:gd name="T89" fmla="*/ 20435 h 22569"/>
                <a:gd name="T90" fmla="*/ 4174 w 17509"/>
                <a:gd name="T91" fmla="*/ 20440 h 22569"/>
                <a:gd name="T92" fmla="*/ 4174 w 17509"/>
                <a:gd name="T93" fmla="*/ 20445 h 22569"/>
                <a:gd name="T94" fmla="*/ 6299 w 17509"/>
                <a:gd name="T95" fmla="*/ 22569 h 22569"/>
                <a:gd name="T96" fmla="*/ 11209 w 17509"/>
                <a:gd name="T97" fmla="*/ 22569 h 22569"/>
                <a:gd name="T98" fmla="*/ 13333 w 17509"/>
                <a:gd name="T99" fmla="*/ 20445 h 22569"/>
                <a:gd name="T100" fmla="*/ 13333 w 17509"/>
                <a:gd name="T101" fmla="*/ 20440 h 22569"/>
                <a:gd name="T102" fmla="*/ 13333 w 17509"/>
                <a:gd name="T103" fmla="*/ 20434 h 22569"/>
                <a:gd name="T104" fmla="*/ 13333 w 17509"/>
                <a:gd name="T105" fmla="*/ 20420 h 22569"/>
                <a:gd name="T106" fmla="*/ 13333 w 17509"/>
                <a:gd name="T107" fmla="*/ 20372 h 22569"/>
                <a:gd name="T108" fmla="*/ 13503 w 17509"/>
                <a:gd name="T109" fmla="*/ 18274 h 22569"/>
                <a:gd name="T110" fmla="*/ 13673 w 17509"/>
                <a:gd name="T111" fmla="*/ 17875 h 22569"/>
                <a:gd name="T112" fmla="*/ 14553 w 17509"/>
                <a:gd name="T113" fmla="*/ 16847 h 22569"/>
                <a:gd name="T114" fmla="*/ 16486 w 17509"/>
                <a:gd name="T115" fmla="*/ 14338 h 22569"/>
                <a:gd name="T116" fmla="*/ 17507 w 17509"/>
                <a:gd name="T117" fmla="*/ 9931 h 22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509" h="22569">
                  <a:moveTo>
                    <a:pt x="15500" y="12945"/>
                  </a:moveTo>
                  <a:cubicBezTo>
                    <a:pt x="15031" y="14128"/>
                    <a:pt x="14327" y="14928"/>
                    <a:pt x="13648" y="15646"/>
                  </a:cubicBezTo>
                  <a:cubicBezTo>
                    <a:pt x="13309" y="16005"/>
                    <a:pt x="12976" y="16339"/>
                    <a:pt x="12686" y="16707"/>
                  </a:cubicBezTo>
                  <a:cubicBezTo>
                    <a:pt x="12399" y="17072"/>
                    <a:pt x="12143" y="17489"/>
                    <a:pt x="12045" y="18000"/>
                  </a:cubicBezTo>
                  <a:cubicBezTo>
                    <a:pt x="11859" y="18996"/>
                    <a:pt x="11852" y="20066"/>
                    <a:pt x="11850" y="20372"/>
                  </a:cubicBezTo>
                  <a:cubicBezTo>
                    <a:pt x="11850" y="20413"/>
                    <a:pt x="11851" y="20435"/>
                    <a:pt x="11851" y="20445"/>
                  </a:cubicBezTo>
                  <a:cubicBezTo>
                    <a:pt x="11849" y="20799"/>
                    <a:pt x="11564" y="21085"/>
                    <a:pt x="11209" y="21086"/>
                  </a:cubicBezTo>
                  <a:lnTo>
                    <a:pt x="6299" y="21086"/>
                  </a:lnTo>
                  <a:cubicBezTo>
                    <a:pt x="6119" y="21086"/>
                    <a:pt x="5962" y="21015"/>
                    <a:pt x="5844" y="20897"/>
                  </a:cubicBezTo>
                  <a:cubicBezTo>
                    <a:pt x="5727" y="20779"/>
                    <a:pt x="5657" y="20625"/>
                    <a:pt x="5657" y="20445"/>
                  </a:cubicBezTo>
                  <a:cubicBezTo>
                    <a:pt x="5657" y="20435"/>
                    <a:pt x="5657" y="20412"/>
                    <a:pt x="5657" y="20369"/>
                  </a:cubicBezTo>
                  <a:cubicBezTo>
                    <a:pt x="5656" y="20061"/>
                    <a:pt x="5647" y="18994"/>
                    <a:pt x="5462" y="18000"/>
                  </a:cubicBezTo>
                  <a:cubicBezTo>
                    <a:pt x="5398" y="17661"/>
                    <a:pt x="5261" y="17359"/>
                    <a:pt x="5094" y="17092"/>
                  </a:cubicBezTo>
                  <a:cubicBezTo>
                    <a:pt x="4798" y="16622"/>
                    <a:pt x="4420" y="16237"/>
                    <a:pt x="4029" y="15822"/>
                  </a:cubicBezTo>
                  <a:cubicBezTo>
                    <a:pt x="3439" y="15207"/>
                    <a:pt x="2815" y="14544"/>
                    <a:pt x="2329" y="13637"/>
                  </a:cubicBezTo>
                  <a:cubicBezTo>
                    <a:pt x="1845" y="12731"/>
                    <a:pt x="1485" y="11579"/>
                    <a:pt x="1484" y="9931"/>
                  </a:cubicBezTo>
                  <a:cubicBezTo>
                    <a:pt x="1484" y="8279"/>
                    <a:pt x="2030" y="6763"/>
                    <a:pt x="2954" y="5541"/>
                  </a:cubicBezTo>
                  <a:cubicBezTo>
                    <a:pt x="3879" y="4319"/>
                    <a:pt x="5180" y="3397"/>
                    <a:pt x="6683" y="2948"/>
                  </a:cubicBezTo>
                  <a:lnTo>
                    <a:pt x="6868" y="2892"/>
                  </a:lnTo>
                  <a:cubicBezTo>
                    <a:pt x="7230" y="2798"/>
                    <a:pt x="7602" y="2724"/>
                    <a:pt x="7985" y="2684"/>
                  </a:cubicBezTo>
                  <a:lnTo>
                    <a:pt x="7987" y="2684"/>
                  </a:lnTo>
                  <a:lnTo>
                    <a:pt x="8059" y="2676"/>
                  </a:lnTo>
                  <a:cubicBezTo>
                    <a:pt x="8283" y="2654"/>
                    <a:pt x="8501" y="2641"/>
                    <a:pt x="8716" y="2639"/>
                  </a:cubicBezTo>
                  <a:lnTo>
                    <a:pt x="8755" y="2643"/>
                  </a:lnTo>
                  <a:lnTo>
                    <a:pt x="8793" y="2641"/>
                  </a:lnTo>
                  <a:cubicBezTo>
                    <a:pt x="9007" y="2641"/>
                    <a:pt x="9226" y="2654"/>
                    <a:pt x="9450" y="2676"/>
                  </a:cubicBezTo>
                  <a:lnTo>
                    <a:pt x="9448" y="2676"/>
                  </a:lnTo>
                  <a:lnTo>
                    <a:pt x="9520" y="2684"/>
                  </a:lnTo>
                  <a:lnTo>
                    <a:pt x="9522" y="2684"/>
                  </a:lnTo>
                  <a:cubicBezTo>
                    <a:pt x="9905" y="2724"/>
                    <a:pt x="10277" y="2797"/>
                    <a:pt x="10638" y="2892"/>
                  </a:cubicBezTo>
                  <a:lnTo>
                    <a:pt x="10825" y="2948"/>
                  </a:lnTo>
                  <a:cubicBezTo>
                    <a:pt x="12327" y="3397"/>
                    <a:pt x="13628" y="4319"/>
                    <a:pt x="14553" y="5541"/>
                  </a:cubicBezTo>
                  <a:cubicBezTo>
                    <a:pt x="15476" y="6763"/>
                    <a:pt x="16023" y="8279"/>
                    <a:pt x="16023" y="9931"/>
                  </a:cubicBezTo>
                  <a:cubicBezTo>
                    <a:pt x="16023" y="11186"/>
                    <a:pt x="15812" y="12155"/>
                    <a:pt x="15500" y="12945"/>
                  </a:cubicBezTo>
                  <a:close/>
                  <a:moveTo>
                    <a:pt x="17507" y="9931"/>
                  </a:moveTo>
                  <a:cubicBezTo>
                    <a:pt x="17507" y="7948"/>
                    <a:pt x="16847" y="6114"/>
                    <a:pt x="15734" y="4645"/>
                  </a:cubicBezTo>
                  <a:cubicBezTo>
                    <a:pt x="12226" y="8"/>
                    <a:pt x="5290" y="0"/>
                    <a:pt x="1773" y="4645"/>
                  </a:cubicBezTo>
                  <a:cubicBezTo>
                    <a:pt x="661" y="6114"/>
                    <a:pt x="0" y="7948"/>
                    <a:pt x="0" y="9931"/>
                  </a:cubicBezTo>
                  <a:cubicBezTo>
                    <a:pt x="0" y="11354"/>
                    <a:pt x="245" y="12523"/>
                    <a:pt x="628" y="13491"/>
                  </a:cubicBezTo>
                  <a:cubicBezTo>
                    <a:pt x="1202" y="14942"/>
                    <a:pt x="2079" y="15922"/>
                    <a:pt x="2782" y="16665"/>
                  </a:cubicBezTo>
                  <a:cubicBezTo>
                    <a:pt x="3135" y="17036"/>
                    <a:pt x="3445" y="17353"/>
                    <a:pt x="3655" y="17623"/>
                  </a:cubicBezTo>
                  <a:cubicBezTo>
                    <a:pt x="3870" y="17895"/>
                    <a:pt x="3975" y="18106"/>
                    <a:pt x="4005" y="18273"/>
                  </a:cubicBezTo>
                  <a:cubicBezTo>
                    <a:pt x="4158" y="19085"/>
                    <a:pt x="4174" y="20109"/>
                    <a:pt x="4174" y="20369"/>
                  </a:cubicBezTo>
                  <a:lnTo>
                    <a:pt x="4174" y="20420"/>
                  </a:lnTo>
                  <a:lnTo>
                    <a:pt x="4174" y="20435"/>
                  </a:lnTo>
                  <a:lnTo>
                    <a:pt x="4174" y="20440"/>
                  </a:lnTo>
                  <a:lnTo>
                    <a:pt x="4174" y="20445"/>
                  </a:lnTo>
                  <a:cubicBezTo>
                    <a:pt x="4174" y="21620"/>
                    <a:pt x="5125" y="22568"/>
                    <a:pt x="6299" y="22569"/>
                  </a:cubicBezTo>
                  <a:lnTo>
                    <a:pt x="11209" y="22569"/>
                  </a:lnTo>
                  <a:cubicBezTo>
                    <a:pt x="12383" y="22568"/>
                    <a:pt x="13333" y="21618"/>
                    <a:pt x="13333" y="20445"/>
                  </a:cubicBezTo>
                  <a:lnTo>
                    <a:pt x="13333" y="20440"/>
                  </a:lnTo>
                  <a:lnTo>
                    <a:pt x="13333" y="20434"/>
                  </a:lnTo>
                  <a:lnTo>
                    <a:pt x="13333" y="20420"/>
                  </a:lnTo>
                  <a:lnTo>
                    <a:pt x="13333" y="20372"/>
                  </a:lnTo>
                  <a:cubicBezTo>
                    <a:pt x="13333" y="20115"/>
                    <a:pt x="13349" y="19088"/>
                    <a:pt x="13503" y="18274"/>
                  </a:cubicBezTo>
                  <a:cubicBezTo>
                    <a:pt x="13524" y="18161"/>
                    <a:pt x="13574" y="18033"/>
                    <a:pt x="13673" y="17875"/>
                  </a:cubicBezTo>
                  <a:cubicBezTo>
                    <a:pt x="13840" y="17600"/>
                    <a:pt x="14158" y="17258"/>
                    <a:pt x="14553" y="16847"/>
                  </a:cubicBezTo>
                  <a:cubicBezTo>
                    <a:pt x="15141" y="16228"/>
                    <a:pt x="15891" y="15448"/>
                    <a:pt x="16486" y="14338"/>
                  </a:cubicBezTo>
                  <a:cubicBezTo>
                    <a:pt x="17082" y="13230"/>
                    <a:pt x="17509" y="11799"/>
                    <a:pt x="17507" y="9931"/>
                  </a:cubicBezTo>
                  <a:close/>
                </a:path>
              </a:pathLst>
            </a:custGeom>
            <a:grpFill/>
            <a:ln w="25400">
              <a:solidFill>
                <a:schemeClr val="accent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4" name="Freeform 24">
              <a:extLst>
                <a:ext uri="{FF2B5EF4-FFF2-40B4-BE49-F238E27FC236}">
                  <a16:creationId xmlns:a16="http://schemas.microsoft.com/office/drawing/2014/main" id="{3EFC4A47-ADF2-4EFE-BD66-313A3FE42170}"/>
                </a:ext>
              </a:extLst>
            </p:cNvPr>
            <p:cNvSpPr/>
            <p:nvPr/>
          </p:nvSpPr>
          <p:spPr bwMode="auto">
            <a:xfrm>
              <a:off x="9378674" y="4873541"/>
              <a:ext cx="925122" cy="252112"/>
            </a:xfrm>
            <a:custGeom>
              <a:avLst/>
              <a:gdLst>
                <a:gd name="T0" fmla="*/ 5785 w 6697"/>
                <a:gd name="T1" fmla="*/ 0 h 1826"/>
                <a:gd name="T2" fmla="*/ 914 w 6697"/>
                <a:gd name="T3" fmla="*/ 0 h 1826"/>
                <a:gd name="T4" fmla="*/ 0 w 6697"/>
                <a:gd name="T5" fmla="*/ 914 h 1826"/>
                <a:gd name="T6" fmla="*/ 914 w 6697"/>
                <a:gd name="T7" fmla="*/ 1826 h 1826"/>
                <a:gd name="T8" fmla="*/ 5785 w 6697"/>
                <a:gd name="T9" fmla="*/ 1826 h 1826"/>
                <a:gd name="T10" fmla="*/ 6697 w 6697"/>
                <a:gd name="T11" fmla="*/ 914 h 1826"/>
                <a:gd name="T12" fmla="*/ 5785 w 6697"/>
                <a:gd name="T13" fmla="*/ 0 h 1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97" h="1826">
                  <a:moveTo>
                    <a:pt x="5785" y="0"/>
                  </a:moveTo>
                  <a:lnTo>
                    <a:pt x="914" y="0"/>
                  </a:lnTo>
                  <a:cubicBezTo>
                    <a:pt x="410" y="0"/>
                    <a:pt x="0" y="407"/>
                    <a:pt x="0" y="914"/>
                  </a:cubicBezTo>
                  <a:cubicBezTo>
                    <a:pt x="0" y="1416"/>
                    <a:pt x="410" y="1826"/>
                    <a:pt x="914" y="1826"/>
                  </a:cubicBezTo>
                  <a:lnTo>
                    <a:pt x="5785" y="1826"/>
                  </a:lnTo>
                  <a:cubicBezTo>
                    <a:pt x="6288" y="1826"/>
                    <a:pt x="6697" y="1416"/>
                    <a:pt x="6697" y="914"/>
                  </a:cubicBezTo>
                  <a:cubicBezTo>
                    <a:pt x="6697" y="407"/>
                    <a:pt x="6288" y="0"/>
                    <a:pt x="5785" y="0"/>
                  </a:cubicBezTo>
                  <a:close/>
                </a:path>
              </a:pathLst>
            </a:custGeom>
            <a:grpFill/>
            <a:ln w="25400">
              <a:solidFill>
                <a:schemeClr val="accent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5" name="Freeform 25">
              <a:extLst>
                <a:ext uri="{FF2B5EF4-FFF2-40B4-BE49-F238E27FC236}">
                  <a16:creationId xmlns:a16="http://schemas.microsoft.com/office/drawing/2014/main" id="{2BF2D0A9-2D68-4B4F-BDE0-7764A079A94F}"/>
                </a:ext>
              </a:extLst>
            </p:cNvPr>
            <p:cNvSpPr/>
            <p:nvPr/>
          </p:nvSpPr>
          <p:spPr bwMode="auto">
            <a:xfrm>
              <a:off x="9378674" y="5191885"/>
              <a:ext cx="925122" cy="252112"/>
            </a:xfrm>
            <a:custGeom>
              <a:avLst/>
              <a:gdLst>
                <a:gd name="T0" fmla="*/ 5785 w 6697"/>
                <a:gd name="T1" fmla="*/ 0 h 1825"/>
                <a:gd name="T2" fmla="*/ 914 w 6697"/>
                <a:gd name="T3" fmla="*/ 0 h 1825"/>
                <a:gd name="T4" fmla="*/ 0 w 6697"/>
                <a:gd name="T5" fmla="*/ 911 h 1825"/>
                <a:gd name="T6" fmla="*/ 914 w 6697"/>
                <a:gd name="T7" fmla="*/ 1825 h 1825"/>
                <a:gd name="T8" fmla="*/ 5785 w 6697"/>
                <a:gd name="T9" fmla="*/ 1825 h 1825"/>
                <a:gd name="T10" fmla="*/ 6697 w 6697"/>
                <a:gd name="T11" fmla="*/ 911 h 1825"/>
                <a:gd name="T12" fmla="*/ 5785 w 6697"/>
                <a:gd name="T13" fmla="*/ 0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97" h="1825">
                  <a:moveTo>
                    <a:pt x="5785" y="0"/>
                  </a:moveTo>
                  <a:lnTo>
                    <a:pt x="914" y="0"/>
                  </a:lnTo>
                  <a:cubicBezTo>
                    <a:pt x="410" y="0"/>
                    <a:pt x="0" y="407"/>
                    <a:pt x="0" y="911"/>
                  </a:cubicBezTo>
                  <a:cubicBezTo>
                    <a:pt x="0" y="1416"/>
                    <a:pt x="410" y="1825"/>
                    <a:pt x="914" y="1825"/>
                  </a:cubicBezTo>
                  <a:lnTo>
                    <a:pt x="5785" y="1825"/>
                  </a:lnTo>
                  <a:cubicBezTo>
                    <a:pt x="6288" y="1825"/>
                    <a:pt x="6697" y="1416"/>
                    <a:pt x="6697" y="911"/>
                  </a:cubicBezTo>
                  <a:cubicBezTo>
                    <a:pt x="6697" y="407"/>
                    <a:pt x="6288" y="0"/>
                    <a:pt x="5785" y="0"/>
                  </a:cubicBezTo>
                  <a:close/>
                </a:path>
              </a:pathLst>
            </a:custGeom>
            <a:grpFill/>
            <a:ln w="25400">
              <a:solidFill>
                <a:schemeClr val="accent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6" name="Freeform 26">
              <a:extLst>
                <a:ext uri="{FF2B5EF4-FFF2-40B4-BE49-F238E27FC236}">
                  <a16:creationId xmlns:a16="http://schemas.microsoft.com/office/drawing/2014/main" id="{D8703B5A-0513-4EF3-9E17-348BAF1EC3CB}"/>
                </a:ext>
              </a:extLst>
            </p:cNvPr>
            <p:cNvSpPr/>
            <p:nvPr/>
          </p:nvSpPr>
          <p:spPr bwMode="auto">
            <a:xfrm>
              <a:off x="9552802" y="5512366"/>
              <a:ext cx="576866" cy="136739"/>
            </a:xfrm>
            <a:custGeom>
              <a:avLst/>
              <a:gdLst>
                <a:gd name="T0" fmla="*/ 2515 w 4174"/>
                <a:gd name="T1" fmla="*/ 0 h 996"/>
                <a:gd name="T2" fmla="*/ 1661 w 4174"/>
                <a:gd name="T3" fmla="*/ 0 h 996"/>
                <a:gd name="T4" fmla="*/ 6 w 4174"/>
                <a:gd name="T5" fmla="*/ 0 h 996"/>
                <a:gd name="T6" fmla="*/ 0 w 4174"/>
                <a:gd name="T7" fmla="*/ 83 h 996"/>
                <a:gd name="T8" fmla="*/ 1493 w 4174"/>
                <a:gd name="T9" fmla="*/ 996 h 996"/>
                <a:gd name="T10" fmla="*/ 1624 w 4174"/>
                <a:gd name="T11" fmla="*/ 996 h 996"/>
                <a:gd name="T12" fmla="*/ 2552 w 4174"/>
                <a:gd name="T13" fmla="*/ 996 h 996"/>
                <a:gd name="T14" fmla="*/ 2683 w 4174"/>
                <a:gd name="T15" fmla="*/ 996 h 996"/>
                <a:gd name="T16" fmla="*/ 4174 w 4174"/>
                <a:gd name="T17" fmla="*/ 83 h 996"/>
                <a:gd name="T18" fmla="*/ 4170 w 4174"/>
                <a:gd name="T19" fmla="*/ 0 h 996"/>
                <a:gd name="T20" fmla="*/ 2515 w 4174"/>
                <a:gd name="T21" fmla="*/ 0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74" h="996">
                  <a:moveTo>
                    <a:pt x="2515" y="0"/>
                  </a:moveTo>
                  <a:lnTo>
                    <a:pt x="1661" y="0"/>
                  </a:lnTo>
                  <a:lnTo>
                    <a:pt x="6" y="0"/>
                  </a:lnTo>
                  <a:cubicBezTo>
                    <a:pt x="5" y="28"/>
                    <a:pt x="0" y="54"/>
                    <a:pt x="0" y="83"/>
                  </a:cubicBezTo>
                  <a:cubicBezTo>
                    <a:pt x="0" y="587"/>
                    <a:pt x="775" y="996"/>
                    <a:pt x="1493" y="996"/>
                  </a:cubicBezTo>
                  <a:lnTo>
                    <a:pt x="1624" y="996"/>
                  </a:lnTo>
                  <a:lnTo>
                    <a:pt x="2552" y="996"/>
                  </a:lnTo>
                  <a:lnTo>
                    <a:pt x="2683" y="996"/>
                  </a:lnTo>
                  <a:cubicBezTo>
                    <a:pt x="3400" y="996"/>
                    <a:pt x="4174" y="587"/>
                    <a:pt x="4174" y="83"/>
                  </a:cubicBezTo>
                  <a:cubicBezTo>
                    <a:pt x="4174" y="54"/>
                    <a:pt x="4170" y="28"/>
                    <a:pt x="4170" y="0"/>
                  </a:cubicBezTo>
                  <a:lnTo>
                    <a:pt x="2515" y="0"/>
                  </a:lnTo>
                  <a:close/>
                </a:path>
              </a:pathLst>
            </a:custGeom>
            <a:grpFill/>
            <a:ln w="25400">
              <a:solidFill>
                <a:schemeClr val="accent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87" name="矩形 3">
            <a:extLst>
              <a:ext uri="{FF2B5EF4-FFF2-40B4-BE49-F238E27FC236}">
                <a16:creationId xmlns:a16="http://schemas.microsoft.com/office/drawing/2014/main" id="{EC5C84FB-A92B-4EED-BE60-7CD64520B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4161" y="5989532"/>
            <a:ext cx="420080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800" b="1" dirty="0">
                <a:solidFill>
                  <a:schemeClr val="accent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rPr>
              <a:t>认证</a:t>
            </a:r>
            <a:endParaRPr lang="en-US" altLang="zh-CN" sz="800" b="1" dirty="0">
              <a:solidFill>
                <a:schemeClr val="accent6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/>
              <a:ea typeface="微软雅黑"/>
              <a:sym typeface="Arial"/>
            </a:endParaRPr>
          </a:p>
          <a:p>
            <a:pPr algn="dist"/>
            <a:r>
              <a:rPr lang="zh-CN" altLang="en-US" sz="800" b="1" dirty="0">
                <a:solidFill>
                  <a:schemeClr val="accent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rPr>
              <a:t>判断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08EACD74-8955-4DE1-95C7-8FE36AB2FE41}"/>
              </a:ext>
            </a:extLst>
          </p:cNvPr>
          <p:cNvSpPr/>
          <p:nvPr/>
        </p:nvSpPr>
        <p:spPr>
          <a:xfrm>
            <a:off x="4647187" y="5907446"/>
            <a:ext cx="34227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accent6"/>
                </a:solidFill>
                <a:latin typeface="Arial"/>
                <a:ea typeface="微软雅黑"/>
                <a:sym typeface="Arial"/>
              </a:rPr>
              <a:t>步骤</a:t>
            </a:r>
            <a:r>
              <a:rPr lang="en-US" altLang="zh-CN" sz="1000" dirty="0">
                <a:solidFill>
                  <a:schemeClr val="accent6"/>
                </a:solidFill>
                <a:latin typeface="Arial"/>
                <a:ea typeface="微软雅黑"/>
                <a:sym typeface="Arial"/>
              </a:rPr>
              <a:t>2</a:t>
            </a:r>
            <a:r>
              <a:rPr lang="zh-CN" altLang="en-US" sz="1000" dirty="0">
                <a:solidFill>
                  <a:schemeClr val="accent6"/>
                </a:solidFill>
                <a:latin typeface="Arial"/>
                <a:ea typeface="微软雅黑"/>
                <a:sym typeface="Arial"/>
              </a:rPr>
              <a:t>、</a:t>
            </a:r>
            <a:r>
              <a:rPr lang="en-US" altLang="zh-CN" sz="1000" dirty="0">
                <a:solidFill>
                  <a:schemeClr val="accent6"/>
                </a:solidFill>
                <a:latin typeface="Arial"/>
                <a:ea typeface="微软雅黑"/>
                <a:sym typeface="Arial"/>
              </a:rPr>
              <a:t>7</a:t>
            </a:r>
            <a:r>
              <a:rPr lang="zh-CN" altLang="en-US" sz="1000" dirty="0">
                <a:solidFill>
                  <a:schemeClr val="accent6"/>
                </a:solidFill>
                <a:latin typeface="Arial"/>
                <a:ea typeface="微软雅黑"/>
                <a:sym typeface="Arial"/>
              </a:rPr>
              <a:t>、</a:t>
            </a:r>
            <a:r>
              <a:rPr lang="en-US" altLang="zh-CN" sz="1000" dirty="0">
                <a:solidFill>
                  <a:schemeClr val="accent6"/>
                </a:solidFill>
                <a:latin typeface="Arial"/>
                <a:ea typeface="微软雅黑"/>
                <a:sym typeface="Arial"/>
              </a:rPr>
              <a:t>11</a:t>
            </a:r>
            <a:r>
              <a:rPr lang="zh-CN" altLang="en-US" sz="1000" dirty="0">
                <a:solidFill>
                  <a:schemeClr val="accent6"/>
                </a:solidFill>
                <a:latin typeface="Arial"/>
                <a:ea typeface="微软雅黑"/>
                <a:sym typeface="Arial"/>
              </a:rPr>
              <a:t>在服务器端是同一个逻辑，</a:t>
            </a:r>
            <a:endParaRPr lang="en-US" altLang="zh-CN" sz="1000" dirty="0">
              <a:solidFill>
                <a:schemeClr val="accent6"/>
              </a:solidFill>
              <a:latin typeface="Arial"/>
              <a:ea typeface="微软雅黑"/>
              <a:sym typeface="Arial"/>
            </a:endParaRPr>
          </a:p>
          <a:p>
            <a:r>
              <a:rPr lang="zh-CN" altLang="en-US" sz="1000" dirty="0">
                <a:solidFill>
                  <a:schemeClr val="accent6"/>
                </a:solidFill>
                <a:latin typeface="Arial"/>
                <a:ea typeface="微软雅黑"/>
                <a:sym typeface="Arial"/>
              </a:rPr>
              <a:t>判断请求</a:t>
            </a:r>
            <a:r>
              <a:rPr lang="en-US" altLang="zh-CN" sz="1000" dirty="0">
                <a:solidFill>
                  <a:schemeClr val="accent6"/>
                </a:solidFill>
                <a:latin typeface="Arial"/>
                <a:ea typeface="微软雅黑"/>
                <a:sym typeface="Arial"/>
              </a:rPr>
              <a:t>Header</a:t>
            </a:r>
            <a:r>
              <a:rPr lang="zh-CN" altLang="en-US" sz="1000" dirty="0">
                <a:solidFill>
                  <a:schemeClr val="accent6"/>
                </a:solidFill>
                <a:latin typeface="Arial"/>
                <a:ea typeface="微软雅黑"/>
                <a:sym typeface="Arial"/>
              </a:rPr>
              <a:t>中是否包含</a:t>
            </a:r>
            <a:r>
              <a:rPr lang="en-US" altLang="zh-CN" sz="1000" dirty="0">
                <a:solidFill>
                  <a:schemeClr val="accent6"/>
                </a:solidFill>
                <a:latin typeface="Arial"/>
                <a:ea typeface="微软雅黑"/>
              </a:rPr>
              <a:t>Authorization</a:t>
            </a:r>
            <a:r>
              <a:rPr lang="zh-CN" altLang="en-US" sz="1000" dirty="0">
                <a:solidFill>
                  <a:schemeClr val="accent6"/>
                </a:solidFill>
                <a:latin typeface="Arial"/>
                <a:ea typeface="微软雅黑"/>
              </a:rPr>
              <a:t>，</a:t>
            </a:r>
            <a:endParaRPr lang="en-US" altLang="zh-CN" sz="1000" dirty="0">
              <a:solidFill>
                <a:schemeClr val="accent6"/>
              </a:solidFill>
              <a:latin typeface="Arial"/>
              <a:ea typeface="微软雅黑"/>
            </a:endParaRPr>
          </a:p>
          <a:p>
            <a:r>
              <a:rPr lang="zh-CN" altLang="en-US" sz="1000" dirty="0">
                <a:solidFill>
                  <a:schemeClr val="accent6"/>
                </a:solidFill>
                <a:latin typeface="Arial"/>
                <a:ea typeface="微软雅黑"/>
              </a:rPr>
              <a:t>并对值进行</a:t>
            </a:r>
            <a:r>
              <a:rPr lang="en-US" altLang="zh-CN" sz="1000" dirty="0">
                <a:solidFill>
                  <a:schemeClr val="accent6"/>
                </a:solidFill>
                <a:latin typeface="Arial"/>
                <a:ea typeface="微软雅黑"/>
              </a:rPr>
              <a:t>base64</a:t>
            </a:r>
            <a:r>
              <a:rPr lang="zh-CN" altLang="en-US" sz="1000" dirty="0">
                <a:solidFill>
                  <a:schemeClr val="accent6"/>
                </a:solidFill>
                <a:latin typeface="Arial"/>
                <a:ea typeface="微软雅黑"/>
              </a:rPr>
              <a:t>解码，判断用户名密码是否匹配的过程</a:t>
            </a:r>
            <a:endParaRPr lang="zh-CN" altLang="en-US" sz="1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13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33333E-6 L 3.95833E-6 0.19514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21731A87-D0C0-4757-B074-01F295A10484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8FF492C-59C1-4AF3-923E-E438B9FA44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5E90EB0-AA04-4953-AC10-265068A0B90A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65000"/>
              </a:pPr>
              <a:r>
                <a:rPr lang="en-US" altLang="zh-CN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Digest</a:t>
              </a:r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认证流程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56055DA-91F2-49B3-864A-ACCC01963373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B6CA4EC-9C90-4C31-8C68-06052C1A2AA3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AEF28BD-0D71-433D-B507-26228BA5CB32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2" name="Freeform 30">
            <a:extLst>
              <a:ext uri="{FF2B5EF4-FFF2-40B4-BE49-F238E27FC236}">
                <a16:creationId xmlns:a16="http://schemas.microsoft.com/office/drawing/2014/main" id="{9F160D26-3601-40C2-BED5-8173894C63F4}"/>
              </a:ext>
            </a:extLst>
          </p:cNvPr>
          <p:cNvSpPr>
            <a:spLocks noEditPoints="1"/>
          </p:cNvSpPr>
          <p:nvPr/>
        </p:nvSpPr>
        <p:spPr bwMode="auto">
          <a:xfrm>
            <a:off x="142821" y="3007200"/>
            <a:ext cx="1475405" cy="1187859"/>
          </a:xfrm>
          <a:custGeom>
            <a:avLst/>
            <a:gdLst>
              <a:gd name="T0" fmla="*/ 52273 w 111"/>
              <a:gd name="T1" fmla="*/ 264427 h 95"/>
              <a:gd name="T2" fmla="*/ 46123 w 111"/>
              <a:gd name="T3" fmla="*/ 261353 h 95"/>
              <a:gd name="T4" fmla="*/ 46123 w 111"/>
              <a:gd name="T5" fmla="*/ 252128 h 95"/>
              <a:gd name="T6" fmla="*/ 122995 w 111"/>
              <a:gd name="T7" fmla="*/ 190634 h 95"/>
              <a:gd name="T8" fmla="*/ 126070 w 111"/>
              <a:gd name="T9" fmla="*/ 190634 h 95"/>
              <a:gd name="T10" fmla="*/ 132220 w 111"/>
              <a:gd name="T11" fmla="*/ 193708 h 95"/>
              <a:gd name="T12" fmla="*/ 129145 w 111"/>
              <a:gd name="T13" fmla="*/ 202933 h 95"/>
              <a:gd name="T14" fmla="*/ 58423 w 111"/>
              <a:gd name="T15" fmla="*/ 261353 h 95"/>
              <a:gd name="T16" fmla="*/ 52273 w 111"/>
              <a:gd name="T17" fmla="*/ 264427 h 95"/>
              <a:gd name="T18" fmla="*/ 138370 w 111"/>
              <a:gd name="T19" fmla="*/ 144513 h 95"/>
              <a:gd name="T20" fmla="*/ 132220 w 111"/>
              <a:gd name="T21" fmla="*/ 141438 h 95"/>
              <a:gd name="T22" fmla="*/ 110696 w 111"/>
              <a:gd name="T23" fmla="*/ 92242 h 95"/>
              <a:gd name="T24" fmla="*/ 172193 w 111"/>
              <a:gd name="T25" fmla="*/ 27673 h 95"/>
              <a:gd name="T26" fmla="*/ 178343 w 111"/>
              <a:gd name="T27" fmla="*/ 36897 h 95"/>
              <a:gd name="T28" fmla="*/ 172193 w 111"/>
              <a:gd name="T29" fmla="*/ 43046 h 95"/>
              <a:gd name="T30" fmla="*/ 122995 w 111"/>
              <a:gd name="T31" fmla="*/ 92242 h 95"/>
              <a:gd name="T32" fmla="*/ 141445 w 111"/>
              <a:gd name="T33" fmla="*/ 129139 h 95"/>
              <a:gd name="T34" fmla="*/ 141445 w 111"/>
              <a:gd name="T35" fmla="*/ 141438 h 95"/>
              <a:gd name="T36" fmla="*/ 138370 w 111"/>
              <a:gd name="T37" fmla="*/ 144513 h 95"/>
              <a:gd name="T38" fmla="*/ 172193 w 111"/>
              <a:gd name="T39" fmla="*/ 0 h 95"/>
              <a:gd name="T40" fmla="*/ 83022 w 111"/>
              <a:gd name="T41" fmla="*/ 92242 h 95"/>
              <a:gd name="T42" fmla="*/ 116846 w 111"/>
              <a:gd name="T43" fmla="*/ 162961 h 95"/>
              <a:gd name="T44" fmla="*/ 0 w 111"/>
              <a:gd name="T45" fmla="*/ 285951 h 95"/>
              <a:gd name="T46" fmla="*/ 0 w 111"/>
              <a:gd name="T47" fmla="*/ 289025 h 95"/>
              <a:gd name="T48" fmla="*/ 6150 w 111"/>
              <a:gd name="T49" fmla="*/ 292100 h 95"/>
              <a:gd name="T50" fmla="*/ 338237 w 111"/>
              <a:gd name="T51" fmla="*/ 292100 h 95"/>
              <a:gd name="T52" fmla="*/ 341312 w 111"/>
              <a:gd name="T53" fmla="*/ 289025 h 95"/>
              <a:gd name="T54" fmla="*/ 341312 w 111"/>
              <a:gd name="T55" fmla="*/ 285951 h 95"/>
              <a:gd name="T56" fmla="*/ 227541 w 111"/>
              <a:gd name="T57" fmla="*/ 162961 h 95"/>
              <a:gd name="T58" fmla="*/ 258290 w 111"/>
              <a:gd name="T59" fmla="*/ 92242 h 95"/>
              <a:gd name="T60" fmla="*/ 172193 w 111"/>
              <a:gd name="T61" fmla="*/ 0 h 9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11" h="95">
                <a:moveTo>
                  <a:pt x="17" y="86"/>
                </a:moveTo>
                <a:cubicBezTo>
                  <a:pt x="16" y="86"/>
                  <a:pt x="16" y="86"/>
                  <a:pt x="15" y="85"/>
                </a:cubicBezTo>
                <a:cubicBezTo>
                  <a:pt x="14" y="85"/>
                  <a:pt x="14" y="83"/>
                  <a:pt x="15" y="82"/>
                </a:cubicBezTo>
                <a:cubicBezTo>
                  <a:pt x="21" y="73"/>
                  <a:pt x="30" y="65"/>
                  <a:pt x="40" y="62"/>
                </a:cubicBezTo>
                <a:cubicBezTo>
                  <a:pt x="41" y="62"/>
                  <a:pt x="41" y="62"/>
                  <a:pt x="41" y="62"/>
                </a:cubicBezTo>
                <a:cubicBezTo>
                  <a:pt x="42" y="62"/>
                  <a:pt x="43" y="62"/>
                  <a:pt x="43" y="63"/>
                </a:cubicBezTo>
                <a:cubicBezTo>
                  <a:pt x="44" y="65"/>
                  <a:pt x="43" y="66"/>
                  <a:pt x="42" y="66"/>
                </a:cubicBezTo>
                <a:cubicBezTo>
                  <a:pt x="32" y="70"/>
                  <a:pt x="24" y="76"/>
                  <a:pt x="19" y="85"/>
                </a:cubicBezTo>
                <a:cubicBezTo>
                  <a:pt x="18" y="86"/>
                  <a:pt x="17" y="86"/>
                  <a:pt x="17" y="86"/>
                </a:cubicBezTo>
                <a:moveTo>
                  <a:pt x="45" y="47"/>
                </a:moveTo>
                <a:cubicBezTo>
                  <a:pt x="44" y="47"/>
                  <a:pt x="44" y="47"/>
                  <a:pt x="43" y="46"/>
                </a:cubicBezTo>
                <a:cubicBezTo>
                  <a:pt x="38" y="42"/>
                  <a:pt x="36" y="36"/>
                  <a:pt x="36" y="30"/>
                </a:cubicBezTo>
                <a:cubicBezTo>
                  <a:pt x="36" y="18"/>
                  <a:pt x="45" y="9"/>
                  <a:pt x="56" y="9"/>
                </a:cubicBezTo>
                <a:cubicBezTo>
                  <a:pt x="57" y="9"/>
                  <a:pt x="58" y="10"/>
                  <a:pt x="58" y="12"/>
                </a:cubicBezTo>
                <a:cubicBezTo>
                  <a:pt x="58" y="13"/>
                  <a:pt x="57" y="14"/>
                  <a:pt x="56" y="14"/>
                </a:cubicBezTo>
                <a:cubicBezTo>
                  <a:pt x="47" y="14"/>
                  <a:pt x="40" y="21"/>
                  <a:pt x="40" y="30"/>
                </a:cubicBezTo>
                <a:cubicBezTo>
                  <a:pt x="40" y="35"/>
                  <a:pt x="42" y="39"/>
                  <a:pt x="46" y="42"/>
                </a:cubicBezTo>
                <a:cubicBezTo>
                  <a:pt x="47" y="43"/>
                  <a:pt x="47" y="45"/>
                  <a:pt x="46" y="46"/>
                </a:cubicBezTo>
                <a:cubicBezTo>
                  <a:pt x="46" y="46"/>
                  <a:pt x="45" y="47"/>
                  <a:pt x="45" y="47"/>
                </a:cubicBezTo>
                <a:moveTo>
                  <a:pt x="56" y="0"/>
                </a:moveTo>
                <a:cubicBezTo>
                  <a:pt x="40" y="0"/>
                  <a:pt x="27" y="14"/>
                  <a:pt x="27" y="30"/>
                </a:cubicBezTo>
                <a:cubicBezTo>
                  <a:pt x="27" y="39"/>
                  <a:pt x="31" y="48"/>
                  <a:pt x="38" y="53"/>
                </a:cubicBezTo>
                <a:cubicBezTo>
                  <a:pt x="20" y="59"/>
                  <a:pt x="6" y="74"/>
                  <a:pt x="0" y="93"/>
                </a:cubicBezTo>
                <a:cubicBezTo>
                  <a:pt x="0" y="94"/>
                  <a:pt x="0" y="94"/>
                  <a:pt x="0" y="94"/>
                </a:cubicBezTo>
                <a:cubicBezTo>
                  <a:pt x="1" y="95"/>
                  <a:pt x="1" y="95"/>
                  <a:pt x="2" y="95"/>
                </a:cubicBezTo>
                <a:cubicBezTo>
                  <a:pt x="110" y="95"/>
                  <a:pt x="110" y="95"/>
                  <a:pt x="110" y="95"/>
                </a:cubicBezTo>
                <a:cubicBezTo>
                  <a:pt x="110" y="95"/>
                  <a:pt x="111" y="95"/>
                  <a:pt x="111" y="94"/>
                </a:cubicBezTo>
                <a:cubicBezTo>
                  <a:pt x="111" y="94"/>
                  <a:pt x="111" y="94"/>
                  <a:pt x="111" y="93"/>
                </a:cubicBezTo>
                <a:cubicBezTo>
                  <a:pt x="106" y="74"/>
                  <a:pt x="91" y="59"/>
                  <a:pt x="74" y="53"/>
                </a:cubicBezTo>
                <a:cubicBezTo>
                  <a:pt x="80" y="48"/>
                  <a:pt x="84" y="39"/>
                  <a:pt x="84" y="30"/>
                </a:cubicBezTo>
                <a:cubicBezTo>
                  <a:pt x="84" y="14"/>
                  <a:pt x="71" y="0"/>
                  <a:pt x="56" y="0"/>
                </a:cubicBezTo>
              </a:path>
            </a:pathLst>
          </a:custGeom>
          <a:solidFill>
            <a:srgbClr val="65AECF"/>
          </a:solidFill>
          <a:ln>
            <a:noFill/>
          </a:ln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96AF0AE-BD43-4782-AEEA-9C1B8F5A9487}"/>
              </a:ext>
            </a:extLst>
          </p:cNvPr>
          <p:cNvSpPr/>
          <p:nvPr/>
        </p:nvSpPr>
        <p:spPr>
          <a:xfrm>
            <a:off x="3549045" y="1068319"/>
            <a:ext cx="1187089" cy="366598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1631EC2-1242-4519-80AC-E6610087B7C7}"/>
              </a:ext>
            </a:extLst>
          </p:cNvPr>
          <p:cNvSpPr/>
          <p:nvPr/>
        </p:nvSpPr>
        <p:spPr>
          <a:xfrm>
            <a:off x="9756897" y="1068319"/>
            <a:ext cx="1187089" cy="366598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4455E3E-392C-4AC9-8F6D-45CC062706BE}"/>
              </a:ext>
            </a:extLst>
          </p:cNvPr>
          <p:cNvCxnSpPr>
            <a:cxnSpLocks/>
          </p:cNvCxnSpPr>
          <p:nvPr/>
        </p:nvCxnSpPr>
        <p:spPr>
          <a:xfrm flipV="1">
            <a:off x="1168454" y="1445824"/>
            <a:ext cx="2380591" cy="161438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A6276DF-230A-49D6-8128-43FE48D2EAC5}"/>
              </a:ext>
            </a:extLst>
          </p:cNvPr>
          <p:cNvSpPr/>
          <p:nvPr/>
        </p:nvSpPr>
        <p:spPr>
          <a:xfrm>
            <a:off x="3704007" y="69898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浏览器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570655A-D5C1-4736-87F0-9B4B97763F9D}"/>
              </a:ext>
            </a:extLst>
          </p:cNvPr>
          <p:cNvSpPr/>
          <p:nvPr/>
        </p:nvSpPr>
        <p:spPr>
          <a:xfrm>
            <a:off x="9911859" y="69898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服务器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D507D5C-740F-4A9A-96C8-03DA5A5CB9E0}"/>
              </a:ext>
            </a:extLst>
          </p:cNvPr>
          <p:cNvSpPr/>
          <p:nvPr/>
        </p:nvSpPr>
        <p:spPr>
          <a:xfrm rot="19546551">
            <a:off x="1904077" y="2014809"/>
            <a:ext cx="9316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0.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打开浏览器</a:t>
            </a:r>
            <a:endParaRPr lang="zh-CN" altLang="en-US" sz="10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AFED7EA-02C4-49C1-85D9-50DD4E0854A0}"/>
              </a:ext>
            </a:extLst>
          </p:cNvPr>
          <p:cNvCxnSpPr>
            <a:cxnSpLocks/>
          </p:cNvCxnSpPr>
          <p:nvPr/>
        </p:nvCxnSpPr>
        <p:spPr>
          <a:xfrm>
            <a:off x="4736132" y="1445824"/>
            <a:ext cx="501618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1C2720C6-F948-4E4E-B2CA-0F3543B83905}"/>
              </a:ext>
            </a:extLst>
          </p:cNvPr>
          <p:cNvSpPr/>
          <p:nvPr/>
        </p:nvSpPr>
        <p:spPr>
          <a:xfrm>
            <a:off x="5637671" y="1227548"/>
            <a:ext cx="23086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1.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访问</a:t>
            </a:r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http://localhost:8080/demo.json</a:t>
            </a:r>
            <a:endParaRPr lang="zh-CN" altLang="en-US" sz="10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B8B3713-AC2F-4441-B80E-91E260CC42A0}"/>
              </a:ext>
            </a:extLst>
          </p:cNvPr>
          <p:cNvCxnSpPr>
            <a:cxnSpLocks/>
          </p:cNvCxnSpPr>
          <p:nvPr/>
        </p:nvCxnSpPr>
        <p:spPr>
          <a:xfrm flipH="1">
            <a:off x="4736134" y="1964501"/>
            <a:ext cx="5007159" cy="3115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0A925D3-C509-414D-A258-8629B7A24C47}"/>
              </a:ext>
            </a:extLst>
          </p:cNvPr>
          <p:cNvSpPr/>
          <p:nvPr/>
        </p:nvSpPr>
        <p:spPr>
          <a:xfrm>
            <a:off x="9863878" y="1437651"/>
            <a:ext cx="973123" cy="5549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2.</a:t>
            </a:r>
            <a:r>
              <a:rPr lang="zh-CN" altLang="en-US" sz="1000" dirty="0"/>
              <a:t>认证判断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C091AF3-EB8F-439F-A993-D80D49051AC4}"/>
              </a:ext>
            </a:extLst>
          </p:cNvPr>
          <p:cNvSpPr/>
          <p:nvPr/>
        </p:nvSpPr>
        <p:spPr>
          <a:xfrm>
            <a:off x="5614127" y="1496048"/>
            <a:ext cx="248177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3.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未提供凭证返回状态</a:t>
            </a:r>
            <a:endParaRPr lang="en-US" altLang="zh-CN" sz="10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Http Status :  401 Unauthorized  </a:t>
            </a: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Response Header:  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见</a:t>
            </a:r>
            <a:r>
              <a:rPr lang="en-US" altLang="zh-CN" sz="1000" dirty="0" err="1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ResponseHeader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5C55398-13A1-4EA9-A721-E510F23C9BA1}"/>
              </a:ext>
            </a:extLst>
          </p:cNvPr>
          <p:cNvCxnSpPr>
            <a:cxnSpLocks/>
          </p:cNvCxnSpPr>
          <p:nvPr/>
        </p:nvCxnSpPr>
        <p:spPr>
          <a:xfrm flipH="1">
            <a:off x="1275439" y="2107550"/>
            <a:ext cx="2273608" cy="125266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AC3DDB74-87E4-40CE-B262-4513BAF33B27}"/>
              </a:ext>
            </a:extLst>
          </p:cNvPr>
          <p:cNvSpPr/>
          <p:nvPr/>
        </p:nvSpPr>
        <p:spPr>
          <a:xfrm rot="19546551">
            <a:off x="2201775" y="2520298"/>
            <a:ext cx="6751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4.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登录框</a:t>
            </a:r>
            <a:endParaRPr lang="zh-CN" altLang="en-US" sz="1000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38B6067-9D53-4BF4-9680-9F74616BBA12}"/>
              </a:ext>
            </a:extLst>
          </p:cNvPr>
          <p:cNvCxnSpPr>
            <a:cxnSpLocks/>
          </p:cNvCxnSpPr>
          <p:nvPr/>
        </p:nvCxnSpPr>
        <p:spPr>
          <a:xfrm flipV="1">
            <a:off x="1285772" y="2721526"/>
            <a:ext cx="2263272" cy="77747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E7BC3B5A-96A5-4510-839C-F661BB76BF5B}"/>
              </a:ext>
            </a:extLst>
          </p:cNvPr>
          <p:cNvSpPr/>
          <p:nvPr/>
        </p:nvSpPr>
        <p:spPr>
          <a:xfrm rot="20441946">
            <a:off x="1330115" y="2889264"/>
            <a:ext cx="22990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5.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输入</a:t>
            </a:r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user=admin password=123456</a:t>
            </a:r>
            <a:endParaRPr lang="zh-CN" altLang="en-US" sz="1000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6F4D88B-AA36-4B0B-982C-2864F024FB08}"/>
              </a:ext>
            </a:extLst>
          </p:cNvPr>
          <p:cNvCxnSpPr>
            <a:cxnSpLocks/>
          </p:cNvCxnSpPr>
          <p:nvPr/>
        </p:nvCxnSpPr>
        <p:spPr>
          <a:xfrm>
            <a:off x="4708929" y="2557780"/>
            <a:ext cx="504796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4412B065-B052-4802-B7B8-3A7BC8556347}"/>
              </a:ext>
            </a:extLst>
          </p:cNvPr>
          <p:cNvSpPr/>
          <p:nvPr/>
        </p:nvSpPr>
        <p:spPr>
          <a:xfrm>
            <a:off x="5571564" y="2216263"/>
            <a:ext cx="23823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6.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浏览器对用户名密码做</a:t>
            </a:r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base64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编码</a:t>
            </a:r>
            <a:endParaRPr lang="en-US" altLang="zh-CN" sz="10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Response Header:  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见</a:t>
            </a:r>
            <a:r>
              <a:rPr lang="en-US" altLang="zh-CN" sz="1000" dirty="0" err="1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RequestHeader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2E7D8C6-E606-463A-AB84-2FEAEA348FA8}"/>
              </a:ext>
            </a:extLst>
          </p:cNvPr>
          <p:cNvCxnSpPr>
            <a:cxnSpLocks/>
          </p:cNvCxnSpPr>
          <p:nvPr/>
        </p:nvCxnSpPr>
        <p:spPr>
          <a:xfrm flipH="1">
            <a:off x="4722529" y="3118404"/>
            <a:ext cx="5020764" cy="300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6AEE202D-EF0B-4F9A-98DE-32ACCB18D91E}"/>
              </a:ext>
            </a:extLst>
          </p:cNvPr>
          <p:cNvSpPr/>
          <p:nvPr/>
        </p:nvSpPr>
        <p:spPr>
          <a:xfrm>
            <a:off x="9863877" y="2563407"/>
            <a:ext cx="973123" cy="5549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7.</a:t>
            </a:r>
            <a:r>
              <a:rPr lang="zh-CN" altLang="en-US" sz="1000" dirty="0"/>
              <a:t>认证判断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3D44AAC-44EC-456C-85B9-E564EA94FBA4}"/>
              </a:ext>
            </a:extLst>
          </p:cNvPr>
          <p:cNvSpPr/>
          <p:nvPr/>
        </p:nvSpPr>
        <p:spPr>
          <a:xfrm>
            <a:off x="5578513" y="2631172"/>
            <a:ext cx="160653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8.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凭证合法</a:t>
            </a:r>
            <a:endParaRPr lang="en-US" altLang="zh-CN" sz="10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Http Status : 200 OK</a:t>
            </a: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Body : 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服务器返回的内容</a:t>
            </a:r>
            <a:endParaRPr lang="zh-CN" altLang="en-US" sz="1000" dirty="0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B236463D-7821-4D7E-8E28-39EB8BF01D3D}"/>
              </a:ext>
            </a:extLst>
          </p:cNvPr>
          <p:cNvSpPr/>
          <p:nvPr/>
        </p:nvSpPr>
        <p:spPr>
          <a:xfrm>
            <a:off x="3696961" y="3185170"/>
            <a:ext cx="973123" cy="5549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8.</a:t>
            </a:r>
            <a:r>
              <a:rPr lang="zh-CN" altLang="en-US" sz="1000" dirty="0"/>
              <a:t>缓存凭证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ADEE8CB-451C-4C26-947B-B6888DCE42A8}"/>
              </a:ext>
            </a:extLst>
          </p:cNvPr>
          <p:cNvCxnSpPr>
            <a:cxnSpLocks/>
          </p:cNvCxnSpPr>
          <p:nvPr/>
        </p:nvCxnSpPr>
        <p:spPr>
          <a:xfrm>
            <a:off x="4731557" y="3740167"/>
            <a:ext cx="502076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CBB789AD-835B-477D-974F-6AFCF521FEFD}"/>
              </a:ext>
            </a:extLst>
          </p:cNvPr>
          <p:cNvSpPr/>
          <p:nvPr/>
        </p:nvSpPr>
        <p:spPr>
          <a:xfrm>
            <a:off x="5578513" y="3392737"/>
            <a:ext cx="23791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10.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访问</a:t>
            </a:r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  <a:hlinkClick r:id="rId2"/>
              </a:rPr>
              <a:t>http://localhost:8080/demo.json</a:t>
            </a:r>
            <a:endParaRPr lang="en-US" altLang="zh-CN" sz="10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  <a:p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</a:rPr>
              <a:t>浏览器自动添加</a:t>
            </a:r>
            <a:r>
              <a:rPr lang="en-US" altLang="zh-CN" sz="1000" dirty="0" err="1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RequestHeader</a:t>
            </a:r>
            <a:endParaRPr lang="zh-CN" altLang="en-US" sz="1000" dirty="0">
              <a:solidFill>
                <a:srgbClr val="314865"/>
              </a:solidFill>
              <a:latin typeface="Arial"/>
              <a:ea typeface="微软雅黑"/>
            </a:endParaRPr>
          </a:p>
          <a:p>
            <a:endParaRPr lang="zh-CN" altLang="en-US" sz="1000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B5CAEA83-0648-4CBF-941C-CB500C1187FF}"/>
              </a:ext>
            </a:extLst>
          </p:cNvPr>
          <p:cNvSpPr/>
          <p:nvPr/>
        </p:nvSpPr>
        <p:spPr>
          <a:xfrm>
            <a:off x="9841066" y="3768112"/>
            <a:ext cx="973123" cy="5549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11.</a:t>
            </a:r>
            <a:r>
              <a:rPr lang="zh-CN" altLang="en-US" sz="1000" dirty="0"/>
              <a:t>认证判断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9A94E32-9695-4E73-A94D-DE329184BB85}"/>
              </a:ext>
            </a:extLst>
          </p:cNvPr>
          <p:cNvCxnSpPr>
            <a:cxnSpLocks/>
          </p:cNvCxnSpPr>
          <p:nvPr/>
        </p:nvCxnSpPr>
        <p:spPr>
          <a:xfrm flipH="1">
            <a:off x="4722529" y="4322209"/>
            <a:ext cx="5020764" cy="300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4F28642B-B882-4E6B-B1A4-3B0D20596E55}"/>
              </a:ext>
            </a:extLst>
          </p:cNvPr>
          <p:cNvSpPr/>
          <p:nvPr/>
        </p:nvSpPr>
        <p:spPr>
          <a:xfrm>
            <a:off x="5578513" y="3834977"/>
            <a:ext cx="160653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12.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凭证合法</a:t>
            </a:r>
            <a:endParaRPr lang="en-US" altLang="zh-CN" sz="10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Http Status : 200 OK</a:t>
            </a: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Body : 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服务器返回的内容</a:t>
            </a:r>
            <a:endParaRPr lang="zh-CN" altLang="en-US" sz="1000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358DB2B0-1DE4-405D-AF29-4CC60444EC61}"/>
              </a:ext>
            </a:extLst>
          </p:cNvPr>
          <p:cNvCxnSpPr>
            <a:cxnSpLocks/>
          </p:cNvCxnSpPr>
          <p:nvPr/>
        </p:nvCxnSpPr>
        <p:spPr>
          <a:xfrm>
            <a:off x="1384220" y="3601129"/>
            <a:ext cx="2151220" cy="18354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9F8E1BE8-394D-424F-875F-F6B9E1828F8D}"/>
              </a:ext>
            </a:extLst>
          </p:cNvPr>
          <p:cNvSpPr/>
          <p:nvPr/>
        </p:nvSpPr>
        <p:spPr>
          <a:xfrm rot="169029">
            <a:off x="2058118" y="3447888"/>
            <a:ext cx="8034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9.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再次请求</a:t>
            </a:r>
            <a:endParaRPr lang="zh-CN" altLang="en-US" sz="10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1EFD15C-2960-4B59-BE1D-B3141F418EED}"/>
              </a:ext>
            </a:extLst>
          </p:cNvPr>
          <p:cNvSpPr/>
          <p:nvPr/>
        </p:nvSpPr>
        <p:spPr>
          <a:xfrm>
            <a:off x="555003" y="425224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用户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19F0B4-E733-4CD8-8140-4FDA42B3F980}"/>
              </a:ext>
            </a:extLst>
          </p:cNvPr>
          <p:cNvSpPr/>
          <p:nvPr/>
        </p:nvSpPr>
        <p:spPr>
          <a:xfrm>
            <a:off x="1201334" y="6298335"/>
            <a:ext cx="95781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Authorization: Digest username="admin", realm="testrealm@host.com", nonce="51522d56-17f2-45cb-9ba4-1feb7b3ef190", uri="/dir/index.html", response="3f9dbfd7d3a018a82a9fde3b044aa267", opaque="1153b141-2e9c-4126-bfe2-6dfbe2106573"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7D95B0-3300-4856-9691-61B59465CA7A}"/>
              </a:ext>
            </a:extLst>
          </p:cNvPr>
          <p:cNvSpPr/>
          <p:nvPr/>
        </p:nvSpPr>
        <p:spPr>
          <a:xfrm>
            <a:off x="1165211" y="5585037"/>
            <a:ext cx="110267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WWW-Authenticate: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Digest realm="testrealm@host.com",qop=auth,nonce="51522d56-17f2-45cb-9ba4-1feb7b3ef190",opaque="1153b141-2e9c-4126-bfe2-6dfbe2106573"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F83D265-BCFB-4063-AC14-9AA888277EAF}"/>
              </a:ext>
            </a:extLst>
          </p:cNvPr>
          <p:cNvSpPr/>
          <p:nvPr/>
        </p:nvSpPr>
        <p:spPr>
          <a:xfrm>
            <a:off x="188530" y="5205083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ResponseHeader</a:t>
            </a:r>
            <a:r>
              <a:rPr lang="en-US" altLang="zh-CN" dirty="0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A76C9AB-669D-46FB-ACFC-B77E16105905}"/>
              </a:ext>
            </a:extLst>
          </p:cNvPr>
          <p:cNvSpPr/>
          <p:nvPr/>
        </p:nvSpPr>
        <p:spPr>
          <a:xfrm>
            <a:off x="164616" y="5984333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RequestHeader</a:t>
            </a:r>
            <a:r>
              <a:rPr lang="en-US" altLang="zh-CN" dirty="0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:</a:t>
            </a:r>
            <a:endParaRPr lang="zh-CN" altLang="en-US" dirty="0">
              <a:solidFill>
                <a:srgbClr val="FF0000"/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2339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126B20B-638C-4CBA-9E72-E039DC3345AE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A4A783B5-AFC3-42CF-A822-758B539C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BEB8658-5AEA-4109-B9EA-9EDC1A50E3F3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65000"/>
              </a:pPr>
              <a:r>
                <a:rPr lang="en-US" altLang="zh-CN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APPKEY+</a:t>
              </a:r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签名认证流程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BBB0821-D362-4CD9-9AB6-D06832ED4F32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A709FFC-472F-4012-B301-1C7AC45DDAA7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F0DBCDF-E276-498C-BDFE-0E13FAD8E828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1BA1E708-30B0-42CC-B55E-26E38625B0EE}"/>
              </a:ext>
            </a:extLst>
          </p:cNvPr>
          <p:cNvSpPr/>
          <p:nvPr/>
        </p:nvSpPr>
        <p:spPr>
          <a:xfrm>
            <a:off x="509636" y="1308905"/>
            <a:ext cx="1187089" cy="173341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366D04-3D0D-4917-B8CB-12308D4CF1E6}"/>
              </a:ext>
            </a:extLst>
          </p:cNvPr>
          <p:cNvSpPr/>
          <p:nvPr/>
        </p:nvSpPr>
        <p:spPr>
          <a:xfrm>
            <a:off x="8665555" y="1308904"/>
            <a:ext cx="1187089" cy="366598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7793483-4DEB-4298-9C29-5E7F36A13891}"/>
              </a:ext>
            </a:extLst>
          </p:cNvPr>
          <p:cNvSpPr/>
          <p:nvPr/>
        </p:nvSpPr>
        <p:spPr>
          <a:xfrm>
            <a:off x="479836" y="939572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API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调用方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311CB88-82AF-4A02-BDD9-E38DDDA56453}"/>
              </a:ext>
            </a:extLst>
          </p:cNvPr>
          <p:cNvSpPr/>
          <p:nvPr/>
        </p:nvSpPr>
        <p:spPr>
          <a:xfrm>
            <a:off x="8603584" y="939572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API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服务端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61BC0D3-30D6-4A08-8526-093DBA9A6D64}"/>
              </a:ext>
            </a:extLst>
          </p:cNvPr>
          <p:cNvCxnSpPr>
            <a:cxnSpLocks/>
          </p:cNvCxnSpPr>
          <p:nvPr/>
        </p:nvCxnSpPr>
        <p:spPr>
          <a:xfrm>
            <a:off x="1696725" y="2097227"/>
            <a:ext cx="699642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DE21531-0649-4659-AF12-F03FD3B3F48B}"/>
              </a:ext>
            </a:extLst>
          </p:cNvPr>
          <p:cNvCxnSpPr>
            <a:cxnSpLocks/>
          </p:cNvCxnSpPr>
          <p:nvPr/>
        </p:nvCxnSpPr>
        <p:spPr>
          <a:xfrm flipH="1">
            <a:off x="1670821" y="2865244"/>
            <a:ext cx="696883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50BBAE17-9BA7-488D-B9D2-77BB049966D8}"/>
              </a:ext>
            </a:extLst>
          </p:cNvPr>
          <p:cNvSpPr/>
          <p:nvPr/>
        </p:nvSpPr>
        <p:spPr>
          <a:xfrm>
            <a:off x="1696725" y="1851005"/>
            <a:ext cx="69429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1.</a:t>
            </a:r>
            <a:r>
              <a:rPr lang="zh-CN" altLang="en-US" sz="1000" dirty="0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访问</a:t>
            </a:r>
            <a:r>
              <a:rPr lang="en-US" altLang="zh-CN" sz="1000" dirty="0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http://localhost:8080/demo.json?name=a&amp;channel=1&amp;timestamp=123&amp;appkey=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appkey1</a:t>
            </a:r>
            <a:r>
              <a:rPr lang="en-US" altLang="zh-CN" sz="1000" dirty="0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&amp;sign=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sign1</a:t>
            </a:r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C308DA9-8D2E-4F53-969A-B8C149A8AA83}"/>
              </a:ext>
            </a:extLst>
          </p:cNvPr>
          <p:cNvSpPr/>
          <p:nvPr/>
        </p:nvSpPr>
        <p:spPr>
          <a:xfrm>
            <a:off x="586143" y="1382062"/>
            <a:ext cx="973123" cy="4113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appkey1</a:t>
            </a:r>
          </a:p>
          <a:p>
            <a:pPr algn="ctr"/>
            <a:r>
              <a: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D9A89D6-10E8-4BCC-963A-0E70D7C06C85}"/>
              </a:ext>
            </a:extLst>
          </p:cNvPr>
          <p:cNvSpPr/>
          <p:nvPr/>
        </p:nvSpPr>
        <p:spPr>
          <a:xfrm>
            <a:off x="3526446" y="998231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通常用于服务器之间的通信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4425908-93C4-49D6-9E03-3A1E4B774741}"/>
              </a:ext>
            </a:extLst>
          </p:cNvPr>
          <p:cNvSpPr/>
          <p:nvPr/>
        </p:nvSpPr>
        <p:spPr>
          <a:xfrm>
            <a:off x="4242947" y="2619021"/>
            <a:ext cx="8034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2.</a:t>
            </a:r>
            <a:r>
              <a:rPr lang="zh-CN" altLang="en-US" sz="1000" dirty="0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返回数据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流程图: 直接访问存储器 23">
            <a:extLst>
              <a:ext uri="{FF2B5EF4-FFF2-40B4-BE49-F238E27FC236}">
                <a16:creationId xmlns:a16="http://schemas.microsoft.com/office/drawing/2014/main" id="{9502C47C-80C0-4B0C-8B6E-DFF9139E8358}"/>
              </a:ext>
            </a:extLst>
          </p:cNvPr>
          <p:cNvSpPr/>
          <p:nvPr/>
        </p:nvSpPr>
        <p:spPr>
          <a:xfrm rot="16200000">
            <a:off x="10316221" y="2214632"/>
            <a:ext cx="1774572" cy="1831305"/>
          </a:xfrm>
          <a:prstGeom prst="flowChartMagneticDrum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725183A-1AEC-475B-A3D3-D3FB8AD8E67C}"/>
              </a:ext>
            </a:extLst>
          </p:cNvPr>
          <p:cNvSpPr/>
          <p:nvPr/>
        </p:nvSpPr>
        <p:spPr>
          <a:xfrm>
            <a:off x="10690462" y="2481796"/>
            <a:ext cx="973123" cy="5549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appkey1</a:t>
            </a:r>
          </a:p>
          <a:p>
            <a:pPr algn="ctr"/>
            <a:r>
              <a: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4D69FE6-ED80-446F-BDA0-8568B6C7E061}"/>
              </a:ext>
            </a:extLst>
          </p:cNvPr>
          <p:cNvSpPr/>
          <p:nvPr/>
        </p:nvSpPr>
        <p:spPr>
          <a:xfrm>
            <a:off x="10716945" y="3249683"/>
            <a:ext cx="973123" cy="5549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appkey2</a:t>
            </a:r>
          </a:p>
          <a:p>
            <a:pPr algn="ctr"/>
            <a:r>
              <a: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E70A4F8-DF31-4925-9BB1-F5FA21085839}"/>
              </a:ext>
            </a:extLst>
          </p:cNvPr>
          <p:cNvSpPr/>
          <p:nvPr/>
        </p:nvSpPr>
        <p:spPr>
          <a:xfrm>
            <a:off x="688642" y="2696492"/>
            <a:ext cx="8290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调用方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1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38618D6-DD20-4F4B-ABF7-734F9F7C0A47}"/>
              </a:ext>
            </a:extLst>
          </p:cNvPr>
          <p:cNvCxnSpPr>
            <a:cxnSpLocks/>
          </p:cNvCxnSpPr>
          <p:nvPr/>
        </p:nvCxnSpPr>
        <p:spPr>
          <a:xfrm>
            <a:off x="1663006" y="3603002"/>
            <a:ext cx="699642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B4D3BD3-318D-45F2-9D29-75492578F027}"/>
              </a:ext>
            </a:extLst>
          </p:cNvPr>
          <p:cNvCxnSpPr>
            <a:cxnSpLocks/>
          </p:cNvCxnSpPr>
          <p:nvPr/>
        </p:nvCxnSpPr>
        <p:spPr>
          <a:xfrm flipH="1">
            <a:off x="1637102" y="4371019"/>
            <a:ext cx="705605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E5AF5DCE-0598-4B6F-A726-E1589B714D62}"/>
              </a:ext>
            </a:extLst>
          </p:cNvPr>
          <p:cNvSpPr/>
          <p:nvPr/>
        </p:nvSpPr>
        <p:spPr>
          <a:xfrm>
            <a:off x="1663006" y="3356780"/>
            <a:ext cx="69429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1.</a:t>
            </a:r>
            <a:r>
              <a:rPr lang="zh-CN" altLang="en-US" sz="1000" dirty="0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访问</a:t>
            </a:r>
            <a:r>
              <a:rPr lang="en-US" altLang="zh-CN" sz="1000" dirty="0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http://localhost:8080/demo.json?name=a&amp;channel=1&amp;timestamp=123&amp;appkey=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appkey2</a:t>
            </a:r>
            <a:r>
              <a:rPr lang="en-US" altLang="zh-CN" sz="1000" dirty="0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&amp;sign=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sign2</a:t>
            </a:r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CA0686A-CA4A-4DD9-A3D6-5EFC5CF2487A}"/>
              </a:ext>
            </a:extLst>
          </p:cNvPr>
          <p:cNvSpPr/>
          <p:nvPr/>
        </p:nvSpPr>
        <p:spPr>
          <a:xfrm>
            <a:off x="4209228" y="4124796"/>
            <a:ext cx="8034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2.</a:t>
            </a:r>
            <a:r>
              <a:rPr lang="zh-CN" altLang="en-US" sz="1000" dirty="0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返回数据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82AD31BA-C74E-4054-A6B9-09F9D62256D0}"/>
              </a:ext>
            </a:extLst>
          </p:cNvPr>
          <p:cNvSpPr/>
          <p:nvPr/>
        </p:nvSpPr>
        <p:spPr>
          <a:xfrm>
            <a:off x="586143" y="2043098"/>
            <a:ext cx="973123" cy="4113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生产签名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sign1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1BE48A6-71DC-4AEE-A4C9-D3559B0EBB9D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>
          <a:xfrm>
            <a:off x="1072705" y="1793401"/>
            <a:ext cx="0" cy="249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9215335E-9092-437C-B405-B37CA0BF1D83}"/>
              </a:ext>
            </a:extLst>
          </p:cNvPr>
          <p:cNvSpPr/>
          <p:nvPr/>
        </p:nvSpPr>
        <p:spPr>
          <a:xfrm>
            <a:off x="483732" y="3225764"/>
            <a:ext cx="1187089" cy="173341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2B165B79-F013-4C57-847A-15E6B6DF1632}"/>
              </a:ext>
            </a:extLst>
          </p:cNvPr>
          <p:cNvSpPr/>
          <p:nvPr/>
        </p:nvSpPr>
        <p:spPr>
          <a:xfrm>
            <a:off x="560239" y="3298921"/>
            <a:ext cx="973123" cy="4113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appkey2</a:t>
            </a:r>
          </a:p>
          <a:p>
            <a:pPr algn="ctr"/>
            <a:r>
              <a: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6C5C8D8-3DEB-4DC8-AF17-AE8FFA0BFBD4}"/>
              </a:ext>
            </a:extLst>
          </p:cNvPr>
          <p:cNvSpPr/>
          <p:nvPr/>
        </p:nvSpPr>
        <p:spPr>
          <a:xfrm>
            <a:off x="662738" y="4613351"/>
            <a:ext cx="8290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调用方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2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BDD216F0-6E72-4396-90E6-BEF2320C6C3E}"/>
              </a:ext>
            </a:extLst>
          </p:cNvPr>
          <p:cNvSpPr/>
          <p:nvPr/>
        </p:nvSpPr>
        <p:spPr>
          <a:xfrm>
            <a:off x="560239" y="3959957"/>
            <a:ext cx="973123" cy="4113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生产签名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sign2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4234A60-4C47-48B8-803B-C84C1D0B268D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1046801" y="3710260"/>
            <a:ext cx="0" cy="249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1C1728A-C11B-464A-8D39-92B284B32ABC}"/>
              </a:ext>
            </a:extLst>
          </p:cNvPr>
          <p:cNvSpPr/>
          <p:nvPr/>
        </p:nvSpPr>
        <p:spPr>
          <a:xfrm>
            <a:off x="8772537" y="2208459"/>
            <a:ext cx="973123" cy="4113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验证签名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sign1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2BD9A270-3A18-40AD-9227-BC1D99B0DFCA}"/>
              </a:ext>
            </a:extLst>
          </p:cNvPr>
          <p:cNvSpPr/>
          <p:nvPr/>
        </p:nvSpPr>
        <p:spPr>
          <a:xfrm>
            <a:off x="8741552" y="3771800"/>
            <a:ext cx="973123" cy="4113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验证签名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sign2</a:t>
            </a:r>
          </a:p>
        </p:txBody>
      </p:sp>
      <p:sp>
        <p:nvSpPr>
          <p:cNvPr id="67" name="箭头: 左右 66">
            <a:extLst>
              <a:ext uri="{FF2B5EF4-FFF2-40B4-BE49-F238E27FC236}">
                <a16:creationId xmlns:a16="http://schemas.microsoft.com/office/drawing/2014/main" id="{66AD15FA-EC96-4ED7-980B-E3D2E274F9DD}"/>
              </a:ext>
            </a:extLst>
          </p:cNvPr>
          <p:cNvSpPr/>
          <p:nvPr/>
        </p:nvSpPr>
        <p:spPr>
          <a:xfrm>
            <a:off x="9878548" y="3056587"/>
            <a:ext cx="402608" cy="24233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08C8BA8-75ED-4215-A712-05173C3269D3}"/>
              </a:ext>
            </a:extLst>
          </p:cNvPr>
          <p:cNvSpPr/>
          <p:nvPr/>
        </p:nvSpPr>
        <p:spPr>
          <a:xfrm>
            <a:off x="118728" y="5169573"/>
            <a:ext cx="1200043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服务器端给每个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的调用放分配一个唯一的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APPKEY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和对应的密钥</a:t>
            </a:r>
            <a:endParaRPr lang="en-US" altLang="zh-CN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调用放把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APPKEY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和密钥保存到本地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通常是调用方服务器上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buFont typeface="+mj-ea"/>
              <a:buAutoNum type="circleNumDbPlain"/>
            </a:pPr>
            <a:endParaRPr lang="en-US" altLang="zh-CN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调用方把请求参数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密钥根据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服务方要求的签名方式进行计算签名（算法见下张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），并发签名放在请求参数中发送给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</a:t>
            </a:r>
            <a:endParaRPr lang="en-US" altLang="zh-CN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服务器方获取调用方传递过来的请求参数和签名，根据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的同样算法对参数进行签名计算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密钥从服务器数据库中获取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如果签名匹配则认为合法</a:t>
            </a:r>
          </a:p>
        </p:txBody>
      </p:sp>
    </p:spTree>
    <p:extLst>
      <p:ext uri="{BB962C8B-B14F-4D97-AF65-F5344CB8AC3E}">
        <p14:creationId xmlns:p14="http://schemas.microsoft.com/office/powerpoint/2010/main" val="325680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1765D40-1DD3-4130-92F2-47D5702A3A01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E5D6FDD-D83A-425D-86A5-6189240824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A4EFDBA-E3E7-4EA5-8C03-AE2F8FC4D5CE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65000"/>
              </a:pPr>
              <a:r>
                <a:rPr lang="en-US" altLang="zh-CN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APPKEY+</a:t>
              </a:r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签名认证算法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A00005A-7095-4B0E-924D-BC23B154EAFA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9F54F8D-94EA-4D97-B176-F0276E40954C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5A44D98-C80F-48AA-9CF1-FEEBA4DA2223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832F5A46-305E-48EF-9A85-2E8A275CF4F9}"/>
              </a:ext>
            </a:extLst>
          </p:cNvPr>
          <p:cNvSpPr/>
          <p:nvPr/>
        </p:nvSpPr>
        <p:spPr>
          <a:xfrm>
            <a:off x="164616" y="1843950"/>
            <a:ext cx="1104143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对所有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请求参数（除去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参数和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byte[]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类型的参数），根据参数名称的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码表的顺序排序。举例：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foo:1, bar:2, foo_bar:3, foobar:4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排序后的顺序是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bar:2, foo:1, foo_bar:3, foobar:4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lphaLcParenR"/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lphaLcParenR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将排序好的参数名和参数值拼装在一起，根据上面的示例得到的结果为：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bar2foo1foo_bar3foobar4</a:t>
            </a:r>
          </a:p>
          <a:p>
            <a:pPr marL="342900" indent="-342900">
              <a:buFont typeface="+mj-lt"/>
              <a:buAutoNum type="alphaLcParenR"/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lphaLcParenR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把拼装好的字符串采用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utf-8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编码，使用签名算法对编码后的字节流进行摘要，如果使用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MD5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算法，则需要在拼装的字符串前后加上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secret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后，再进行摘要，如：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md5(secret+bar2foo1foo_bar3foobar4+secret)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CBE9A1-BE3A-4359-8A52-F135A9E8B27D}"/>
              </a:ext>
            </a:extLst>
          </p:cNvPr>
          <p:cNvSpPr/>
          <p:nvPr/>
        </p:nvSpPr>
        <p:spPr>
          <a:xfrm>
            <a:off x="164616" y="1010689"/>
            <a:ext cx="95494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签名生产算法</a:t>
            </a:r>
            <a:r>
              <a:rPr lang="en-US" altLang="zh-CN" sz="28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—</a:t>
            </a:r>
            <a:r>
              <a:rPr lang="zh-CN" altLang="en-US" sz="28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调用端生成以及服务器端对签名校验时使用</a:t>
            </a:r>
            <a:endParaRPr lang="zh-CN" altLang="en-US" sz="28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507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5B50ADB-D33E-40F6-BA38-05556AA2BA77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758031C4-20A4-42FF-8280-5DB3DCA8E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5E952CD-9D12-4ECC-91CF-78A9C27819CB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65000"/>
              </a:pPr>
              <a:r>
                <a:rPr lang="en-US" altLang="zh-CN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Token-JWT</a:t>
              </a:r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认证 简介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EA3C781-BB0A-4ABA-B18E-B5BA746CA0CF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80D8885-9A27-40E7-A409-01D4ACE05EE6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1BC4BCA-BD6C-4D18-B916-481782A9C457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47E2A1F1-EE8C-43FD-9AC7-0AC6D37EDD8D}"/>
              </a:ext>
            </a:extLst>
          </p:cNvPr>
          <p:cNvSpPr/>
          <p:nvPr/>
        </p:nvSpPr>
        <p:spPr>
          <a:xfrm>
            <a:off x="3455277" y="552662"/>
            <a:ext cx="26407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JWT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WEB TOKEN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ADE38F-7FC4-4A16-987B-4B1CE1597566}"/>
              </a:ext>
            </a:extLst>
          </p:cNvPr>
          <p:cNvSpPr/>
          <p:nvPr/>
        </p:nvSpPr>
        <p:spPr>
          <a:xfrm>
            <a:off x="4230291" y="6068974"/>
            <a:ext cx="2640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https://jwt.io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596CE91-4A93-4E89-B733-60BA8A37F634}"/>
              </a:ext>
            </a:extLst>
          </p:cNvPr>
          <p:cNvSpPr txBox="1"/>
          <p:nvPr/>
        </p:nvSpPr>
        <p:spPr>
          <a:xfrm>
            <a:off x="188530" y="1528414"/>
            <a:ext cx="3575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有关联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一种用于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开发相关的技术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3.TOKEN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一种令牌生成机制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316D626-64B4-435F-AEB4-CA30D1C7B950}"/>
              </a:ext>
            </a:extLst>
          </p:cNvPr>
          <p:cNvSpPr/>
          <p:nvPr/>
        </p:nvSpPr>
        <p:spPr>
          <a:xfrm>
            <a:off x="212445" y="103934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从字面上理解：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84D386B-401B-4FD4-957E-3989E4108162}"/>
              </a:ext>
            </a:extLst>
          </p:cNvPr>
          <p:cNvSpPr/>
          <p:nvPr/>
        </p:nvSpPr>
        <p:spPr>
          <a:xfrm>
            <a:off x="4436962" y="103934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官方定义：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B995AB8-7771-4DC1-BA29-7DA9B816269E}"/>
              </a:ext>
            </a:extLst>
          </p:cNvPr>
          <p:cNvSpPr txBox="1"/>
          <p:nvPr/>
        </p:nvSpPr>
        <p:spPr>
          <a:xfrm>
            <a:off x="4363276" y="1408673"/>
            <a:ext cx="77094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Web Token (JWT) is an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 standard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RFC 7519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that defines a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compact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self-contained way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for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securely transmitting information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between parties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 a JSON object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This information can be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verified and trusted because it is digitally signed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JWTs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 be signed using a secret (with the HMAC algorithm)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public/private key pair using RSA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48850E7-9BB3-40B6-B719-6EA48618A06A}"/>
              </a:ext>
            </a:extLst>
          </p:cNvPr>
          <p:cNvSpPr/>
          <p:nvPr/>
        </p:nvSpPr>
        <p:spPr>
          <a:xfrm>
            <a:off x="275779" y="369556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用途（官方推荐）：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B94B257-5FCF-45EE-A7BB-F95A86404554}"/>
              </a:ext>
            </a:extLst>
          </p:cNvPr>
          <p:cNvSpPr txBox="1"/>
          <p:nvPr/>
        </p:nvSpPr>
        <p:spPr>
          <a:xfrm>
            <a:off x="589836" y="4180470"/>
            <a:ext cx="3640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认证、单点登录 （系统间）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信息交换（系统间）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961E74C-5617-4103-8E4D-19B6FD4F5D4C}"/>
              </a:ext>
            </a:extLst>
          </p:cNvPr>
          <p:cNvSpPr/>
          <p:nvPr/>
        </p:nvSpPr>
        <p:spPr>
          <a:xfrm>
            <a:off x="4436962" y="362956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例子（官方）：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40DF769-E86B-4745-BD11-D060C42830DA}"/>
              </a:ext>
            </a:extLst>
          </p:cNvPr>
          <p:cNvSpPr/>
          <p:nvPr/>
        </p:nvSpPr>
        <p:spPr>
          <a:xfrm>
            <a:off x="4436962" y="4129274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eyJ0eXAiOiJqd3QiLCJhbGciOiJIUzI1NiJ9.</a:t>
            </a:r>
            <a:r>
              <a:rPr lang="en-US" altLang="zh-CN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eyJleHAiOjE1MjE0NDg0NDQsImlzcyI6InNjaGVkdWxlciIsInVzZXJfaWQiOjEsIm5hbWUiOiJhZG1pbiJ9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H60H-lZNnJoQuxqXe3KLJzTqWL2-kjRaLlKp_PYFrbQ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796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B8E7881-50C9-4E38-8154-46031A2CEDFB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6DB788C6-9F66-40DE-A692-9B812BFE3E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3689975-7711-48E3-ACCC-3D432CF24DB6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65000"/>
              </a:pPr>
              <a:r>
                <a:rPr lang="en-US" altLang="zh-CN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Token-JWT</a:t>
              </a:r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认证 结构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8C15FC7-62DD-4453-AF6E-F2B542659316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4288C92-0A56-47C6-8AB3-6CB8F631F475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4847E81-2C2D-4087-8637-2467E921154A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A3852B76-7D0C-4BBE-9757-9BD642258C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2640392"/>
              </p:ext>
            </p:extLst>
          </p:nvPr>
        </p:nvGraphicFramePr>
        <p:xfrm>
          <a:off x="1487411" y="1169832"/>
          <a:ext cx="10137913" cy="2399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6C1EC4A-8BA3-43C9-A08F-88296E921841}"/>
              </a:ext>
            </a:extLst>
          </p:cNvPr>
          <p:cNvSpPr/>
          <p:nvPr/>
        </p:nvSpPr>
        <p:spPr>
          <a:xfrm>
            <a:off x="1778363" y="3635991"/>
            <a:ext cx="20938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"typ":"jwt",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"alg": "HS256"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A6D4CC7-6FE9-47DC-B54F-84A1FCF5F769}"/>
              </a:ext>
            </a:extLst>
          </p:cNvPr>
          <p:cNvSpPr/>
          <p:nvPr/>
        </p:nvSpPr>
        <p:spPr>
          <a:xfrm>
            <a:off x="5241088" y="3644646"/>
            <a:ext cx="26835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"exp": 1521448444,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"iss": "scheduler",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"user_id": 1,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"name": "admin"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87E8F9A3-33DD-4ECD-ABFF-6A94D8EDD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713" y="307719"/>
            <a:ext cx="23888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xxxxx.yyyyy.zzzzz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B923E97-CC1A-465F-8D5A-12D6BF5163BC}"/>
              </a:ext>
            </a:extLst>
          </p:cNvPr>
          <p:cNvSpPr/>
          <p:nvPr/>
        </p:nvSpPr>
        <p:spPr>
          <a:xfrm>
            <a:off x="212445" y="6437888"/>
            <a:ext cx="12027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eyJ0eXAiOiJqd3QiLCJhbGciOiJIUzI1NiJ9.</a:t>
            </a:r>
            <a:r>
              <a:rPr lang="en-US" altLang="zh-CN" sz="10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eyJleHAiOjE1MjE0NDg0NDQsImlzcyI6InNjaGVkdWxlciIsInVzZXJfaWQiOjEsIm5hbWUiOiJhZG1pbiJ9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H60H-lZNnJoQuxqXe3KLJzTqWL2-kjRaLlKp_PYFrbQ</a:t>
            </a:r>
            <a:endParaRPr lang="zh-CN" altLang="en-US" sz="1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37D02E3-9DBF-4CF9-88CE-83E2CF30DAEC}"/>
              </a:ext>
            </a:extLst>
          </p:cNvPr>
          <p:cNvSpPr/>
          <p:nvPr/>
        </p:nvSpPr>
        <p:spPr>
          <a:xfrm>
            <a:off x="164616" y="64360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模版：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5BABCE0-A264-4FA8-BD9F-0C0BE6312DDE}"/>
              </a:ext>
            </a:extLst>
          </p:cNvPr>
          <p:cNvSpPr/>
          <p:nvPr/>
        </p:nvSpPr>
        <p:spPr>
          <a:xfrm>
            <a:off x="164615" y="133599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组成：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74A4CCB-81FA-4A78-BA33-5BC13793EBEC}"/>
              </a:ext>
            </a:extLst>
          </p:cNvPr>
          <p:cNvSpPr/>
          <p:nvPr/>
        </p:nvSpPr>
        <p:spPr>
          <a:xfrm>
            <a:off x="188530" y="377563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数据样例：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709740F-748C-44DC-B2D0-FBB11F39E509}"/>
              </a:ext>
            </a:extLst>
          </p:cNvPr>
          <p:cNvSpPr/>
          <p:nvPr/>
        </p:nvSpPr>
        <p:spPr>
          <a:xfrm>
            <a:off x="208771" y="609683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最终：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8BAE518-9915-48A6-99DA-1C4CDF09BFAE}"/>
              </a:ext>
            </a:extLst>
          </p:cNvPr>
          <p:cNvSpPr/>
          <p:nvPr/>
        </p:nvSpPr>
        <p:spPr>
          <a:xfrm>
            <a:off x="190095" y="542575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转码：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1D371CE6-A417-481D-8FE6-68B7E0692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358" y="5510843"/>
            <a:ext cx="2969717" cy="2769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base64UrlEncode(header) 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DD1DC055-27DB-46FE-9ECB-9188EDA52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894" y="5510842"/>
            <a:ext cx="3144841" cy="2769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base64UrlEncode(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payload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</p:txBody>
      </p:sp>
      <p:sp>
        <p:nvSpPr>
          <p:cNvPr id="31" name="Rectangle 7">
            <a:extLst>
              <a:ext uri="{FF2B5EF4-FFF2-40B4-BE49-F238E27FC236}">
                <a16:creationId xmlns:a16="http://schemas.microsoft.com/office/drawing/2014/main" id="{4D354EB0-F526-48FD-8966-536997548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967" y="5014177"/>
            <a:ext cx="2953769" cy="10156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HMACSHA256(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base64UrlEncode(header) + "." +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base64UrlEncode(payload),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secret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8A70923-9B13-4333-B6DB-C5762A9A9AA8}"/>
              </a:ext>
            </a:extLst>
          </p:cNvPr>
          <p:cNvCxnSpPr>
            <a:cxnSpLocks/>
          </p:cNvCxnSpPr>
          <p:nvPr/>
        </p:nvCxnSpPr>
        <p:spPr>
          <a:xfrm flipH="1">
            <a:off x="3012216" y="653873"/>
            <a:ext cx="2434427" cy="564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4C7DD90-DF98-4409-8E98-B414F9587F7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992602" y="677051"/>
            <a:ext cx="563765" cy="49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C1254199-CA55-477F-A90E-F586037077F5}"/>
              </a:ext>
            </a:extLst>
          </p:cNvPr>
          <p:cNvCxnSpPr>
            <a:cxnSpLocks/>
          </p:cNvCxnSpPr>
          <p:nvPr/>
        </p:nvCxnSpPr>
        <p:spPr>
          <a:xfrm>
            <a:off x="5163987" y="630795"/>
            <a:ext cx="45057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61C8600-239D-48CF-A546-EE4A9992D957}"/>
              </a:ext>
            </a:extLst>
          </p:cNvPr>
          <p:cNvCxnSpPr>
            <a:cxnSpLocks/>
          </p:cNvCxnSpPr>
          <p:nvPr/>
        </p:nvCxnSpPr>
        <p:spPr>
          <a:xfrm>
            <a:off x="5803565" y="657182"/>
            <a:ext cx="45057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33D85B1-081D-47B2-9120-E61FEE6BAC53}"/>
              </a:ext>
            </a:extLst>
          </p:cNvPr>
          <p:cNvCxnSpPr>
            <a:cxnSpLocks/>
          </p:cNvCxnSpPr>
          <p:nvPr/>
        </p:nvCxnSpPr>
        <p:spPr>
          <a:xfrm>
            <a:off x="6439670" y="630795"/>
            <a:ext cx="45057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3773C90-DBE9-4F88-AE66-57E4DDA4D30A}"/>
              </a:ext>
            </a:extLst>
          </p:cNvPr>
          <p:cNvCxnSpPr>
            <a:cxnSpLocks/>
          </p:cNvCxnSpPr>
          <p:nvPr/>
        </p:nvCxnSpPr>
        <p:spPr>
          <a:xfrm>
            <a:off x="6652591" y="648527"/>
            <a:ext cx="3444824" cy="541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箭头: 下 52">
            <a:extLst>
              <a:ext uri="{FF2B5EF4-FFF2-40B4-BE49-F238E27FC236}">
                <a16:creationId xmlns:a16="http://schemas.microsoft.com/office/drawing/2014/main" id="{FE94D54E-B0A3-4F04-AE17-4E361081D438}"/>
              </a:ext>
            </a:extLst>
          </p:cNvPr>
          <p:cNvSpPr/>
          <p:nvPr/>
        </p:nvSpPr>
        <p:spPr>
          <a:xfrm>
            <a:off x="2604446" y="3528243"/>
            <a:ext cx="291548" cy="139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下 53">
            <a:extLst>
              <a:ext uri="{FF2B5EF4-FFF2-40B4-BE49-F238E27FC236}">
                <a16:creationId xmlns:a16="http://schemas.microsoft.com/office/drawing/2014/main" id="{489FAB5A-C5C8-4D77-9377-E88526A7F767}"/>
              </a:ext>
            </a:extLst>
          </p:cNvPr>
          <p:cNvSpPr/>
          <p:nvPr/>
        </p:nvSpPr>
        <p:spPr>
          <a:xfrm>
            <a:off x="6226136" y="3541962"/>
            <a:ext cx="291548" cy="139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79AD31CB-78D8-4D70-A1EA-F899D9D7CA9D}"/>
              </a:ext>
            </a:extLst>
          </p:cNvPr>
          <p:cNvSpPr/>
          <p:nvPr/>
        </p:nvSpPr>
        <p:spPr>
          <a:xfrm>
            <a:off x="2604446" y="5286113"/>
            <a:ext cx="291548" cy="139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5A1BF188-47F7-4376-B31F-95BEBA92D5CE}"/>
              </a:ext>
            </a:extLst>
          </p:cNvPr>
          <p:cNvSpPr/>
          <p:nvPr/>
        </p:nvSpPr>
        <p:spPr>
          <a:xfrm>
            <a:off x="6221402" y="5286113"/>
            <a:ext cx="291548" cy="139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下 57">
            <a:extLst>
              <a:ext uri="{FF2B5EF4-FFF2-40B4-BE49-F238E27FC236}">
                <a16:creationId xmlns:a16="http://schemas.microsoft.com/office/drawing/2014/main" id="{1275A5C7-79E3-44FF-B879-6CBE701279E9}"/>
              </a:ext>
            </a:extLst>
          </p:cNvPr>
          <p:cNvSpPr/>
          <p:nvPr/>
        </p:nvSpPr>
        <p:spPr>
          <a:xfrm>
            <a:off x="9951641" y="3597275"/>
            <a:ext cx="291548" cy="139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C34EA8E8-9C4B-4B7C-B9FC-A94461B16590}"/>
              </a:ext>
            </a:extLst>
          </p:cNvPr>
          <p:cNvCxnSpPr>
            <a:cxnSpLocks/>
          </p:cNvCxnSpPr>
          <p:nvPr/>
        </p:nvCxnSpPr>
        <p:spPr>
          <a:xfrm flipH="1">
            <a:off x="1258957" y="5787841"/>
            <a:ext cx="1345489" cy="674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449E257-AD0F-4D8B-8211-3DCB46F3654E}"/>
              </a:ext>
            </a:extLst>
          </p:cNvPr>
          <p:cNvCxnSpPr>
            <a:cxnSpLocks/>
          </p:cNvCxnSpPr>
          <p:nvPr/>
        </p:nvCxnSpPr>
        <p:spPr>
          <a:xfrm flipH="1">
            <a:off x="5260414" y="5775602"/>
            <a:ext cx="1011468" cy="69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9828A78-8F58-4F70-914C-575F05573CD3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0381852" y="6029841"/>
            <a:ext cx="0" cy="44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62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AB19391-44BF-44AB-A358-2AF3DA7C28E8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89225D1A-1444-4948-B6BF-EAC9BE414A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93FCAD5-5C65-4D50-ABE4-727E980ACB47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65000"/>
              </a:pPr>
              <a:r>
                <a:rPr lang="en-US" altLang="zh-CN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oauth2</a:t>
              </a:r>
              <a:r>
                <a:rPr lang="zh-CN" altLang="en-US" sz="1600" b="1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认证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E8E9EB4-436E-49B3-94D2-0E703507C967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C8FD59B-6D43-4FF1-8BC5-E410493FDFE7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E5B1B86-ADE4-4C01-AEF3-6BD2AC994D54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1562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1167</Words>
  <Application>Microsoft Office PowerPoint</Application>
  <PresentationFormat>宽屏</PresentationFormat>
  <Paragraphs>153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Kevin</dc:creator>
  <cp:lastModifiedBy>Wang Kevin</cp:lastModifiedBy>
  <cp:revision>76</cp:revision>
  <dcterms:created xsi:type="dcterms:W3CDTF">2018-05-22T22:34:04Z</dcterms:created>
  <dcterms:modified xsi:type="dcterms:W3CDTF">2018-05-29T23:41:18Z</dcterms:modified>
</cp:coreProperties>
</file>