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85A43-C458-4EC5-9084-B3B9A7C6B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A5916-C9C0-4830-AE5E-7D1CDF7B0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2BC4D-6F3B-4C27-96A6-F85F1213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DFE8F-F2D9-42E7-878B-196C45EE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40D9F-A38B-4F1A-8EA0-4730ED92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2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9F0F8-9E39-4A05-804F-1E9B0644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83D578-D885-45C7-910F-D21CADE9B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628C2-CBAF-4C2E-ADE9-6FDB8C77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C786E-BC7F-4A6C-9154-0BA34E3B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D1A37-19FA-44A3-8C36-37D3724E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8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96D1ED-369E-423C-A00F-3A161C097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274AB-AB2D-4A94-98DB-2222C3C25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406DC-BA18-4939-AB9D-3926417B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1595E-1D60-4057-A295-DBF09BF6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27A7A-81CD-4506-82EB-88487F27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7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74D28-479F-4373-B210-388ECB44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2BBC8-38A7-4348-9479-3EAE11BA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8E41D-58F6-44DF-8663-37EF1838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8CF34-6D0B-4364-8AF7-95B94EDC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58597-6F3F-44FB-A301-B89BEDEC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3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C5C2A-526F-4747-9D6C-6220A507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813E78-E167-40CF-8187-3DC41A869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16163-3809-46D4-B09D-E279CF69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B0B68-DBDD-4D92-B2DC-16745898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C3E41-EA9A-4A34-A927-098A83AC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449A9-908A-4F15-98E3-AA90E235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26900-026D-4357-A19E-403FFCB2A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6E50B1-C7E2-4BE2-ADB2-7B7C04BD1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A4EDE-5D0B-42CC-95A9-AAF8068F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D6BA8-30C0-43F9-8501-1248F833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698E4-1A8A-47F2-8EA1-101FFF73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6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7DB4C-28E0-4096-895D-A5B71661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0FC411-A444-48EF-8D70-5DCF1C59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72B63-D615-4915-9224-9837C22E6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7C1824-DABB-43A5-B820-9EC57D5FB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EB4F56-2ABC-46BE-B0D7-0E6AAB9EE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6EA846-F41A-4C66-A322-3DEBEA1D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F375F5-88A1-479C-9164-494190B5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9845DA-B656-468E-976D-80DD2BAA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5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314C4-C7A7-4868-9BE5-DA6FF515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A831CC-B956-4824-B190-5629514D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60726-9C8E-4EF5-9B2E-A01486F3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299DFE-550F-4501-BF70-DA380446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3C630C-6A4D-44F0-ABD2-B28672E9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B20C33-44CD-415F-B2BE-1E0117A0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1672A-BB3E-41A3-B3EC-3A934D19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87AA4-72E9-48D5-B602-EC60F521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587E8-7EE4-45C3-9E8E-AF161423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106162-11D7-469B-9974-0FF09ED0A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75B0A-CD6E-4285-B6FA-719D6803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22AB-AC63-4DCF-B798-007AD2A7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A0263-B4CF-4426-B89B-03838DC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9DD47-C3D3-4DB2-9EE2-9A41F6EF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1AC797-2D62-4C6C-BFD9-9B30C6ACB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5C0F2-5306-47C4-89C8-CA8ACC6A9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BDEA7-BEB2-441A-8609-40C1EF6A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9FEA7-2078-427E-A7E7-428F0AA8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47CC97-C302-4D09-A2D6-E458670C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8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FC1E25-E00B-418D-B309-3EA68055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D72FD-0EE0-4107-96DF-6FF8BBC2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8CF3A-7ABF-4CFC-AF71-0F7869823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D74D5-C5FA-45E3-A277-33329A49667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C6EA4-EC25-43A4-B8AF-568C24952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0ECD1-9A14-4513-8A27-4B4102EF3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8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demo.js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demo.js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1731A87-D0C0-4757-B074-01F295A10484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8FF492C-59C1-4AF3-923E-E438B9FA4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E90EB0-AA04-4953-AC10-265068A0B90A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Basic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认证流程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56055DA-91F2-49B3-864A-ACCC01963373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B6CA4EC-9C90-4C31-8C68-06052C1A2AA3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AEF28BD-0D71-433D-B507-26228BA5CB32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2" name="Freeform 30">
            <a:extLst>
              <a:ext uri="{FF2B5EF4-FFF2-40B4-BE49-F238E27FC236}">
                <a16:creationId xmlns:a16="http://schemas.microsoft.com/office/drawing/2014/main" id="{9F160D26-3601-40C2-BED5-8173894C63F4}"/>
              </a:ext>
            </a:extLst>
          </p:cNvPr>
          <p:cNvSpPr>
            <a:spLocks noEditPoints="1"/>
          </p:cNvSpPr>
          <p:nvPr/>
        </p:nvSpPr>
        <p:spPr bwMode="auto">
          <a:xfrm>
            <a:off x="381359" y="3365009"/>
            <a:ext cx="1475405" cy="1187859"/>
          </a:xfrm>
          <a:custGeom>
            <a:avLst/>
            <a:gdLst>
              <a:gd name="T0" fmla="*/ 52273 w 111"/>
              <a:gd name="T1" fmla="*/ 264427 h 95"/>
              <a:gd name="T2" fmla="*/ 46123 w 111"/>
              <a:gd name="T3" fmla="*/ 261353 h 95"/>
              <a:gd name="T4" fmla="*/ 46123 w 111"/>
              <a:gd name="T5" fmla="*/ 252128 h 95"/>
              <a:gd name="T6" fmla="*/ 122995 w 111"/>
              <a:gd name="T7" fmla="*/ 190634 h 95"/>
              <a:gd name="T8" fmla="*/ 126070 w 111"/>
              <a:gd name="T9" fmla="*/ 190634 h 95"/>
              <a:gd name="T10" fmla="*/ 132220 w 111"/>
              <a:gd name="T11" fmla="*/ 193708 h 95"/>
              <a:gd name="T12" fmla="*/ 129145 w 111"/>
              <a:gd name="T13" fmla="*/ 202933 h 95"/>
              <a:gd name="T14" fmla="*/ 58423 w 111"/>
              <a:gd name="T15" fmla="*/ 261353 h 95"/>
              <a:gd name="T16" fmla="*/ 52273 w 111"/>
              <a:gd name="T17" fmla="*/ 264427 h 95"/>
              <a:gd name="T18" fmla="*/ 138370 w 111"/>
              <a:gd name="T19" fmla="*/ 144513 h 95"/>
              <a:gd name="T20" fmla="*/ 132220 w 111"/>
              <a:gd name="T21" fmla="*/ 141438 h 95"/>
              <a:gd name="T22" fmla="*/ 110696 w 111"/>
              <a:gd name="T23" fmla="*/ 92242 h 95"/>
              <a:gd name="T24" fmla="*/ 172193 w 111"/>
              <a:gd name="T25" fmla="*/ 27673 h 95"/>
              <a:gd name="T26" fmla="*/ 178343 w 111"/>
              <a:gd name="T27" fmla="*/ 36897 h 95"/>
              <a:gd name="T28" fmla="*/ 172193 w 111"/>
              <a:gd name="T29" fmla="*/ 43046 h 95"/>
              <a:gd name="T30" fmla="*/ 122995 w 111"/>
              <a:gd name="T31" fmla="*/ 92242 h 95"/>
              <a:gd name="T32" fmla="*/ 141445 w 111"/>
              <a:gd name="T33" fmla="*/ 129139 h 95"/>
              <a:gd name="T34" fmla="*/ 141445 w 111"/>
              <a:gd name="T35" fmla="*/ 141438 h 95"/>
              <a:gd name="T36" fmla="*/ 138370 w 111"/>
              <a:gd name="T37" fmla="*/ 144513 h 95"/>
              <a:gd name="T38" fmla="*/ 172193 w 111"/>
              <a:gd name="T39" fmla="*/ 0 h 95"/>
              <a:gd name="T40" fmla="*/ 83022 w 111"/>
              <a:gd name="T41" fmla="*/ 92242 h 95"/>
              <a:gd name="T42" fmla="*/ 116846 w 111"/>
              <a:gd name="T43" fmla="*/ 162961 h 95"/>
              <a:gd name="T44" fmla="*/ 0 w 111"/>
              <a:gd name="T45" fmla="*/ 285951 h 95"/>
              <a:gd name="T46" fmla="*/ 0 w 111"/>
              <a:gd name="T47" fmla="*/ 289025 h 95"/>
              <a:gd name="T48" fmla="*/ 6150 w 111"/>
              <a:gd name="T49" fmla="*/ 292100 h 95"/>
              <a:gd name="T50" fmla="*/ 338237 w 111"/>
              <a:gd name="T51" fmla="*/ 292100 h 95"/>
              <a:gd name="T52" fmla="*/ 341312 w 111"/>
              <a:gd name="T53" fmla="*/ 289025 h 95"/>
              <a:gd name="T54" fmla="*/ 341312 w 111"/>
              <a:gd name="T55" fmla="*/ 285951 h 95"/>
              <a:gd name="T56" fmla="*/ 227541 w 111"/>
              <a:gd name="T57" fmla="*/ 162961 h 95"/>
              <a:gd name="T58" fmla="*/ 258290 w 111"/>
              <a:gd name="T59" fmla="*/ 92242 h 95"/>
              <a:gd name="T60" fmla="*/ 172193 w 111"/>
              <a:gd name="T61" fmla="*/ 0 h 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11" h="95">
                <a:moveTo>
                  <a:pt x="17" y="86"/>
                </a:moveTo>
                <a:cubicBezTo>
                  <a:pt x="16" y="86"/>
                  <a:pt x="16" y="86"/>
                  <a:pt x="15" y="85"/>
                </a:cubicBezTo>
                <a:cubicBezTo>
                  <a:pt x="14" y="85"/>
                  <a:pt x="14" y="83"/>
                  <a:pt x="15" y="82"/>
                </a:cubicBezTo>
                <a:cubicBezTo>
                  <a:pt x="21" y="73"/>
                  <a:pt x="30" y="65"/>
                  <a:pt x="40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2" y="62"/>
                  <a:pt x="43" y="62"/>
                  <a:pt x="43" y="63"/>
                </a:cubicBezTo>
                <a:cubicBezTo>
                  <a:pt x="44" y="65"/>
                  <a:pt x="43" y="66"/>
                  <a:pt x="42" y="66"/>
                </a:cubicBezTo>
                <a:cubicBezTo>
                  <a:pt x="32" y="70"/>
                  <a:pt x="24" y="76"/>
                  <a:pt x="19" y="85"/>
                </a:cubicBezTo>
                <a:cubicBezTo>
                  <a:pt x="18" y="86"/>
                  <a:pt x="17" y="86"/>
                  <a:pt x="17" y="86"/>
                </a:cubicBezTo>
                <a:moveTo>
                  <a:pt x="45" y="47"/>
                </a:moveTo>
                <a:cubicBezTo>
                  <a:pt x="44" y="47"/>
                  <a:pt x="44" y="47"/>
                  <a:pt x="43" y="46"/>
                </a:cubicBezTo>
                <a:cubicBezTo>
                  <a:pt x="38" y="42"/>
                  <a:pt x="36" y="36"/>
                  <a:pt x="36" y="30"/>
                </a:cubicBezTo>
                <a:cubicBezTo>
                  <a:pt x="36" y="18"/>
                  <a:pt x="45" y="9"/>
                  <a:pt x="56" y="9"/>
                </a:cubicBezTo>
                <a:cubicBezTo>
                  <a:pt x="57" y="9"/>
                  <a:pt x="58" y="10"/>
                  <a:pt x="58" y="12"/>
                </a:cubicBezTo>
                <a:cubicBezTo>
                  <a:pt x="58" y="13"/>
                  <a:pt x="57" y="14"/>
                  <a:pt x="56" y="14"/>
                </a:cubicBezTo>
                <a:cubicBezTo>
                  <a:pt x="47" y="14"/>
                  <a:pt x="40" y="21"/>
                  <a:pt x="40" y="30"/>
                </a:cubicBezTo>
                <a:cubicBezTo>
                  <a:pt x="40" y="35"/>
                  <a:pt x="42" y="39"/>
                  <a:pt x="46" y="42"/>
                </a:cubicBezTo>
                <a:cubicBezTo>
                  <a:pt x="47" y="43"/>
                  <a:pt x="47" y="45"/>
                  <a:pt x="46" y="46"/>
                </a:cubicBezTo>
                <a:cubicBezTo>
                  <a:pt x="46" y="46"/>
                  <a:pt x="45" y="47"/>
                  <a:pt x="45" y="47"/>
                </a:cubicBezTo>
                <a:moveTo>
                  <a:pt x="56" y="0"/>
                </a:moveTo>
                <a:cubicBezTo>
                  <a:pt x="40" y="0"/>
                  <a:pt x="27" y="14"/>
                  <a:pt x="27" y="30"/>
                </a:cubicBezTo>
                <a:cubicBezTo>
                  <a:pt x="27" y="39"/>
                  <a:pt x="31" y="48"/>
                  <a:pt x="38" y="53"/>
                </a:cubicBezTo>
                <a:cubicBezTo>
                  <a:pt x="20" y="59"/>
                  <a:pt x="6" y="74"/>
                  <a:pt x="0" y="93"/>
                </a:cubicBezTo>
                <a:cubicBezTo>
                  <a:pt x="0" y="94"/>
                  <a:pt x="0" y="94"/>
                  <a:pt x="0" y="94"/>
                </a:cubicBezTo>
                <a:cubicBezTo>
                  <a:pt x="1" y="95"/>
                  <a:pt x="1" y="95"/>
                  <a:pt x="2" y="95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0" y="95"/>
                  <a:pt x="111" y="95"/>
                  <a:pt x="111" y="94"/>
                </a:cubicBezTo>
                <a:cubicBezTo>
                  <a:pt x="111" y="94"/>
                  <a:pt x="111" y="94"/>
                  <a:pt x="111" y="93"/>
                </a:cubicBezTo>
                <a:cubicBezTo>
                  <a:pt x="106" y="74"/>
                  <a:pt x="91" y="59"/>
                  <a:pt x="74" y="53"/>
                </a:cubicBezTo>
                <a:cubicBezTo>
                  <a:pt x="80" y="48"/>
                  <a:pt x="84" y="39"/>
                  <a:pt x="84" y="30"/>
                </a:cubicBezTo>
                <a:cubicBezTo>
                  <a:pt x="84" y="14"/>
                  <a:pt x="71" y="0"/>
                  <a:pt x="56" y="0"/>
                </a:cubicBezTo>
              </a:path>
            </a:pathLst>
          </a:custGeom>
          <a:solidFill>
            <a:srgbClr val="65AECF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6AF0AE-BD43-4782-AEEA-9C1B8F5A9487}"/>
              </a:ext>
            </a:extLst>
          </p:cNvPr>
          <p:cNvSpPr/>
          <p:nvPr/>
        </p:nvSpPr>
        <p:spPr>
          <a:xfrm>
            <a:off x="3787583" y="1426128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631EC2-1242-4519-80AC-E6610087B7C7}"/>
              </a:ext>
            </a:extLst>
          </p:cNvPr>
          <p:cNvSpPr/>
          <p:nvPr/>
        </p:nvSpPr>
        <p:spPr>
          <a:xfrm>
            <a:off x="9995436" y="1426128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455E3E-392C-4AC9-8F6D-45CC062706BE}"/>
              </a:ext>
            </a:extLst>
          </p:cNvPr>
          <p:cNvCxnSpPr>
            <a:cxnSpLocks/>
          </p:cNvCxnSpPr>
          <p:nvPr/>
        </p:nvCxnSpPr>
        <p:spPr>
          <a:xfrm flipV="1">
            <a:off x="1406992" y="1803633"/>
            <a:ext cx="2380591" cy="16143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A6276DF-230A-49D6-8128-43FE48D2EAC5}"/>
              </a:ext>
            </a:extLst>
          </p:cNvPr>
          <p:cNvSpPr/>
          <p:nvPr/>
        </p:nvSpPr>
        <p:spPr>
          <a:xfrm>
            <a:off x="3942545" y="10567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浏览器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70655A-D5C1-4736-87F0-9B4B97763F9D}"/>
              </a:ext>
            </a:extLst>
          </p:cNvPr>
          <p:cNvSpPr/>
          <p:nvPr/>
        </p:nvSpPr>
        <p:spPr>
          <a:xfrm>
            <a:off x="10150398" y="10567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服务器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507D5C-740F-4A9A-96C8-03DA5A5CB9E0}"/>
              </a:ext>
            </a:extLst>
          </p:cNvPr>
          <p:cNvSpPr/>
          <p:nvPr/>
        </p:nvSpPr>
        <p:spPr>
          <a:xfrm rot="19546551">
            <a:off x="2142615" y="2372618"/>
            <a:ext cx="9316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0.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打开浏览器</a:t>
            </a:r>
            <a:endParaRPr lang="zh-CN" altLang="en-US" sz="1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AFED7EA-02C4-49C1-85D9-50DD4E0854A0}"/>
              </a:ext>
            </a:extLst>
          </p:cNvPr>
          <p:cNvCxnSpPr>
            <a:cxnSpLocks/>
          </p:cNvCxnSpPr>
          <p:nvPr/>
        </p:nvCxnSpPr>
        <p:spPr>
          <a:xfrm>
            <a:off x="4974670" y="1803633"/>
            <a:ext cx="502076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C2720C6-F948-4E4E-B2CA-0F3543B83905}"/>
              </a:ext>
            </a:extLst>
          </p:cNvPr>
          <p:cNvSpPr/>
          <p:nvPr/>
        </p:nvSpPr>
        <p:spPr>
          <a:xfrm>
            <a:off x="5876209" y="1585357"/>
            <a:ext cx="23086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http://localhost:8080/demo.json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B8B3713-AC2F-4441-B80E-91E260CC42A0}"/>
              </a:ext>
            </a:extLst>
          </p:cNvPr>
          <p:cNvCxnSpPr>
            <a:cxnSpLocks/>
          </p:cNvCxnSpPr>
          <p:nvPr/>
        </p:nvCxnSpPr>
        <p:spPr>
          <a:xfrm flipH="1">
            <a:off x="4974670" y="2350457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0A925D3-C509-414D-A258-8629B7A24C47}"/>
              </a:ext>
            </a:extLst>
          </p:cNvPr>
          <p:cNvSpPr/>
          <p:nvPr/>
        </p:nvSpPr>
        <p:spPr>
          <a:xfrm>
            <a:off x="10102417" y="1795460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2.</a:t>
            </a:r>
            <a:r>
              <a:rPr lang="zh-CN" altLang="en-US" sz="1000" dirty="0"/>
              <a:t>认证判断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091AF3-EB8F-439F-A993-D80D49051AC4}"/>
              </a:ext>
            </a:extLst>
          </p:cNvPr>
          <p:cNvSpPr/>
          <p:nvPr/>
        </p:nvSpPr>
        <p:spPr>
          <a:xfrm>
            <a:off x="5876209" y="1864972"/>
            <a:ext cx="3557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3.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未提供凭证返回状态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 401 Unauthorized  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Response Header: WWW-Authenticate: Basic Realm="test"</a:t>
            </a:r>
            <a:endParaRPr lang="zh-CN" altLang="en-US" sz="10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5C55398-13A1-4EA9-A721-E510F23C9BA1}"/>
              </a:ext>
            </a:extLst>
          </p:cNvPr>
          <p:cNvCxnSpPr>
            <a:cxnSpLocks/>
          </p:cNvCxnSpPr>
          <p:nvPr/>
        </p:nvCxnSpPr>
        <p:spPr>
          <a:xfrm flipH="1">
            <a:off x="1513977" y="2465359"/>
            <a:ext cx="2273608" cy="12526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AC3DDB74-87E4-40CE-B262-4513BAF33B27}"/>
              </a:ext>
            </a:extLst>
          </p:cNvPr>
          <p:cNvSpPr/>
          <p:nvPr/>
        </p:nvSpPr>
        <p:spPr>
          <a:xfrm rot="19546551">
            <a:off x="2440313" y="2878107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4.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登录框</a:t>
            </a:r>
            <a:endParaRPr lang="zh-CN" altLang="en-US" sz="1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38B6067-9D53-4BF4-9680-9F74616BBA12}"/>
              </a:ext>
            </a:extLst>
          </p:cNvPr>
          <p:cNvCxnSpPr>
            <a:cxnSpLocks/>
          </p:cNvCxnSpPr>
          <p:nvPr/>
        </p:nvCxnSpPr>
        <p:spPr>
          <a:xfrm flipV="1">
            <a:off x="1524310" y="3079335"/>
            <a:ext cx="2263272" cy="7774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7BC3B5A-96A5-4510-839C-F661BB76BF5B}"/>
              </a:ext>
            </a:extLst>
          </p:cNvPr>
          <p:cNvSpPr/>
          <p:nvPr/>
        </p:nvSpPr>
        <p:spPr>
          <a:xfrm rot="20441946">
            <a:off x="1568653" y="3247073"/>
            <a:ext cx="22990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5.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输入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user=admin password=123456</a:t>
            </a:r>
            <a:endParaRPr lang="zh-CN" altLang="en-US" sz="10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6F4D88B-AA36-4B0B-982C-2864F024FB08}"/>
              </a:ext>
            </a:extLst>
          </p:cNvPr>
          <p:cNvCxnSpPr>
            <a:cxnSpLocks/>
          </p:cNvCxnSpPr>
          <p:nvPr/>
        </p:nvCxnSpPr>
        <p:spPr>
          <a:xfrm>
            <a:off x="4947467" y="2915589"/>
            <a:ext cx="504796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412B065-B052-4802-B7B8-3A7BC8556347}"/>
              </a:ext>
            </a:extLst>
          </p:cNvPr>
          <p:cNvSpPr/>
          <p:nvPr/>
        </p:nvSpPr>
        <p:spPr>
          <a:xfrm>
            <a:off x="5810102" y="2574072"/>
            <a:ext cx="2688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6.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浏览器对用户名密码做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base64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编码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</a:rPr>
              <a:t>Authorization: Basic YWRtaW46YWRtaW4=</a:t>
            </a:r>
            <a:endParaRPr lang="zh-CN" altLang="en-US" sz="1000" dirty="0">
              <a:solidFill>
                <a:srgbClr val="314865"/>
              </a:solidFill>
              <a:latin typeface="Arial"/>
              <a:ea typeface="微软雅黑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2E7D8C6-E606-463A-AB84-2FEAEA348FA8}"/>
              </a:ext>
            </a:extLst>
          </p:cNvPr>
          <p:cNvCxnSpPr>
            <a:cxnSpLocks/>
          </p:cNvCxnSpPr>
          <p:nvPr/>
        </p:nvCxnSpPr>
        <p:spPr>
          <a:xfrm flipH="1">
            <a:off x="4961067" y="3476213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AEE202D-EF0B-4F9A-98DE-32ACCB18D91E}"/>
              </a:ext>
            </a:extLst>
          </p:cNvPr>
          <p:cNvSpPr/>
          <p:nvPr/>
        </p:nvSpPr>
        <p:spPr>
          <a:xfrm>
            <a:off x="10102416" y="2921216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7.</a:t>
            </a:r>
            <a:r>
              <a:rPr lang="zh-CN" altLang="en-US" sz="1000" dirty="0"/>
              <a:t>认证判断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3D44AAC-44EC-456C-85B9-E564EA94FBA4}"/>
              </a:ext>
            </a:extLst>
          </p:cNvPr>
          <p:cNvSpPr/>
          <p:nvPr/>
        </p:nvSpPr>
        <p:spPr>
          <a:xfrm>
            <a:off x="5817051" y="2988981"/>
            <a:ext cx="16065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8.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凭证合法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200 OK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Body :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服务器返回的内容</a:t>
            </a:r>
            <a:endParaRPr lang="zh-CN" altLang="en-US" sz="1000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236463D-7821-4D7E-8E28-39EB8BF01D3D}"/>
              </a:ext>
            </a:extLst>
          </p:cNvPr>
          <p:cNvSpPr/>
          <p:nvPr/>
        </p:nvSpPr>
        <p:spPr>
          <a:xfrm>
            <a:off x="3935499" y="3542979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8.</a:t>
            </a:r>
            <a:r>
              <a:rPr lang="zh-CN" altLang="en-US" sz="1000" dirty="0"/>
              <a:t>缓存凭证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ADEE8CB-451C-4C26-947B-B6888DCE42A8}"/>
              </a:ext>
            </a:extLst>
          </p:cNvPr>
          <p:cNvCxnSpPr>
            <a:cxnSpLocks/>
          </p:cNvCxnSpPr>
          <p:nvPr/>
        </p:nvCxnSpPr>
        <p:spPr>
          <a:xfrm>
            <a:off x="4970095" y="4097976"/>
            <a:ext cx="502076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CBB789AD-835B-477D-974F-6AFCF521FEFD}"/>
              </a:ext>
            </a:extLst>
          </p:cNvPr>
          <p:cNvSpPr/>
          <p:nvPr/>
        </p:nvSpPr>
        <p:spPr>
          <a:xfrm>
            <a:off x="5817051" y="3750546"/>
            <a:ext cx="36215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10.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  <a:hlinkClick r:id="rId2"/>
              </a:rPr>
              <a:t>http://localhost:8080/demo.json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</a:rPr>
              <a:t>浏览器自动添加 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</a:rPr>
              <a:t>Authorization: Basic YWRtaW46YWRtaW4=</a:t>
            </a:r>
            <a:endParaRPr lang="zh-CN" altLang="en-US" sz="1000" dirty="0">
              <a:solidFill>
                <a:srgbClr val="314865"/>
              </a:solidFill>
              <a:latin typeface="Arial"/>
              <a:ea typeface="微软雅黑"/>
            </a:endParaRPr>
          </a:p>
          <a:p>
            <a:endParaRPr lang="zh-CN" altLang="en-US" sz="1000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5CAEA83-0648-4CBF-941C-CB500C1187FF}"/>
              </a:ext>
            </a:extLst>
          </p:cNvPr>
          <p:cNvSpPr/>
          <p:nvPr/>
        </p:nvSpPr>
        <p:spPr>
          <a:xfrm>
            <a:off x="10079605" y="4125921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11.</a:t>
            </a:r>
            <a:r>
              <a:rPr lang="zh-CN" altLang="en-US" sz="1000" dirty="0"/>
              <a:t>认证判断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9A94E32-9695-4E73-A94D-DE329184BB85}"/>
              </a:ext>
            </a:extLst>
          </p:cNvPr>
          <p:cNvCxnSpPr>
            <a:cxnSpLocks/>
          </p:cNvCxnSpPr>
          <p:nvPr/>
        </p:nvCxnSpPr>
        <p:spPr>
          <a:xfrm flipH="1">
            <a:off x="4961067" y="4680018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4F28642B-B882-4E6B-B1A4-3B0D20596E55}"/>
              </a:ext>
            </a:extLst>
          </p:cNvPr>
          <p:cNvSpPr/>
          <p:nvPr/>
        </p:nvSpPr>
        <p:spPr>
          <a:xfrm>
            <a:off x="5817051" y="4192786"/>
            <a:ext cx="16065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12.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凭证合法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200 OK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Body :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服务器返回的内容</a:t>
            </a:r>
            <a:endParaRPr lang="zh-CN" altLang="en-US" sz="100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58DB2B0-1DE4-405D-AF29-4CC60444EC61}"/>
              </a:ext>
            </a:extLst>
          </p:cNvPr>
          <p:cNvCxnSpPr>
            <a:cxnSpLocks/>
          </p:cNvCxnSpPr>
          <p:nvPr/>
        </p:nvCxnSpPr>
        <p:spPr>
          <a:xfrm>
            <a:off x="1622758" y="3958938"/>
            <a:ext cx="2151220" cy="1835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F8E1BE8-394D-424F-875F-F6B9E1828F8D}"/>
              </a:ext>
            </a:extLst>
          </p:cNvPr>
          <p:cNvSpPr/>
          <p:nvPr/>
        </p:nvSpPr>
        <p:spPr>
          <a:xfrm rot="169029">
            <a:off x="2296656" y="3805697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9.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再次请求</a:t>
            </a:r>
            <a:endParaRPr lang="zh-CN" altLang="en-US" sz="10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1EFD15C-2960-4B59-BE1D-B3141F418EED}"/>
              </a:ext>
            </a:extLst>
          </p:cNvPr>
          <p:cNvSpPr/>
          <p:nvPr/>
        </p:nvSpPr>
        <p:spPr>
          <a:xfrm>
            <a:off x="793541" y="461005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用户</a:t>
            </a:r>
            <a:endParaRPr lang="zh-CN" altLang="en-US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9105B4B-5935-4D1E-AFC1-F8C104DAF644}"/>
              </a:ext>
            </a:extLst>
          </p:cNvPr>
          <p:cNvGrpSpPr/>
          <p:nvPr/>
        </p:nvGrpSpPr>
        <p:grpSpPr>
          <a:xfrm>
            <a:off x="4034161" y="5905629"/>
            <a:ext cx="377420" cy="618395"/>
            <a:chOff x="8631023" y="1684586"/>
            <a:chExt cx="2419633" cy="3964519"/>
          </a:xfrm>
          <a:solidFill>
            <a:schemeClr val="accent6"/>
          </a:solidFill>
        </p:grpSpPr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65B2AA11-E998-44F4-882D-C00573470AF4}"/>
                </a:ext>
              </a:extLst>
            </p:cNvPr>
            <p:cNvSpPr/>
            <p:nvPr/>
          </p:nvSpPr>
          <p:spPr bwMode="auto">
            <a:xfrm>
              <a:off x="9714110" y="1846062"/>
              <a:ext cx="0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>
              <a:outerShdw blurRad="381000" dist="2540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DFB95F99-2767-40D7-B31D-8B1276AA72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1023" y="1684586"/>
              <a:ext cx="2419633" cy="3114007"/>
            </a:xfrm>
            <a:custGeom>
              <a:avLst/>
              <a:gdLst>
                <a:gd name="T0" fmla="*/ 15500 w 17509"/>
                <a:gd name="T1" fmla="*/ 12945 h 22569"/>
                <a:gd name="T2" fmla="*/ 13648 w 17509"/>
                <a:gd name="T3" fmla="*/ 15646 h 22569"/>
                <a:gd name="T4" fmla="*/ 12686 w 17509"/>
                <a:gd name="T5" fmla="*/ 16707 h 22569"/>
                <a:gd name="T6" fmla="*/ 12045 w 17509"/>
                <a:gd name="T7" fmla="*/ 18000 h 22569"/>
                <a:gd name="T8" fmla="*/ 11850 w 17509"/>
                <a:gd name="T9" fmla="*/ 20372 h 22569"/>
                <a:gd name="T10" fmla="*/ 11851 w 17509"/>
                <a:gd name="T11" fmla="*/ 20445 h 22569"/>
                <a:gd name="T12" fmla="*/ 11209 w 17509"/>
                <a:gd name="T13" fmla="*/ 21086 h 22569"/>
                <a:gd name="T14" fmla="*/ 6299 w 17509"/>
                <a:gd name="T15" fmla="*/ 21086 h 22569"/>
                <a:gd name="T16" fmla="*/ 5844 w 17509"/>
                <a:gd name="T17" fmla="*/ 20897 h 22569"/>
                <a:gd name="T18" fmla="*/ 5657 w 17509"/>
                <a:gd name="T19" fmla="*/ 20445 h 22569"/>
                <a:gd name="T20" fmla="*/ 5657 w 17509"/>
                <a:gd name="T21" fmla="*/ 20369 h 22569"/>
                <a:gd name="T22" fmla="*/ 5462 w 17509"/>
                <a:gd name="T23" fmla="*/ 18000 h 22569"/>
                <a:gd name="T24" fmla="*/ 5094 w 17509"/>
                <a:gd name="T25" fmla="*/ 17092 h 22569"/>
                <a:gd name="T26" fmla="*/ 4029 w 17509"/>
                <a:gd name="T27" fmla="*/ 15822 h 22569"/>
                <a:gd name="T28" fmla="*/ 2329 w 17509"/>
                <a:gd name="T29" fmla="*/ 13637 h 22569"/>
                <a:gd name="T30" fmla="*/ 1484 w 17509"/>
                <a:gd name="T31" fmla="*/ 9931 h 22569"/>
                <a:gd name="T32" fmla="*/ 2954 w 17509"/>
                <a:gd name="T33" fmla="*/ 5541 h 22569"/>
                <a:gd name="T34" fmla="*/ 6683 w 17509"/>
                <a:gd name="T35" fmla="*/ 2948 h 22569"/>
                <a:gd name="T36" fmla="*/ 6868 w 17509"/>
                <a:gd name="T37" fmla="*/ 2892 h 22569"/>
                <a:gd name="T38" fmla="*/ 7985 w 17509"/>
                <a:gd name="T39" fmla="*/ 2684 h 22569"/>
                <a:gd name="T40" fmla="*/ 7987 w 17509"/>
                <a:gd name="T41" fmla="*/ 2684 h 22569"/>
                <a:gd name="T42" fmla="*/ 8059 w 17509"/>
                <a:gd name="T43" fmla="*/ 2676 h 22569"/>
                <a:gd name="T44" fmla="*/ 8716 w 17509"/>
                <a:gd name="T45" fmla="*/ 2639 h 22569"/>
                <a:gd name="T46" fmla="*/ 8755 w 17509"/>
                <a:gd name="T47" fmla="*/ 2643 h 22569"/>
                <a:gd name="T48" fmla="*/ 8793 w 17509"/>
                <a:gd name="T49" fmla="*/ 2641 h 22569"/>
                <a:gd name="T50" fmla="*/ 9450 w 17509"/>
                <a:gd name="T51" fmla="*/ 2676 h 22569"/>
                <a:gd name="T52" fmla="*/ 9448 w 17509"/>
                <a:gd name="T53" fmla="*/ 2676 h 22569"/>
                <a:gd name="T54" fmla="*/ 9520 w 17509"/>
                <a:gd name="T55" fmla="*/ 2684 h 22569"/>
                <a:gd name="T56" fmla="*/ 9522 w 17509"/>
                <a:gd name="T57" fmla="*/ 2684 h 22569"/>
                <a:gd name="T58" fmla="*/ 10638 w 17509"/>
                <a:gd name="T59" fmla="*/ 2892 h 22569"/>
                <a:gd name="T60" fmla="*/ 10825 w 17509"/>
                <a:gd name="T61" fmla="*/ 2948 h 22569"/>
                <a:gd name="T62" fmla="*/ 14553 w 17509"/>
                <a:gd name="T63" fmla="*/ 5541 h 22569"/>
                <a:gd name="T64" fmla="*/ 16023 w 17509"/>
                <a:gd name="T65" fmla="*/ 9931 h 22569"/>
                <a:gd name="T66" fmla="*/ 15500 w 17509"/>
                <a:gd name="T67" fmla="*/ 12945 h 22569"/>
                <a:gd name="T68" fmla="*/ 17507 w 17509"/>
                <a:gd name="T69" fmla="*/ 9931 h 22569"/>
                <a:gd name="T70" fmla="*/ 15734 w 17509"/>
                <a:gd name="T71" fmla="*/ 4645 h 22569"/>
                <a:gd name="T72" fmla="*/ 1773 w 17509"/>
                <a:gd name="T73" fmla="*/ 4645 h 22569"/>
                <a:gd name="T74" fmla="*/ 0 w 17509"/>
                <a:gd name="T75" fmla="*/ 9931 h 22569"/>
                <a:gd name="T76" fmla="*/ 628 w 17509"/>
                <a:gd name="T77" fmla="*/ 13491 h 22569"/>
                <a:gd name="T78" fmla="*/ 2782 w 17509"/>
                <a:gd name="T79" fmla="*/ 16665 h 22569"/>
                <a:gd name="T80" fmla="*/ 3655 w 17509"/>
                <a:gd name="T81" fmla="*/ 17623 h 22569"/>
                <a:gd name="T82" fmla="*/ 4005 w 17509"/>
                <a:gd name="T83" fmla="*/ 18273 h 22569"/>
                <a:gd name="T84" fmla="*/ 4174 w 17509"/>
                <a:gd name="T85" fmla="*/ 20369 h 22569"/>
                <a:gd name="T86" fmla="*/ 4174 w 17509"/>
                <a:gd name="T87" fmla="*/ 20420 h 22569"/>
                <a:gd name="T88" fmla="*/ 4174 w 17509"/>
                <a:gd name="T89" fmla="*/ 20435 h 22569"/>
                <a:gd name="T90" fmla="*/ 4174 w 17509"/>
                <a:gd name="T91" fmla="*/ 20440 h 22569"/>
                <a:gd name="T92" fmla="*/ 4174 w 17509"/>
                <a:gd name="T93" fmla="*/ 20445 h 22569"/>
                <a:gd name="T94" fmla="*/ 6299 w 17509"/>
                <a:gd name="T95" fmla="*/ 22569 h 22569"/>
                <a:gd name="T96" fmla="*/ 11209 w 17509"/>
                <a:gd name="T97" fmla="*/ 22569 h 22569"/>
                <a:gd name="T98" fmla="*/ 13333 w 17509"/>
                <a:gd name="T99" fmla="*/ 20445 h 22569"/>
                <a:gd name="T100" fmla="*/ 13333 w 17509"/>
                <a:gd name="T101" fmla="*/ 20440 h 22569"/>
                <a:gd name="T102" fmla="*/ 13333 w 17509"/>
                <a:gd name="T103" fmla="*/ 20434 h 22569"/>
                <a:gd name="T104" fmla="*/ 13333 w 17509"/>
                <a:gd name="T105" fmla="*/ 20420 h 22569"/>
                <a:gd name="T106" fmla="*/ 13333 w 17509"/>
                <a:gd name="T107" fmla="*/ 20372 h 22569"/>
                <a:gd name="T108" fmla="*/ 13503 w 17509"/>
                <a:gd name="T109" fmla="*/ 18274 h 22569"/>
                <a:gd name="T110" fmla="*/ 13673 w 17509"/>
                <a:gd name="T111" fmla="*/ 17875 h 22569"/>
                <a:gd name="T112" fmla="*/ 14553 w 17509"/>
                <a:gd name="T113" fmla="*/ 16847 h 22569"/>
                <a:gd name="T114" fmla="*/ 16486 w 17509"/>
                <a:gd name="T115" fmla="*/ 14338 h 22569"/>
                <a:gd name="T116" fmla="*/ 17507 w 17509"/>
                <a:gd name="T117" fmla="*/ 9931 h 2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509" h="22569">
                  <a:moveTo>
                    <a:pt x="15500" y="12945"/>
                  </a:moveTo>
                  <a:cubicBezTo>
                    <a:pt x="15031" y="14128"/>
                    <a:pt x="14327" y="14928"/>
                    <a:pt x="13648" y="15646"/>
                  </a:cubicBezTo>
                  <a:cubicBezTo>
                    <a:pt x="13309" y="16005"/>
                    <a:pt x="12976" y="16339"/>
                    <a:pt x="12686" y="16707"/>
                  </a:cubicBezTo>
                  <a:cubicBezTo>
                    <a:pt x="12399" y="17072"/>
                    <a:pt x="12143" y="17489"/>
                    <a:pt x="12045" y="18000"/>
                  </a:cubicBezTo>
                  <a:cubicBezTo>
                    <a:pt x="11859" y="18996"/>
                    <a:pt x="11852" y="20066"/>
                    <a:pt x="11850" y="20372"/>
                  </a:cubicBezTo>
                  <a:cubicBezTo>
                    <a:pt x="11850" y="20413"/>
                    <a:pt x="11851" y="20435"/>
                    <a:pt x="11851" y="20445"/>
                  </a:cubicBezTo>
                  <a:cubicBezTo>
                    <a:pt x="11849" y="20799"/>
                    <a:pt x="11564" y="21085"/>
                    <a:pt x="11209" y="21086"/>
                  </a:cubicBezTo>
                  <a:lnTo>
                    <a:pt x="6299" y="21086"/>
                  </a:lnTo>
                  <a:cubicBezTo>
                    <a:pt x="6119" y="21086"/>
                    <a:pt x="5962" y="21015"/>
                    <a:pt x="5844" y="20897"/>
                  </a:cubicBezTo>
                  <a:cubicBezTo>
                    <a:pt x="5727" y="20779"/>
                    <a:pt x="5657" y="20625"/>
                    <a:pt x="5657" y="20445"/>
                  </a:cubicBezTo>
                  <a:cubicBezTo>
                    <a:pt x="5657" y="20435"/>
                    <a:pt x="5657" y="20412"/>
                    <a:pt x="5657" y="20369"/>
                  </a:cubicBezTo>
                  <a:cubicBezTo>
                    <a:pt x="5656" y="20061"/>
                    <a:pt x="5647" y="18994"/>
                    <a:pt x="5462" y="18000"/>
                  </a:cubicBezTo>
                  <a:cubicBezTo>
                    <a:pt x="5398" y="17661"/>
                    <a:pt x="5261" y="17359"/>
                    <a:pt x="5094" y="17092"/>
                  </a:cubicBezTo>
                  <a:cubicBezTo>
                    <a:pt x="4798" y="16622"/>
                    <a:pt x="4420" y="16237"/>
                    <a:pt x="4029" y="15822"/>
                  </a:cubicBezTo>
                  <a:cubicBezTo>
                    <a:pt x="3439" y="15207"/>
                    <a:pt x="2815" y="14544"/>
                    <a:pt x="2329" y="13637"/>
                  </a:cubicBezTo>
                  <a:cubicBezTo>
                    <a:pt x="1845" y="12731"/>
                    <a:pt x="1485" y="11579"/>
                    <a:pt x="1484" y="9931"/>
                  </a:cubicBezTo>
                  <a:cubicBezTo>
                    <a:pt x="1484" y="8279"/>
                    <a:pt x="2030" y="6763"/>
                    <a:pt x="2954" y="5541"/>
                  </a:cubicBezTo>
                  <a:cubicBezTo>
                    <a:pt x="3879" y="4319"/>
                    <a:pt x="5180" y="3397"/>
                    <a:pt x="6683" y="2948"/>
                  </a:cubicBezTo>
                  <a:lnTo>
                    <a:pt x="6868" y="2892"/>
                  </a:lnTo>
                  <a:cubicBezTo>
                    <a:pt x="7230" y="2798"/>
                    <a:pt x="7602" y="2724"/>
                    <a:pt x="7985" y="2684"/>
                  </a:cubicBezTo>
                  <a:lnTo>
                    <a:pt x="7987" y="2684"/>
                  </a:lnTo>
                  <a:lnTo>
                    <a:pt x="8059" y="2676"/>
                  </a:lnTo>
                  <a:cubicBezTo>
                    <a:pt x="8283" y="2654"/>
                    <a:pt x="8501" y="2641"/>
                    <a:pt x="8716" y="2639"/>
                  </a:cubicBezTo>
                  <a:lnTo>
                    <a:pt x="8755" y="2643"/>
                  </a:lnTo>
                  <a:lnTo>
                    <a:pt x="8793" y="2641"/>
                  </a:lnTo>
                  <a:cubicBezTo>
                    <a:pt x="9007" y="2641"/>
                    <a:pt x="9226" y="2654"/>
                    <a:pt x="9450" y="2676"/>
                  </a:cubicBezTo>
                  <a:lnTo>
                    <a:pt x="9448" y="2676"/>
                  </a:lnTo>
                  <a:lnTo>
                    <a:pt x="9520" y="2684"/>
                  </a:lnTo>
                  <a:lnTo>
                    <a:pt x="9522" y="2684"/>
                  </a:lnTo>
                  <a:cubicBezTo>
                    <a:pt x="9905" y="2724"/>
                    <a:pt x="10277" y="2797"/>
                    <a:pt x="10638" y="2892"/>
                  </a:cubicBezTo>
                  <a:lnTo>
                    <a:pt x="10825" y="2948"/>
                  </a:lnTo>
                  <a:cubicBezTo>
                    <a:pt x="12327" y="3397"/>
                    <a:pt x="13628" y="4319"/>
                    <a:pt x="14553" y="5541"/>
                  </a:cubicBezTo>
                  <a:cubicBezTo>
                    <a:pt x="15476" y="6763"/>
                    <a:pt x="16023" y="8279"/>
                    <a:pt x="16023" y="9931"/>
                  </a:cubicBezTo>
                  <a:cubicBezTo>
                    <a:pt x="16023" y="11186"/>
                    <a:pt x="15812" y="12155"/>
                    <a:pt x="15500" y="12945"/>
                  </a:cubicBezTo>
                  <a:close/>
                  <a:moveTo>
                    <a:pt x="17507" y="9931"/>
                  </a:moveTo>
                  <a:cubicBezTo>
                    <a:pt x="17507" y="7948"/>
                    <a:pt x="16847" y="6114"/>
                    <a:pt x="15734" y="4645"/>
                  </a:cubicBezTo>
                  <a:cubicBezTo>
                    <a:pt x="12226" y="8"/>
                    <a:pt x="5290" y="0"/>
                    <a:pt x="1773" y="4645"/>
                  </a:cubicBezTo>
                  <a:cubicBezTo>
                    <a:pt x="661" y="6114"/>
                    <a:pt x="0" y="7948"/>
                    <a:pt x="0" y="9931"/>
                  </a:cubicBezTo>
                  <a:cubicBezTo>
                    <a:pt x="0" y="11354"/>
                    <a:pt x="245" y="12523"/>
                    <a:pt x="628" y="13491"/>
                  </a:cubicBezTo>
                  <a:cubicBezTo>
                    <a:pt x="1202" y="14942"/>
                    <a:pt x="2079" y="15922"/>
                    <a:pt x="2782" y="16665"/>
                  </a:cubicBezTo>
                  <a:cubicBezTo>
                    <a:pt x="3135" y="17036"/>
                    <a:pt x="3445" y="17353"/>
                    <a:pt x="3655" y="17623"/>
                  </a:cubicBezTo>
                  <a:cubicBezTo>
                    <a:pt x="3870" y="17895"/>
                    <a:pt x="3975" y="18106"/>
                    <a:pt x="4005" y="18273"/>
                  </a:cubicBezTo>
                  <a:cubicBezTo>
                    <a:pt x="4158" y="19085"/>
                    <a:pt x="4174" y="20109"/>
                    <a:pt x="4174" y="20369"/>
                  </a:cubicBezTo>
                  <a:lnTo>
                    <a:pt x="4174" y="20420"/>
                  </a:lnTo>
                  <a:lnTo>
                    <a:pt x="4174" y="20435"/>
                  </a:lnTo>
                  <a:lnTo>
                    <a:pt x="4174" y="20440"/>
                  </a:lnTo>
                  <a:lnTo>
                    <a:pt x="4174" y="20445"/>
                  </a:lnTo>
                  <a:cubicBezTo>
                    <a:pt x="4174" y="21620"/>
                    <a:pt x="5125" y="22568"/>
                    <a:pt x="6299" y="22569"/>
                  </a:cubicBezTo>
                  <a:lnTo>
                    <a:pt x="11209" y="22569"/>
                  </a:lnTo>
                  <a:cubicBezTo>
                    <a:pt x="12383" y="22568"/>
                    <a:pt x="13333" y="21618"/>
                    <a:pt x="13333" y="20445"/>
                  </a:cubicBezTo>
                  <a:lnTo>
                    <a:pt x="13333" y="20440"/>
                  </a:lnTo>
                  <a:lnTo>
                    <a:pt x="13333" y="20434"/>
                  </a:lnTo>
                  <a:lnTo>
                    <a:pt x="13333" y="20420"/>
                  </a:lnTo>
                  <a:lnTo>
                    <a:pt x="13333" y="20372"/>
                  </a:lnTo>
                  <a:cubicBezTo>
                    <a:pt x="13333" y="20115"/>
                    <a:pt x="13349" y="19088"/>
                    <a:pt x="13503" y="18274"/>
                  </a:cubicBezTo>
                  <a:cubicBezTo>
                    <a:pt x="13524" y="18161"/>
                    <a:pt x="13574" y="18033"/>
                    <a:pt x="13673" y="17875"/>
                  </a:cubicBezTo>
                  <a:cubicBezTo>
                    <a:pt x="13840" y="17600"/>
                    <a:pt x="14158" y="17258"/>
                    <a:pt x="14553" y="16847"/>
                  </a:cubicBezTo>
                  <a:cubicBezTo>
                    <a:pt x="15141" y="16228"/>
                    <a:pt x="15891" y="15448"/>
                    <a:pt x="16486" y="14338"/>
                  </a:cubicBezTo>
                  <a:cubicBezTo>
                    <a:pt x="17082" y="13230"/>
                    <a:pt x="17509" y="11799"/>
                    <a:pt x="17507" y="9931"/>
                  </a:cubicBez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3EFC4A47-ADF2-4EFE-BD66-313A3FE42170}"/>
                </a:ext>
              </a:extLst>
            </p:cNvPr>
            <p:cNvSpPr/>
            <p:nvPr/>
          </p:nvSpPr>
          <p:spPr bwMode="auto">
            <a:xfrm>
              <a:off x="9378674" y="4873541"/>
              <a:ext cx="925122" cy="252112"/>
            </a:xfrm>
            <a:custGeom>
              <a:avLst/>
              <a:gdLst>
                <a:gd name="T0" fmla="*/ 5785 w 6697"/>
                <a:gd name="T1" fmla="*/ 0 h 1826"/>
                <a:gd name="T2" fmla="*/ 914 w 6697"/>
                <a:gd name="T3" fmla="*/ 0 h 1826"/>
                <a:gd name="T4" fmla="*/ 0 w 6697"/>
                <a:gd name="T5" fmla="*/ 914 h 1826"/>
                <a:gd name="T6" fmla="*/ 914 w 6697"/>
                <a:gd name="T7" fmla="*/ 1826 h 1826"/>
                <a:gd name="T8" fmla="*/ 5785 w 6697"/>
                <a:gd name="T9" fmla="*/ 1826 h 1826"/>
                <a:gd name="T10" fmla="*/ 6697 w 6697"/>
                <a:gd name="T11" fmla="*/ 914 h 1826"/>
                <a:gd name="T12" fmla="*/ 5785 w 6697"/>
                <a:gd name="T13" fmla="*/ 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7" h="1826">
                  <a:moveTo>
                    <a:pt x="5785" y="0"/>
                  </a:moveTo>
                  <a:lnTo>
                    <a:pt x="914" y="0"/>
                  </a:lnTo>
                  <a:cubicBezTo>
                    <a:pt x="410" y="0"/>
                    <a:pt x="0" y="407"/>
                    <a:pt x="0" y="914"/>
                  </a:cubicBezTo>
                  <a:cubicBezTo>
                    <a:pt x="0" y="1416"/>
                    <a:pt x="410" y="1826"/>
                    <a:pt x="914" y="1826"/>
                  </a:cubicBezTo>
                  <a:lnTo>
                    <a:pt x="5785" y="1826"/>
                  </a:lnTo>
                  <a:cubicBezTo>
                    <a:pt x="6288" y="1826"/>
                    <a:pt x="6697" y="1416"/>
                    <a:pt x="6697" y="914"/>
                  </a:cubicBezTo>
                  <a:cubicBezTo>
                    <a:pt x="6697" y="407"/>
                    <a:pt x="6288" y="0"/>
                    <a:pt x="5785" y="0"/>
                  </a:cubicBez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2BF2D0A9-2D68-4B4F-BDE0-7764A079A94F}"/>
                </a:ext>
              </a:extLst>
            </p:cNvPr>
            <p:cNvSpPr/>
            <p:nvPr/>
          </p:nvSpPr>
          <p:spPr bwMode="auto">
            <a:xfrm>
              <a:off x="9378674" y="5191885"/>
              <a:ext cx="925122" cy="252112"/>
            </a:xfrm>
            <a:custGeom>
              <a:avLst/>
              <a:gdLst>
                <a:gd name="T0" fmla="*/ 5785 w 6697"/>
                <a:gd name="T1" fmla="*/ 0 h 1825"/>
                <a:gd name="T2" fmla="*/ 914 w 6697"/>
                <a:gd name="T3" fmla="*/ 0 h 1825"/>
                <a:gd name="T4" fmla="*/ 0 w 6697"/>
                <a:gd name="T5" fmla="*/ 911 h 1825"/>
                <a:gd name="T6" fmla="*/ 914 w 6697"/>
                <a:gd name="T7" fmla="*/ 1825 h 1825"/>
                <a:gd name="T8" fmla="*/ 5785 w 6697"/>
                <a:gd name="T9" fmla="*/ 1825 h 1825"/>
                <a:gd name="T10" fmla="*/ 6697 w 6697"/>
                <a:gd name="T11" fmla="*/ 911 h 1825"/>
                <a:gd name="T12" fmla="*/ 5785 w 6697"/>
                <a:gd name="T13" fmla="*/ 0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7" h="1825">
                  <a:moveTo>
                    <a:pt x="5785" y="0"/>
                  </a:moveTo>
                  <a:lnTo>
                    <a:pt x="914" y="0"/>
                  </a:lnTo>
                  <a:cubicBezTo>
                    <a:pt x="410" y="0"/>
                    <a:pt x="0" y="407"/>
                    <a:pt x="0" y="911"/>
                  </a:cubicBezTo>
                  <a:cubicBezTo>
                    <a:pt x="0" y="1416"/>
                    <a:pt x="410" y="1825"/>
                    <a:pt x="914" y="1825"/>
                  </a:cubicBezTo>
                  <a:lnTo>
                    <a:pt x="5785" y="1825"/>
                  </a:lnTo>
                  <a:cubicBezTo>
                    <a:pt x="6288" y="1825"/>
                    <a:pt x="6697" y="1416"/>
                    <a:pt x="6697" y="911"/>
                  </a:cubicBezTo>
                  <a:cubicBezTo>
                    <a:pt x="6697" y="407"/>
                    <a:pt x="6288" y="0"/>
                    <a:pt x="5785" y="0"/>
                  </a:cubicBez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D8703B5A-0513-4EF3-9E17-348BAF1EC3CB}"/>
                </a:ext>
              </a:extLst>
            </p:cNvPr>
            <p:cNvSpPr/>
            <p:nvPr/>
          </p:nvSpPr>
          <p:spPr bwMode="auto">
            <a:xfrm>
              <a:off x="9552802" y="5512366"/>
              <a:ext cx="576866" cy="136739"/>
            </a:xfrm>
            <a:custGeom>
              <a:avLst/>
              <a:gdLst>
                <a:gd name="T0" fmla="*/ 2515 w 4174"/>
                <a:gd name="T1" fmla="*/ 0 h 996"/>
                <a:gd name="T2" fmla="*/ 1661 w 4174"/>
                <a:gd name="T3" fmla="*/ 0 h 996"/>
                <a:gd name="T4" fmla="*/ 6 w 4174"/>
                <a:gd name="T5" fmla="*/ 0 h 996"/>
                <a:gd name="T6" fmla="*/ 0 w 4174"/>
                <a:gd name="T7" fmla="*/ 83 h 996"/>
                <a:gd name="T8" fmla="*/ 1493 w 4174"/>
                <a:gd name="T9" fmla="*/ 996 h 996"/>
                <a:gd name="T10" fmla="*/ 1624 w 4174"/>
                <a:gd name="T11" fmla="*/ 996 h 996"/>
                <a:gd name="T12" fmla="*/ 2552 w 4174"/>
                <a:gd name="T13" fmla="*/ 996 h 996"/>
                <a:gd name="T14" fmla="*/ 2683 w 4174"/>
                <a:gd name="T15" fmla="*/ 996 h 996"/>
                <a:gd name="T16" fmla="*/ 4174 w 4174"/>
                <a:gd name="T17" fmla="*/ 83 h 996"/>
                <a:gd name="T18" fmla="*/ 4170 w 4174"/>
                <a:gd name="T19" fmla="*/ 0 h 996"/>
                <a:gd name="T20" fmla="*/ 2515 w 4174"/>
                <a:gd name="T21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4" h="996">
                  <a:moveTo>
                    <a:pt x="2515" y="0"/>
                  </a:moveTo>
                  <a:lnTo>
                    <a:pt x="1661" y="0"/>
                  </a:lnTo>
                  <a:lnTo>
                    <a:pt x="6" y="0"/>
                  </a:lnTo>
                  <a:cubicBezTo>
                    <a:pt x="5" y="28"/>
                    <a:pt x="0" y="54"/>
                    <a:pt x="0" y="83"/>
                  </a:cubicBezTo>
                  <a:cubicBezTo>
                    <a:pt x="0" y="587"/>
                    <a:pt x="775" y="996"/>
                    <a:pt x="1493" y="996"/>
                  </a:cubicBezTo>
                  <a:lnTo>
                    <a:pt x="1624" y="996"/>
                  </a:lnTo>
                  <a:lnTo>
                    <a:pt x="2552" y="996"/>
                  </a:lnTo>
                  <a:lnTo>
                    <a:pt x="2683" y="996"/>
                  </a:lnTo>
                  <a:cubicBezTo>
                    <a:pt x="3400" y="996"/>
                    <a:pt x="4174" y="587"/>
                    <a:pt x="4174" y="83"/>
                  </a:cubicBezTo>
                  <a:cubicBezTo>
                    <a:pt x="4174" y="54"/>
                    <a:pt x="4170" y="28"/>
                    <a:pt x="4170" y="0"/>
                  </a:cubicBezTo>
                  <a:lnTo>
                    <a:pt x="2515" y="0"/>
                  </a:ln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87" name="矩形 3">
            <a:extLst>
              <a:ext uri="{FF2B5EF4-FFF2-40B4-BE49-F238E27FC236}">
                <a16:creationId xmlns:a16="http://schemas.microsoft.com/office/drawing/2014/main" id="{EC5C84FB-A92B-4EED-BE60-7CD64520B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161" y="5989532"/>
            <a:ext cx="42008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800" b="1" dirty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rPr>
              <a:t>认证</a:t>
            </a:r>
            <a:endParaRPr lang="en-US" altLang="zh-CN" sz="800" b="1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  <a:p>
            <a:pPr algn="dist"/>
            <a:r>
              <a:rPr lang="zh-CN" altLang="en-US" sz="800" b="1" dirty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rPr>
              <a:t>判断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8EACD74-8955-4DE1-95C7-8FE36AB2FE41}"/>
              </a:ext>
            </a:extLst>
          </p:cNvPr>
          <p:cNvSpPr/>
          <p:nvPr/>
        </p:nvSpPr>
        <p:spPr>
          <a:xfrm>
            <a:off x="4647187" y="5907446"/>
            <a:ext cx="34227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步骤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2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、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7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、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11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在服务器端是同一个逻辑，</a:t>
            </a:r>
            <a:endParaRPr lang="en-US" altLang="zh-CN" sz="1000" dirty="0">
              <a:solidFill>
                <a:schemeClr val="accent6"/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判断请求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Header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中是否包含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</a:rPr>
              <a:t>Authorization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</a:rPr>
              <a:t>，</a:t>
            </a:r>
            <a:endParaRPr lang="en-US" altLang="zh-CN" sz="1000" dirty="0">
              <a:solidFill>
                <a:schemeClr val="accent6"/>
              </a:solidFill>
              <a:latin typeface="Arial"/>
              <a:ea typeface="微软雅黑"/>
            </a:endParaRPr>
          </a:p>
          <a:p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</a:rPr>
              <a:t>并对值进行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</a:rPr>
              <a:t>base64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</a:rPr>
              <a:t>解码，判断用户名密码是否匹配的过程</a:t>
            </a:r>
            <a:endParaRPr lang="zh-CN" altLang="en-US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3.95833E-6 0.19514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1731A87-D0C0-4757-B074-01F295A10484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8FF492C-59C1-4AF3-923E-E438B9FA4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E90EB0-AA04-4953-AC10-265068A0B90A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Digest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认证流程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56055DA-91F2-49B3-864A-ACCC01963373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B6CA4EC-9C90-4C31-8C68-06052C1A2AA3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AEF28BD-0D71-433D-B507-26228BA5CB32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2" name="Freeform 30">
            <a:extLst>
              <a:ext uri="{FF2B5EF4-FFF2-40B4-BE49-F238E27FC236}">
                <a16:creationId xmlns:a16="http://schemas.microsoft.com/office/drawing/2014/main" id="{9F160D26-3601-40C2-BED5-8173894C63F4}"/>
              </a:ext>
            </a:extLst>
          </p:cNvPr>
          <p:cNvSpPr>
            <a:spLocks noEditPoints="1"/>
          </p:cNvSpPr>
          <p:nvPr/>
        </p:nvSpPr>
        <p:spPr bwMode="auto">
          <a:xfrm>
            <a:off x="142821" y="3007200"/>
            <a:ext cx="1475405" cy="1187859"/>
          </a:xfrm>
          <a:custGeom>
            <a:avLst/>
            <a:gdLst>
              <a:gd name="T0" fmla="*/ 52273 w 111"/>
              <a:gd name="T1" fmla="*/ 264427 h 95"/>
              <a:gd name="T2" fmla="*/ 46123 w 111"/>
              <a:gd name="T3" fmla="*/ 261353 h 95"/>
              <a:gd name="T4" fmla="*/ 46123 w 111"/>
              <a:gd name="T5" fmla="*/ 252128 h 95"/>
              <a:gd name="T6" fmla="*/ 122995 w 111"/>
              <a:gd name="T7" fmla="*/ 190634 h 95"/>
              <a:gd name="T8" fmla="*/ 126070 w 111"/>
              <a:gd name="T9" fmla="*/ 190634 h 95"/>
              <a:gd name="T10" fmla="*/ 132220 w 111"/>
              <a:gd name="T11" fmla="*/ 193708 h 95"/>
              <a:gd name="T12" fmla="*/ 129145 w 111"/>
              <a:gd name="T13" fmla="*/ 202933 h 95"/>
              <a:gd name="T14" fmla="*/ 58423 w 111"/>
              <a:gd name="T15" fmla="*/ 261353 h 95"/>
              <a:gd name="T16" fmla="*/ 52273 w 111"/>
              <a:gd name="T17" fmla="*/ 264427 h 95"/>
              <a:gd name="T18" fmla="*/ 138370 w 111"/>
              <a:gd name="T19" fmla="*/ 144513 h 95"/>
              <a:gd name="T20" fmla="*/ 132220 w 111"/>
              <a:gd name="T21" fmla="*/ 141438 h 95"/>
              <a:gd name="T22" fmla="*/ 110696 w 111"/>
              <a:gd name="T23" fmla="*/ 92242 h 95"/>
              <a:gd name="T24" fmla="*/ 172193 w 111"/>
              <a:gd name="T25" fmla="*/ 27673 h 95"/>
              <a:gd name="T26" fmla="*/ 178343 w 111"/>
              <a:gd name="T27" fmla="*/ 36897 h 95"/>
              <a:gd name="T28" fmla="*/ 172193 w 111"/>
              <a:gd name="T29" fmla="*/ 43046 h 95"/>
              <a:gd name="T30" fmla="*/ 122995 w 111"/>
              <a:gd name="T31" fmla="*/ 92242 h 95"/>
              <a:gd name="T32" fmla="*/ 141445 w 111"/>
              <a:gd name="T33" fmla="*/ 129139 h 95"/>
              <a:gd name="T34" fmla="*/ 141445 w 111"/>
              <a:gd name="T35" fmla="*/ 141438 h 95"/>
              <a:gd name="T36" fmla="*/ 138370 w 111"/>
              <a:gd name="T37" fmla="*/ 144513 h 95"/>
              <a:gd name="T38" fmla="*/ 172193 w 111"/>
              <a:gd name="T39" fmla="*/ 0 h 95"/>
              <a:gd name="T40" fmla="*/ 83022 w 111"/>
              <a:gd name="T41" fmla="*/ 92242 h 95"/>
              <a:gd name="T42" fmla="*/ 116846 w 111"/>
              <a:gd name="T43" fmla="*/ 162961 h 95"/>
              <a:gd name="T44" fmla="*/ 0 w 111"/>
              <a:gd name="T45" fmla="*/ 285951 h 95"/>
              <a:gd name="T46" fmla="*/ 0 w 111"/>
              <a:gd name="T47" fmla="*/ 289025 h 95"/>
              <a:gd name="T48" fmla="*/ 6150 w 111"/>
              <a:gd name="T49" fmla="*/ 292100 h 95"/>
              <a:gd name="T50" fmla="*/ 338237 w 111"/>
              <a:gd name="T51" fmla="*/ 292100 h 95"/>
              <a:gd name="T52" fmla="*/ 341312 w 111"/>
              <a:gd name="T53" fmla="*/ 289025 h 95"/>
              <a:gd name="T54" fmla="*/ 341312 w 111"/>
              <a:gd name="T55" fmla="*/ 285951 h 95"/>
              <a:gd name="T56" fmla="*/ 227541 w 111"/>
              <a:gd name="T57" fmla="*/ 162961 h 95"/>
              <a:gd name="T58" fmla="*/ 258290 w 111"/>
              <a:gd name="T59" fmla="*/ 92242 h 95"/>
              <a:gd name="T60" fmla="*/ 172193 w 111"/>
              <a:gd name="T61" fmla="*/ 0 h 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11" h="95">
                <a:moveTo>
                  <a:pt x="17" y="86"/>
                </a:moveTo>
                <a:cubicBezTo>
                  <a:pt x="16" y="86"/>
                  <a:pt x="16" y="86"/>
                  <a:pt x="15" y="85"/>
                </a:cubicBezTo>
                <a:cubicBezTo>
                  <a:pt x="14" y="85"/>
                  <a:pt x="14" y="83"/>
                  <a:pt x="15" y="82"/>
                </a:cubicBezTo>
                <a:cubicBezTo>
                  <a:pt x="21" y="73"/>
                  <a:pt x="30" y="65"/>
                  <a:pt x="40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2" y="62"/>
                  <a:pt x="43" y="62"/>
                  <a:pt x="43" y="63"/>
                </a:cubicBezTo>
                <a:cubicBezTo>
                  <a:pt x="44" y="65"/>
                  <a:pt x="43" y="66"/>
                  <a:pt x="42" y="66"/>
                </a:cubicBezTo>
                <a:cubicBezTo>
                  <a:pt x="32" y="70"/>
                  <a:pt x="24" y="76"/>
                  <a:pt x="19" y="85"/>
                </a:cubicBezTo>
                <a:cubicBezTo>
                  <a:pt x="18" y="86"/>
                  <a:pt x="17" y="86"/>
                  <a:pt x="17" y="86"/>
                </a:cubicBezTo>
                <a:moveTo>
                  <a:pt x="45" y="47"/>
                </a:moveTo>
                <a:cubicBezTo>
                  <a:pt x="44" y="47"/>
                  <a:pt x="44" y="47"/>
                  <a:pt x="43" y="46"/>
                </a:cubicBezTo>
                <a:cubicBezTo>
                  <a:pt x="38" y="42"/>
                  <a:pt x="36" y="36"/>
                  <a:pt x="36" y="30"/>
                </a:cubicBezTo>
                <a:cubicBezTo>
                  <a:pt x="36" y="18"/>
                  <a:pt x="45" y="9"/>
                  <a:pt x="56" y="9"/>
                </a:cubicBezTo>
                <a:cubicBezTo>
                  <a:pt x="57" y="9"/>
                  <a:pt x="58" y="10"/>
                  <a:pt x="58" y="12"/>
                </a:cubicBezTo>
                <a:cubicBezTo>
                  <a:pt x="58" y="13"/>
                  <a:pt x="57" y="14"/>
                  <a:pt x="56" y="14"/>
                </a:cubicBezTo>
                <a:cubicBezTo>
                  <a:pt x="47" y="14"/>
                  <a:pt x="40" y="21"/>
                  <a:pt x="40" y="30"/>
                </a:cubicBezTo>
                <a:cubicBezTo>
                  <a:pt x="40" y="35"/>
                  <a:pt x="42" y="39"/>
                  <a:pt x="46" y="42"/>
                </a:cubicBezTo>
                <a:cubicBezTo>
                  <a:pt x="47" y="43"/>
                  <a:pt x="47" y="45"/>
                  <a:pt x="46" y="46"/>
                </a:cubicBezTo>
                <a:cubicBezTo>
                  <a:pt x="46" y="46"/>
                  <a:pt x="45" y="47"/>
                  <a:pt x="45" y="47"/>
                </a:cubicBezTo>
                <a:moveTo>
                  <a:pt x="56" y="0"/>
                </a:moveTo>
                <a:cubicBezTo>
                  <a:pt x="40" y="0"/>
                  <a:pt x="27" y="14"/>
                  <a:pt x="27" y="30"/>
                </a:cubicBezTo>
                <a:cubicBezTo>
                  <a:pt x="27" y="39"/>
                  <a:pt x="31" y="48"/>
                  <a:pt x="38" y="53"/>
                </a:cubicBezTo>
                <a:cubicBezTo>
                  <a:pt x="20" y="59"/>
                  <a:pt x="6" y="74"/>
                  <a:pt x="0" y="93"/>
                </a:cubicBezTo>
                <a:cubicBezTo>
                  <a:pt x="0" y="94"/>
                  <a:pt x="0" y="94"/>
                  <a:pt x="0" y="94"/>
                </a:cubicBezTo>
                <a:cubicBezTo>
                  <a:pt x="1" y="95"/>
                  <a:pt x="1" y="95"/>
                  <a:pt x="2" y="95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0" y="95"/>
                  <a:pt x="111" y="95"/>
                  <a:pt x="111" y="94"/>
                </a:cubicBezTo>
                <a:cubicBezTo>
                  <a:pt x="111" y="94"/>
                  <a:pt x="111" y="94"/>
                  <a:pt x="111" y="93"/>
                </a:cubicBezTo>
                <a:cubicBezTo>
                  <a:pt x="106" y="74"/>
                  <a:pt x="91" y="59"/>
                  <a:pt x="74" y="53"/>
                </a:cubicBezTo>
                <a:cubicBezTo>
                  <a:pt x="80" y="48"/>
                  <a:pt x="84" y="39"/>
                  <a:pt x="84" y="30"/>
                </a:cubicBezTo>
                <a:cubicBezTo>
                  <a:pt x="84" y="14"/>
                  <a:pt x="71" y="0"/>
                  <a:pt x="56" y="0"/>
                </a:cubicBezTo>
              </a:path>
            </a:pathLst>
          </a:custGeom>
          <a:solidFill>
            <a:srgbClr val="65AECF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6AF0AE-BD43-4782-AEEA-9C1B8F5A9487}"/>
              </a:ext>
            </a:extLst>
          </p:cNvPr>
          <p:cNvSpPr/>
          <p:nvPr/>
        </p:nvSpPr>
        <p:spPr>
          <a:xfrm>
            <a:off x="3549045" y="1068319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631EC2-1242-4519-80AC-E6610087B7C7}"/>
              </a:ext>
            </a:extLst>
          </p:cNvPr>
          <p:cNvSpPr/>
          <p:nvPr/>
        </p:nvSpPr>
        <p:spPr>
          <a:xfrm>
            <a:off x="9756897" y="1068319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455E3E-392C-4AC9-8F6D-45CC062706BE}"/>
              </a:ext>
            </a:extLst>
          </p:cNvPr>
          <p:cNvCxnSpPr>
            <a:cxnSpLocks/>
          </p:cNvCxnSpPr>
          <p:nvPr/>
        </p:nvCxnSpPr>
        <p:spPr>
          <a:xfrm flipV="1">
            <a:off x="1168454" y="1445824"/>
            <a:ext cx="2380591" cy="16143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A6276DF-230A-49D6-8128-43FE48D2EAC5}"/>
              </a:ext>
            </a:extLst>
          </p:cNvPr>
          <p:cNvSpPr/>
          <p:nvPr/>
        </p:nvSpPr>
        <p:spPr>
          <a:xfrm>
            <a:off x="3704007" y="69898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浏览器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70655A-D5C1-4736-87F0-9B4B97763F9D}"/>
              </a:ext>
            </a:extLst>
          </p:cNvPr>
          <p:cNvSpPr/>
          <p:nvPr/>
        </p:nvSpPr>
        <p:spPr>
          <a:xfrm>
            <a:off x="9911859" y="69898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服务器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507D5C-740F-4A9A-96C8-03DA5A5CB9E0}"/>
              </a:ext>
            </a:extLst>
          </p:cNvPr>
          <p:cNvSpPr/>
          <p:nvPr/>
        </p:nvSpPr>
        <p:spPr>
          <a:xfrm rot="19546551">
            <a:off x="1904077" y="2014809"/>
            <a:ext cx="9316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0.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打开浏览器</a:t>
            </a:r>
            <a:endParaRPr lang="zh-CN" altLang="en-US" sz="1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AFED7EA-02C4-49C1-85D9-50DD4E0854A0}"/>
              </a:ext>
            </a:extLst>
          </p:cNvPr>
          <p:cNvCxnSpPr>
            <a:cxnSpLocks/>
          </p:cNvCxnSpPr>
          <p:nvPr/>
        </p:nvCxnSpPr>
        <p:spPr>
          <a:xfrm>
            <a:off x="4736132" y="1445824"/>
            <a:ext cx="501618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C2720C6-F948-4E4E-B2CA-0F3543B83905}"/>
              </a:ext>
            </a:extLst>
          </p:cNvPr>
          <p:cNvSpPr/>
          <p:nvPr/>
        </p:nvSpPr>
        <p:spPr>
          <a:xfrm>
            <a:off x="5637671" y="1227548"/>
            <a:ext cx="23086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http://localhost:8080/demo.json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B8B3713-AC2F-4441-B80E-91E260CC42A0}"/>
              </a:ext>
            </a:extLst>
          </p:cNvPr>
          <p:cNvCxnSpPr>
            <a:cxnSpLocks/>
          </p:cNvCxnSpPr>
          <p:nvPr/>
        </p:nvCxnSpPr>
        <p:spPr>
          <a:xfrm flipH="1">
            <a:off x="4736134" y="1964501"/>
            <a:ext cx="5007159" cy="311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0A925D3-C509-414D-A258-8629B7A24C47}"/>
              </a:ext>
            </a:extLst>
          </p:cNvPr>
          <p:cNvSpPr/>
          <p:nvPr/>
        </p:nvSpPr>
        <p:spPr>
          <a:xfrm>
            <a:off x="9863878" y="1437651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2.</a:t>
            </a:r>
            <a:r>
              <a:rPr lang="zh-CN" altLang="en-US" sz="1000" dirty="0"/>
              <a:t>认证判断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091AF3-EB8F-439F-A993-D80D49051AC4}"/>
              </a:ext>
            </a:extLst>
          </p:cNvPr>
          <p:cNvSpPr/>
          <p:nvPr/>
        </p:nvSpPr>
        <p:spPr>
          <a:xfrm>
            <a:off x="5614127" y="1496048"/>
            <a:ext cx="248177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3.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未提供凭证返回状态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 401 Unauthorized  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Response Header: 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见</a:t>
            </a:r>
            <a:r>
              <a:rPr lang="en-US" altLang="zh-CN" sz="1000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ResponseHeader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5C55398-13A1-4EA9-A721-E510F23C9BA1}"/>
              </a:ext>
            </a:extLst>
          </p:cNvPr>
          <p:cNvCxnSpPr>
            <a:cxnSpLocks/>
          </p:cNvCxnSpPr>
          <p:nvPr/>
        </p:nvCxnSpPr>
        <p:spPr>
          <a:xfrm flipH="1">
            <a:off x="1275439" y="2107550"/>
            <a:ext cx="2273608" cy="12526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AC3DDB74-87E4-40CE-B262-4513BAF33B27}"/>
              </a:ext>
            </a:extLst>
          </p:cNvPr>
          <p:cNvSpPr/>
          <p:nvPr/>
        </p:nvSpPr>
        <p:spPr>
          <a:xfrm rot="19546551">
            <a:off x="2201775" y="2520298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4.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登录框</a:t>
            </a:r>
            <a:endParaRPr lang="zh-CN" altLang="en-US" sz="1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38B6067-9D53-4BF4-9680-9F74616BBA12}"/>
              </a:ext>
            </a:extLst>
          </p:cNvPr>
          <p:cNvCxnSpPr>
            <a:cxnSpLocks/>
          </p:cNvCxnSpPr>
          <p:nvPr/>
        </p:nvCxnSpPr>
        <p:spPr>
          <a:xfrm flipV="1">
            <a:off x="1285772" y="2721526"/>
            <a:ext cx="2263272" cy="7774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7BC3B5A-96A5-4510-839C-F661BB76BF5B}"/>
              </a:ext>
            </a:extLst>
          </p:cNvPr>
          <p:cNvSpPr/>
          <p:nvPr/>
        </p:nvSpPr>
        <p:spPr>
          <a:xfrm rot="20441946">
            <a:off x="1330115" y="2889264"/>
            <a:ext cx="22990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5.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输入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user=admin password=123456</a:t>
            </a:r>
            <a:endParaRPr lang="zh-CN" altLang="en-US" sz="10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6F4D88B-AA36-4B0B-982C-2864F024FB08}"/>
              </a:ext>
            </a:extLst>
          </p:cNvPr>
          <p:cNvCxnSpPr>
            <a:cxnSpLocks/>
          </p:cNvCxnSpPr>
          <p:nvPr/>
        </p:nvCxnSpPr>
        <p:spPr>
          <a:xfrm>
            <a:off x="4708929" y="2557780"/>
            <a:ext cx="504796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412B065-B052-4802-B7B8-3A7BC8556347}"/>
              </a:ext>
            </a:extLst>
          </p:cNvPr>
          <p:cNvSpPr/>
          <p:nvPr/>
        </p:nvSpPr>
        <p:spPr>
          <a:xfrm>
            <a:off x="5571564" y="2216263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6.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浏览器对用户名密码做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base64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编码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Response Header: 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见</a:t>
            </a:r>
            <a:r>
              <a:rPr lang="en-US" altLang="zh-CN" sz="1000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RequestHeader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2E7D8C6-E606-463A-AB84-2FEAEA348FA8}"/>
              </a:ext>
            </a:extLst>
          </p:cNvPr>
          <p:cNvCxnSpPr>
            <a:cxnSpLocks/>
          </p:cNvCxnSpPr>
          <p:nvPr/>
        </p:nvCxnSpPr>
        <p:spPr>
          <a:xfrm flipH="1">
            <a:off x="4722529" y="3118404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AEE202D-EF0B-4F9A-98DE-32ACCB18D91E}"/>
              </a:ext>
            </a:extLst>
          </p:cNvPr>
          <p:cNvSpPr/>
          <p:nvPr/>
        </p:nvSpPr>
        <p:spPr>
          <a:xfrm>
            <a:off x="9863877" y="2563407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7.</a:t>
            </a:r>
            <a:r>
              <a:rPr lang="zh-CN" altLang="en-US" sz="1000" dirty="0"/>
              <a:t>认证判断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3D44AAC-44EC-456C-85B9-E564EA94FBA4}"/>
              </a:ext>
            </a:extLst>
          </p:cNvPr>
          <p:cNvSpPr/>
          <p:nvPr/>
        </p:nvSpPr>
        <p:spPr>
          <a:xfrm>
            <a:off x="5578513" y="2631172"/>
            <a:ext cx="16065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8.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凭证合法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200 OK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Body :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服务器返回的内容</a:t>
            </a:r>
            <a:endParaRPr lang="zh-CN" altLang="en-US" sz="1000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236463D-7821-4D7E-8E28-39EB8BF01D3D}"/>
              </a:ext>
            </a:extLst>
          </p:cNvPr>
          <p:cNvSpPr/>
          <p:nvPr/>
        </p:nvSpPr>
        <p:spPr>
          <a:xfrm>
            <a:off x="3696961" y="3185170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8.</a:t>
            </a:r>
            <a:r>
              <a:rPr lang="zh-CN" altLang="en-US" sz="1000" dirty="0"/>
              <a:t>缓存凭证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ADEE8CB-451C-4C26-947B-B6888DCE42A8}"/>
              </a:ext>
            </a:extLst>
          </p:cNvPr>
          <p:cNvCxnSpPr>
            <a:cxnSpLocks/>
          </p:cNvCxnSpPr>
          <p:nvPr/>
        </p:nvCxnSpPr>
        <p:spPr>
          <a:xfrm>
            <a:off x="4731557" y="3740167"/>
            <a:ext cx="502076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CBB789AD-835B-477D-974F-6AFCF521FEFD}"/>
              </a:ext>
            </a:extLst>
          </p:cNvPr>
          <p:cNvSpPr/>
          <p:nvPr/>
        </p:nvSpPr>
        <p:spPr>
          <a:xfrm>
            <a:off x="5578513" y="3392737"/>
            <a:ext cx="23791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10.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  <a:hlinkClick r:id="rId2"/>
              </a:rPr>
              <a:t>http://localhost:8080/demo.json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</a:rPr>
              <a:t>浏览器自动添加</a:t>
            </a:r>
            <a:r>
              <a:rPr lang="en-US" altLang="zh-CN" sz="1000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RequestHeader</a:t>
            </a:r>
            <a:endParaRPr lang="zh-CN" altLang="en-US" sz="1000" dirty="0">
              <a:solidFill>
                <a:srgbClr val="314865"/>
              </a:solidFill>
              <a:latin typeface="Arial"/>
              <a:ea typeface="微软雅黑"/>
            </a:endParaRPr>
          </a:p>
          <a:p>
            <a:endParaRPr lang="zh-CN" altLang="en-US" sz="1000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5CAEA83-0648-4CBF-941C-CB500C1187FF}"/>
              </a:ext>
            </a:extLst>
          </p:cNvPr>
          <p:cNvSpPr/>
          <p:nvPr/>
        </p:nvSpPr>
        <p:spPr>
          <a:xfrm>
            <a:off x="9841066" y="3768112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11.</a:t>
            </a:r>
            <a:r>
              <a:rPr lang="zh-CN" altLang="en-US" sz="1000" dirty="0"/>
              <a:t>认证判断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9A94E32-9695-4E73-A94D-DE329184BB85}"/>
              </a:ext>
            </a:extLst>
          </p:cNvPr>
          <p:cNvCxnSpPr>
            <a:cxnSpLocks/>
          </p:cNvCxnSpPr>
          <p:nvPr/>
        </p:nvCxnSpPr>
        <p:spPr>
          <a:xfrm flipH="1">
            <a:off x="4722529" y="4322209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4F28642B-B882-4E6B-B1A4-3B0D20596E55}"/>
              </a:ext>
            </a:extLst>
          </p:cNvPr>
          <p:cNvSpPr/>
          <p:nvPr/>
        </p:nvSpPr>
        <p:spPr>
          <a:xfrm>
            <a:off x="5578513" y="3834977"/>
            <a:ext cx="16065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12.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凭证合法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200 OK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Body :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服务器返回的内容</a:t>
            </a:r>
            <a:endParaRPr lang="zh-CN" altLang="en-US" sz="100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58DB2B0-1DE4-405D-AF29-4CC60444EC61}"/>
              </a:ext>
            </a:extLst>
          </p:cNvPr>
          <p:cNvCxnSpPr>
            <a:cxnSpLocks/>
          </p:cNvCxnSpPr>
          <p:nvPr/>
        </p:nvCxnSpPr>
        <p:spPr>
          <a:xfrm>
            <a:off x="1384220" y="3601129"/>
            <a:ext cx="2151220" cy="1835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F8E1BE8-394D-424F-875F-F6B9E1828F8D}"/>
              </a:ext>
            </a:extLst>
          </p:cNvPr>
          <p:cNvSpPr/>
          <p:nvPr/>
        </p:nvSpPr>
        <p:spPr>
          <a:xfrm rot="169029">
            <a:off x="2058118" y="3447888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9.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再次请求</a:t>
            </a:r>
            <a:endParaRPr lang="zh-CN" altLang="en-US" sz="10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1EFD15C-2960-4B59-BE1D-B3141F418EED}"/>
              </a:ext>
            </a:extLst>
          </p:cNvPr>
          <p:cNvSpPr/>
          <p:nvPr/>
        </p:nvSpPr>
        <p:spPr>
          <a:xfrm>
            <a:off x="555003" y="42522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用户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19F0B4-E733-4CD8-8140-4FDA42B3F980}"/>
              </a:ext>
            </a:extLst>
          </p:cNvPr>
          <p:cNvSpPr/>
          <p:nvPr/>
        </p:nvSpPr>
        <p:spPr>
          <a:xfrm>
            <a:off x="1201334" y="6298335"/>
            <a:ext cx="9578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Authorization: Digest username="admin", realm="testrealm@host.com", nonce="51522d56-17f2-45cb-9ba4-1feb7b3ef190", uri="/dir/index.html", response="3f9dbfd7d3a018a82a9fde3b044aa267", opaque="1153b141-2e9c-4126-bfe2-6dfbe2106573"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7D95B0-3300-4856-9691-61B59465CA7A}"/>
              </a:ext>
            </a:extLst>
          </p:cNvPr>
          <p:cNvSpPr/>
          <p:nvPr/>
        </p:nvSpPr>
        <p:spPr>
          <a:xfrm>
            <a:off x="1165211" y="5585037"/>
            <a:ext cx="110267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WWW-Authenticate: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Digest realm="testrealm@host.com",qop=auth,nonce="51522d56-17f2-45cb-9ba4-1feb7b3ef190",opaque="1153b141-2e9c-4126-bfe2-6dfbe2106573"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83D265-BCFB-4063-AC14-9AA888277EAF}"/>
              </a:ext>
            </a:extLst>
          </p:cNvPr>
          <p:cNvSpPr/>
          <p:nvPr/>
        </p:nvSpPr>
        <p:spPr>
          <a:xfrm>
            <a:off x="188530" y="5205083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ResponseHeader</a:t>
            </a:r>
            <a:r>
              <a:rPr lang="en-US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A76C9AB-669D-46FB-ACFC-B77E16105905}"/>
              </a:ext>
            </a:extLst>
          </p:cNvPr>
          <p:cNvSpPr/>
          <p:nvPr/>
        </p:nvSpPr>
        <p:spPr>
          <a:xfrm>
            <a:off x="164616" y="5984333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RequestHeader</a:t>
            </a:r>
            <a:r>
              <a:rPr lang="en-US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:</a:t>
            </a:r>
            <a:endParaRPr lang="zh-CN" altLang="en-US" dirty="0">
              <a:solidFill>
                <a:srgbClr val="FF000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2339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462</Words>
  <Application>Microsoft Office PowerPoint</Application>
  <PresentationFormat>宽屏</PresentationFormat>
  <Paragraphs>61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Kevin</dc:creator>
  <cp:lastModifiedBy>Wang Xuzheng 王旭政 (1169)</cp:lastModifiedBy>
  <cp:revision>21</cp:revision>
  <dcterms:created xsi:type="dcterms:W3CDTF">2018-05-22T22:34:04Z</dcterms:created>
  <dcterms:modified xsi:type="dcterms:W3CDTF">2018-05-24T08:28:59Z</dcterms:modified>
</cp:coreProperties>
</file>