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265" r:id="rId3"/>
    <p:sldId id="276" r:id="rId4"/>
    <p:sldId id="275" r:id="rId5"/>
    <p:sldId id="277" r:id="rId6"/>
    <p:sldId id="286" r:id="rId7"/>
    <p:sldId id="273" r:id="rId8"/>
    <p:sldId id="274" r:id="rId9"/>
    <p:sldId id="278" r:id="rId10"/>
    <p:sldId id="284" r:id="rId11"/>
    <p:sldId id="281" r:id="rId12"/>
    <p:sldId id="285" r:id="rId13"/>
    <p:sldId id="283" r:id="rId14"/>
    <p:sldId id="282" r:id="rId15"/>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5"/>
            <p14:sldId id="277"/>
            <p14:sldId id="286"/>
            <p14:sldId id="273"/>
            <p14:sldId id="274"/>
            <p14:sldId id="278"/>
            <p14:sldId id="284"/>
            <p14:sldId id="281"/>
            <p14:sldId id="285"/>
            <p14:sldId id="283"/>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E2E2E2"/>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2" autoAdjust="0"/>
    <p:restoredTop sz="92384" autoAdjust="0"/>
  </p:normalViewPr>
  <p:slideViewPr>
    <p:cSldViewPr>
      <p:cViewPr>
        <p:scale>
          <a:sx n="100" d="100"/>
          <a:sy n="100" d="100"/>
        </p:scale>
        <p:origin x="72" y="14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2023-06-13</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pic>
        <p:nvPicPr>
          <p:cNvPr id="3" name="Picture 2" descr="1000+ Phone Mockup Pictures | Download Free Images on Unsplash">
            <a:extLst>
              <a:ext uri="{FF2B5EF4-FFF2-40B4-BE49-F238E27FC236}">
                <a16:creationId xmlns:a16="http://schemas.microsoft.com/office/drawing/2014/main" id="{6DCCFC01-B34B-9A0B-3769-DB3F56F3D79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7246" r="27343"/>
          <a:stretch/>
        </p:blipFill>
        <p:spPr bwMode="auto">
          <a:xfrm>
            <a:off x="852417" y="763330"/>
            <a:ext cx="2808313" cy="5589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 양식</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2023.03.28</a:t>
            </a:r>
            <a:endParaRPr lang="ko-KR" altLang="en-US" dirty="0">
              <a:solidFill>
                <a:schemeClr val="tx1"/>
              </a:solidFill>
            </a:endParaRPr>
          </a:p>
        </p:txBody>
      </p:sp>
      <p:sp>
        <p:nvSpPr>
          <p:cNvPr id="5" name="텍스트 개체 틀 4"/>
          <p:cNvSpPr>
            <a:spLocks noGrp="1"/>
          </p:cNvSpPr>
          <p:nvPr>
            <p:ph type="body" sz="quarter" idx="12"/>
          </p:nvPr>
        </p:nvSpPr>
        <p:spPr>
          <a:xfrm>
            <a:off x="7824192" y="5790052"/>
            <a:ext cx="1016243" cy="191631"/>
          </a:xfrm>
        </p:spPr>
        <p:txBody>
          <a:bodyPr/>
          <a:lstStyle/>
          <a:p>
            <a:r>
              <a:rPr lang="en-US" altLang="ko-KR" dirty="0">
                <a:solidFill>
                  <a:schemeClr val="tx1"/>
                </a:solidFill>
              </a:rPr>
              <a:t>20181017 </a:t>
            </a:r>
            <a:r>
              <a:rPr lang="ko-KR" altLang="en-US" dirty="0">
                <a:solidFill>
                  <a:schemeClr val="tx1"/>
                </a:solidFill>
              </a:rPr>
              <a:t>조광희</a:t>
            </a:r>
            <a:endParaRPr lang="en-US" altLang="ko-KR" dirty="0">
              <a:solidFill>
                <a:schemeClr val="tx1"/>
              </a:solidFill>
            </a:endParaRP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관리자 페이지</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dirty="0"/>
          </a:p>
        </p:txBody>
      </p:sp>
    </p:spTree>
    <p:extLst>
      <p:ext uri="{BB962C8B-B14F-4D97-AF65-F5344CB8AC3E}">
        <p14:creationId xmlns:p14="http://schemas.microsoft.com/office/powerpoint/2010/main" val="2042525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관리자 예약관리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관리자 페이지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618972469"/>
              </p:ext>
            </p:extLst>
          </p:nvPr>
        </p:nvGraphicFramePr>
        <p:xfrm>
          <a:off x="8688288" y="476672"/>
          <a:ext cx="3384376" cy="176993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사용자들이 예약한 여부를 확인 승인</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거절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뒤로가기</a:t>
                      </a:r>
                      <a:r>
                        <a:rPr lang="ko-KR" altLang="en-US" sz="850" b="0" dirty="0">
                          <a:latin typeface="+mn-ea"/>
                          <a:ea typeface="+mn-ea"/>
                        </a:rPr>
                        <a:t> 버튼</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예약정보 날자</a:t>
                      </a:r>
                      <a:r>
                        <a:rPr lang="en-US" altLang="ko-KR" sz="850" b="0" dirty="0">
                          <a:latin typeface="+mn-ea"/>
                          <a:ea typeface="+mn-ea"/>
                        </a:rPr>
                        <a:t>, </a:t>
                      </a:r>
                      <a:r>
                        <a:rPr lang="ko-KR" altLang="en-US" sz="850" b="0" dirty="0">
                          <a:latin typeface="+mn-ea"/>
                          <a:ea typeface="+mn-ea"/>
                        </a:rPr>
                        <a:t>시간</a:t>
                      </a:r>
                      <a:r>
                        <a:rPr lang="en-US" altLang="ko-KR" sz="850" b="0" dirty="0">
                          <a:latin typeface="+mn-ea"/>
                          <a:ea typeface="+mn-ea"/>
                        </a:rPr>
                        <a:t>, </a:t>
                      </a:r>
                      <a:r>
                        <a:rPr lang="ko-KR" altLang="en-US" sz="850" b="0" dirty="0">
                          <a:latin typeface="+mn-ea"/>
                          <a:ea typeface="+mn-ea"/>
                        </a:rPr>
                        <a:t>테이블번호</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승인 및 거절 버튼</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sp>
        <p:nvSpPr>
          <p:cNvPr id="2" name="모서리가 둥근 직사각형 2">
            <a:extLst>
              <a:ext uri="{FF2B5EF4-FFF2-40B4-BE49-F238E27FC236}">
                <a16:creationId xmlns:a16="http://schemas.microsoft.com/office/drawing/2014/main" id="{BC648FDA-A98E-4CF3-4098-3C29E6531D9E}"/>
              </a:ext>
            </a:extLst>
          </p:cNvPr>
          <p:cNvSpPr/>
          <p:nvPr/>
        </p:nvSpPr>
        <p:spPr>
          <a:xfrm>
            <a:off x="1055440" y="1124744"/>
            <a:ext cx="2304255" cy="489654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 name="직사각형 2">
            <a:extLst>
              <a:ext uri="{FF2B5EF4-FFF2-40B4-BE49-F238E27FC236}">
                <a16:creationId xmlns:a16="http://schemas.microsoft.com/office/drawing/2014/main" id="{D49B3A93-E275-E001-C5F0-90A15BA027F3}"/>
              </a:ext>
            </a:extLst>
          </p:cNvPr>
          <p:cNvSpPr/>
          <p:nvPr/>
        </p:nvSpPr>
        <p:spPr>
          <a:xfrm>
            <a:off x="670884" y="881985"/>
            <a:ext cx="360040" cy="3221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highlight>
                  <a:srgbClr val="FF0000"/>
                </a:highlight>
              </a:rPr>
              <a:t>1</a:t>
            </a:r>
            <a:endParaRPr kumimoji="1" lang="ko-Kore-KR" altLang="en-US" dirty="0">
              <a:highlight>
                <a:srgbClr val="FF0000"/>
              </a:highlight>
            </a:endParaRPr>
          </a:p>
        </p:txBody>
      </p:sp>
      <p:sp>
        <p:nvSpPr>
          <p:cNvPr id="6" name="직사각형 5">
            <a:extLst>
              <a:ext uri="{FF2B5EF4-FFF2-40B4-BE49-F238E27FC236}">
                <a16:creationId xmlns:a16="http://schemas.microsoft.com/office/drawing/2014/main" id="{6F746597-921D-884A-F73F-BDDCCFD3FFF9}"/>
              </a:ext>
            </a:extLst>
          </p:cNvPr>
          <p:cNvSpPr/>
          <p:nvPr/>
        </p:nvSpPr>
        <p:spPr>
          <a:xfrm>
            <a:off x="1469310" y="1182401"/>
            <a:ext cx="1834093" cy="306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관리자 페이지</a:t>
            </a:r>
          </a:p>
        </p:txBody>
      </p:sp>
      <p:sp>
        <p:nvSpPr>
          <p:cNvPr id="11" name="직사각형 10">
            <a:extLst>
              <a:ext uri="{FF2B5EF4-FFF2-40B4-BE49-F238E27FC236}">
                <a16:creationId xmlns:a16="http://schemas.microsoft.com/office/drawing/2014/main" id="{9278AE22-3996-148D-AF63-661902A927C9}"/>
              </a:ext>
            </a:extLst>
          </p:cNvPr>
          <p:cNvSpPr/>
          <p:nvPr/>
        </p:nvSpPr>
        <p:spPr>
          <a:xfrm>
            <a:off x="1109270" y="2289425"/>
            <a:ext cx="360040" cy="3221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highlight>
                  <a:srgbClr val="FF0000"/>
                </a:highlight>
              </a:rPr>
              <a:t>2</a:t>
            </a:r>
            <a:endParaRPr kumimoji="1" lang="ko-Kore-KR" altLang="en-US" dirty="0">
              <a:highlight>
                <a:srgbClr val="FF0000"/>
              </a:highlight>
            </a:endParaRPr>
          </a:p>
        </p:txBody>
      </p:sp>
      <p:sp>
        <p:nvSpPr>
          <p:cNvPr id="14" name="직사각형 13">
            <a:extLst>
              <a:ext uri="{FF2B5EF4-FFF2-40B4-BE49-F238E27FC236}">
                <a16:creationId xmlns:a16="http://schemas.microsoft.com/office/drawing/2014/main" id="{46E9A5BA-38AE-A644-4D99-7F354F73FC72}"/>
              </a:ext>
            </a:extLst>
          </p:cNvPr>
          <p:cNvSpPr/>
          <p:nvPr/>
        </p:nvSpPr>
        <p:spPr>
          <a:xfrm>
            <a:off x="1182236" y="2668851"/>
            <a:ext cx="1057707"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t>xxx.xx.xx</a:t>
            </a:r>
            <a:r>
              <a:rPr lang="ko-KR" altLang="en-US" sz="800" dirty="0"/>
              <a:t>일 </a:t>
            </a:r>
            <a:r>
              <a:rPr lang="en-US" altLang="ko-KR" sz="800" dirty="0"/>
              <a:t>xx</a:t>
            </a:r>
            <a:r>
              <a:rPr lang="ko-KR" altLang="en-US" sz="800" dirty="0"/>
              <a:t>시 </a:t>
            </a:r>
            <a:r>
              <a:rPr lang="en-US" altLang="ko-KR" sz="800" dirty="0"/>
              <a:t>xx</a:t>
            </a:r>
            <a:r>
              <a:rPr lang="ko-KR" altLang="en-US" sz="800" dirty="0"/>
              <a:t>테이블 예약</a:t>
            </a:r>
          </a:p>
        </p:txBody>
      </p:sp>
      <p:sp>
        <p:nvSpPr>
          <p:cNvPr id="15" name="직사각형 14">
            <a:extLst>
              <a:ext uri="{FF2B5EF4-FFF2-40B4-BE49-F238E27FC236}">
                <a16:creationId xmlns:a16="http://schemas.microsoft.com/office/drawing/2014/main" id="{32474043-7DFD-915C-4A2F-7A29C4C25525}"/>
              </a:ext>
            </a:extLst>
          </p:cNvPr>
          <p:cNvSpPr/>
          <p:nvPr/>
        </p:nvSpPr>
        <p:spPr>
          <a:xfrm>
            <a:off x="2405611" y="2668850"/>
            <a:ext cx="428919" cy="32213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a:t>
            </a:r>
          </a:p>
        </p:txBody>
      </p:sp>
      <p:sp>
        <p:nvSpPr>
          <p:cNvPr id="9" name="직사각형 8">
            <a:extLst>
              <a:ext uri="{FF2B5EF4-FFF2-40B4-BE49-F238E27FC236}">
                <a16:creationId xmlns:a16="http://schemas.microsoft.com/office/drawing/2014/main" id="{BC5DEEB2-687A-7183-7255-515AB4F181C4}"/>
              </a:ext>
            </a:extLst>
          </p:cNvPr>
          <p:cNvSpPr/>
          <p:nvPr/>
        </p:nvSpPr>
        <p:spPr>
          <a:xfrm>
            <a:off x="2899582" y="2668849"/>
            <a:ext cx="428919" cy="32213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거절</a:t>
            </a:r>
          </a:p>
        </p:txBody>
      </p:sp>
      <p:sp>
        <p:nvSpPr>
          <p:cNvPr id="22" name="직사각형 21">
            <a:extLst>
              <a:ext uri="{FF2B5EF4-FFF2-40B4-BE49-F238E27FC236}">
                <a16:creationId xmlns:a16="http://schemas.microsoft.com/office/drawing/2014/main" id="{B9246695-E0DD-F65E-3C70-D6BD23A8F5E1}"/>
              </a:ext>
            </a:extLst>
          </p:cNvPr>
          <p:cNvSpPr/>
          <p:nvPr/>
        </p:nvSpPr>
        <p:spPr>
          <a:xfrm>
            <a:off x="1182236" y="3075972"/>
            <a:ext cx="1057707"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t>xxx.xx.xx</a:t>
            </a:r>
            <a:r>
              <a:rPr lang="ko-KR" altLang="en-US" sz="800" dirty="0"/>
              <a:t>일 </a:t>
            </a:r>
            <a:r>
              <a:rPr lang="en-US" altLang="ko-KR" sz="800" dirty="0"/>
              <a:t>xx</a:t>
            </a:r>
            <a:r>
              <a:rPr lang="ko-KR" altLang="en-US" sz="800" dirty="0"/>
              <a:t>시 </a:t>
            </a:r>
            <a:r>
              <a:rPr lang="en-US" altLang="ko-KR" sz="800" dirty="0"/>
              <a:t>xx</a:t>
            </a:r>
            <a:r>
              <a:rPr lang="ko-KR" altLang="en-US" sz="800" dirty="0"/>
              <a:t>테이블 예약</a:t>
            </a:r>
          </a:p>
        </p:txBody>
      </p:sp>
      <p:sp>
        <p:nvSpPr>
          <p:cNvPr id="23" name="직사각형 22">
            <a:extLst>
              <a:ext uri="{FF2B5EF4-FFF2-40B4-BE49-F238E27FC236}">
                <a16:creationId xmlns:a16="http://schemas.microsoft.com/office/drawing/2014/main" id="{DF7C5AE7-A375-BFAF-59E8-A13F2E1A5997}"/>
              </a:ext>
            </a:extLst>
          </p:cNvPr>
          <p:cNvSpPr/>
          <p:nvPr/>
        </p:nvSpPr>
        <p:spPr>
          <a:xfrm>
            <a:off x="2405611" y="3075971"/>
            <a:ext cx="428919" cy="32213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a:t>
            </a:r>
          </a:p>
        </p:txBody>
      </p:sp>
      <p:sp>
        <p:nvSpPr>
          <p:cNvPr id="24" name="직사각형 23">
            <a:extLst>
              <a:ext uri="{FF2B5EF4-FFF2-40B4-BE49-F238E27FC236}">
                <a16:creationId xmlns:a16="http://schemas.microsoft.com/office/drawing/2014/main" id="{9408B240-DAC4-10F0-2602-E41A629D29E3}"/>
              </a:ext>
            </a:extLst>
          </p:cNvPr>
          <p:cNvSpPr/>
          <p:nvPr/>
        </p:nvSpPr>
        <p:spPr>
          <a:xfrm>
            <a:off x="2899582" y="3075970"/>
            <a:ext cx="428919" cy="32213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거절</a:t>
            </a:r>
          </a:p>
        </p:txBody>
      </p:sp>
      <p:sp>
        <p:nvSpPr>
          <p:cNvPr id="25" name="직사각형 24">
            <a:extLst>
              <a:ext uri="{FF2B5EF4-FFF2-40B4-BE49-F238E27FC236}">
                <a16:creationId xmlns:a16="http://schemas.microsoft.com/office/drawing/2014/main" id="{32EA14E0-20A2-4F02-2C90-D6F46A09D513}"/>
              </a:ext>
            </a:extLst>
          </p:cNvPr>
          <p:cNvSpPr/>
          <p:nvPr/>
        </p:nvSpPr>
        <p:spPr>
          <a:xfrm>
            <a:off x="1182236" y="3483093"/>
            <a:ext cx="1057707"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t>xxx.xx.xx</a:t>
            </a:r>
            <a:r>
              <a:rPr lang="ko-KR" altLang="en-US" sz="800" dirty="0"/>
              <a:t>일 </a:t>
            </a:r>
            <a:r>
              <a:rPr lang="en-US" altLang="ko-KR" sz="800" dirty="0"/>
              <a:t>xx</a:t>
            </a:r>
            <a:r>
              <a:rPr lang="ko-KR" altLang="en-US" sz="800" dirty="0"/>
              <a:t>시 </a:t>
            </a:r>
            <a:r>
              <a:rPr lang="en-US" altLang="ko-KR" sz="800" dirty="0"/>
              <a:t>xx</a:t>
            </a:r>
            <a:r>
              <a:rPr lang="ko-KR" altLang="en-US" sz="800" dirty="0"/>
              <a:t>테이블 예약</a:t>
            </a:r>
          </a:p>
        </p:txBody>
      </p:sp>
      <p:sp>
        <p:nvSpPr>
          <p:cNvPr id="26" name="직사각형 25">
            <a:extLst>
              <a:ext uri="{FF2B5EF4-FFF2-40B4-BE49-F238E27FC236}">
                <a16:creationId xmlns:a16="http://schemas.microsoft.com/office/drawing/2014/main" id="{A2787916-518E-F6AE-80A8-779D4F1EF36F}"/>
              </a:ext>
            </a:extLst>
          </p:cNvPr>
          <p:cNvSpPr/>
          <p:nvPr/>
        </p:nvSpPr>
        <p:spPr>
          <a:xfrm>
            <a:off x="2405611" y="3483092"/>
            <a:ext cx="428919" cy="32213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a:t>
            </a:r>
          </a:p>
        </p:txBody>
      </p:sp>
      <p:sp>
        <p:nvSpPr>
          <p:cNvPr id="27" name="직사각형 26">
            <a:extLst>
              <a:ext uri="{FF2B5EF4-FFF2-40B4-BE49-F238E27FC236}">
                <a16:creationId xmlns:a16="http://schemas.microsoft.com/office/drawing/2014/main" id="{5B04D3D5-412A-B1FE-9C4E-DFF816963960}"/>
              </a:ext>
            </a:extLst>
          </p:cNvPr>
          <p:cNvSpPr/>
          <p:nvPr/>
        </p:nvSpPr>
        <p:spPr>
          <a:xfrm>
            <a:off x="2899582" y="3483091"/>
            <a:ext cx="428919" cy="32213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거절</a:t>
            </a:r>
          </a:p>
        </p:txBody>
      </p:sp>
      <p:sp>
        <p:nvSpPr>
          <p:cNvPr id="28" name="직사각형 27">
            <a:extLst>
              <a:ext uri="{FF2B5EF4-FFF2-40B4-BE49-F238E27FC236}">
                <a16:creationId xmlns:a16="http://schemas.microsoft.com/office/drawing/2014/main" id="{5203C556-A7B6-88AB-FFE9-69525B76E8AA}"/>
              </a:ext>
            </a:extLst>
          </p:cNvPr>
          <p:cNvSpPr/>
          <p:nvPr/>
        </p:nvSpPr>
        <p:spPr>
          <a:xfrm>
            <a:off x="1182236" y="3890214"/>
            <a:ext cx="1057707"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t>xxx.xx.xx</a:t>
            </a:r>
            <a:r>
              <a:rPr lang="ko-KR" altLang="en-US" sz="800" dirty="0"/>
              <a:t>일 </a:t>
            </a:r>
            <a:r>
              <a:rPr lang="en-US" altLang="ko-KR" sz="800" dirty="0"/>
              <a:t>xx</a:t>
            </a:r>
            <a:r>
              <a:rPr lang="ko-KR" altLang="en-US" sz="800" dirty="0"/>
              <a:t>시 </a:t>
            </a:r>
            <a:r>
              <a:rPr lang="en-US" altLang="ko-KR" sz="800" dirty="0"/>
              <a:t>xx</a:t>
            </a:r>
            <a:r>
              <a:rPr lang="ko-KR" altLang="en-US" sz="800" dirty="0"/>
              <a:t>테이블 예약</a:t>
            </a:r>
          </a:p>
        </p:txBody>
      </p:sp>
      <p:sp>
        <p:nvSpPr>
          <p:cNvPr id="29" name="직사각형 28">
            <a:extLst>
              <a:ext uri="{FF2B5EF4-FFF2-40B4-BE49-F238E27FC236}">
                <a16:creationId xmlns:a16="http://schemas.microsoft.com/office/drawing/2014/main" id="{CCD1DEE5-52A1-1909-F3CF-815215203455}"/>
              </a:ext>
            </a:extLst>
          </p:cNvPr>
          <p:cNvSpPr/>
          <p:nvPr/>
        </p:nvSpPr>
        <p:spPr>
          <a:xfrm>
            <a:off x="2405611" y="3890213"/>
            <a:ext cx="428919" cy="32213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a:t>
            </a:r>
          </a:p>
        </p:txBody>
      </p:sp>
      <p:sp>
        <p:nvSpPr>
          <p:cNvPr id="30" name="직사각형 29">
            <a:extLst>
              <a:ext uri="{FF2B5EF4-FFF2-40B4-BE49-F238E27FC236}">
                <a16:creationId xmlns:a16="http://schemas.microsoft.com/office/drawing/2014/main" id="{6580E43F-B132-5F68-1981-66B70606D1E1}"/>
              </a:ext>
            </a:extLst>
          </p:cNvPr>
          <p:cNvSpPr/>
          <p:nvPr/>
        </p:nvSpPr>
        <p:spPr>
          <a:xfrm>
            <a:off x="2899582" y="3890212"/>
            <a:ext cx="428919" cy="32213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거절</a:t>
            </a:r>
          </a:p>
        </p:txBody>
      </p:sp>
      <p:sp>
        <p:nvSpPr>
          <p:cNvPr id="31" name="직사각형 30">
            <a:extLst>
              <a:ext uri="{FF2B5EF4-FFF2-40B4-BE49-F238E27FC236}">
                <a16:creationId xmlns:a16="http://schemas.microsoft.com/office/drawing/2014/main" id="{07F5AAD4-F331-A65D-2D93-BB2091F7E1FA}"/>
              </a:ext>
            </a:extLst>
          </p:cNvPr>
          <p:cNvSpPr/>
          <p:nvPr/>
        </p:nvSpPr>
        <p:spPr>
          <a:xfrm>
            <a:off x="1180489" y="4296047"/>
            <a:ext cx="1057707"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t>xxx.xx.xx</a:t>
            </a:r>
            <a:r>
              <a:rPr lang="ko-KR" altLang="en-US" sz="800" dirty="0"/>
              <a:t>일 </a:t>
            </a:r>
            <a:r>
              <a:rPr lang="en-US" altLang="ko-KR" sz="800" dirty="0"/>
              <a:t>xx</a:t>
            </a:r>
            <a:r>
              <a:rPr lang="ko-KR" altLang="en-US" sz="800" dirty="0"/>
              <a:t>시 </a:t>
            </a:r>
            <a:r>
              <a:rPr lang="en-US" altLang="ko-KR" sz="800" dirty="0"/>
              <a:t>xx</a:t>
            </a:r>
            <a:r>
              <a:rPr lang="ko-KR" altLang="en-US" sz="800" dirty="0"/>
              <a:t>테이블 예약</a:t>
            </a:r>
          </a:p>
        </p:txBody>
      </p:sp>
      <p:sp>
        <p:nvSpPr>
          <p:cNvPr id="32" name="직사각형 31">
            <a:extLst>
              <a:ext uri="{FF2B5EF4-FFF2-40B4-BE49-F238E27FC236}">
                <a16:creationId xmlns:a16="http://schemas.microsoft.com/office/drawing/2014/main" id="{D76311C6-6F4F-3E2F-EEE4-3F28BB056107}"/>
              </a:ext>
            </a:extLst>
          </p:cNvPr>
          <p:cNvSpPr/>
          <p:nvPr/>
        </p:nvSpPr>
        <p:spPr>
          <a:xfrm>
            <a:off x="2403864" y="4296046"/>
            <a:ext cx="428919" cy="32213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a:t>
            </a:r>
          </a:p>
        </p:txBody>
      </p:sp>
      <p:sp>
        <p:nvSpPr>
          <p:cNvPr id="33" name="직사각형 32">
            <a:extLst>
              <a:ext uri="{FF2B5EF4-FFF2-40B4-BE49-F238E27FC236}">
                <a16:creationId xmlns:a16="http://schemas.microsoft.com/office/drawing/2014/main" id="{CCB4B471-5CAB-C04A-3FA5-A5E3076D0B1E}"/>
              </a:ext>
            </a:extLst>
          </p:cNvPr>
          <p:cNvSpPr/>
          <p:nvPr/>
        </p:nvSpPr>
        <p:spPr>
          <a:xfrm>
            <a:off x="2897835" y="4296045"/>
            <a:ext cx="428919" cy="32213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거절</a:t>
            </a:r>
          </a:p>
        </p:txBody>
      </p:sp>
      <p:sp>
        <p:nvSpPr>
          <p:cNvPr id="34" name="직사각형 33">
            <a:extLst>
              <a:ext uri="{FF2B5EF4-FFF2-40B4-BE49-F238E27FC236}">
                <a16:creationId xmlns:a16="http://schemas.microsoft.com/office/drawing/2014/main" id="{AF984FE6-9A7E-4D5D-4593-6DAD692A8B0E}"/>
              </a:ext>
            </a:extLst>
          </p:cNvPr>
          <p:cNvSpPr/>
          <p:nvPr/>
        </p:nvSpPr>
        <p:spPr>
          <a:xfrm>
            <a:off x="1180489" y="4703168"/>
            <a:ext cx="1057707"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t>xxx.xx.xx</a:t>
            </a:r>
            <a:r>
              <a:rPr lang="ko-KR" altLang="en-US" sz="800" dirty="0"/>
              <a:t>일 </a:t>
            </a:r>
            <a:r>
              <a:rPr lang="en-US" altLang="ko-KR" sz="800" dirty="0"/>
              <a:t>xx</a:t>
            </a:r>
            <a:r>
              <a:rPr lang="ko-KR" altLang="en-US" sz="800" dirty="0"/>
              <a:t>시 </a:t>
            </a:r>
            <a:r>
              <a:rPr lang="en-US" altLang="ko-KR" sz="800" dirty="0"/>
              <a:t>xx</a:t>
            </a:r>
            <a:r>
              <a:rPr lang="ko-KR" altLang="en-US" sz="800" dirty="0"/>
              <a:t>테이블 예약</a:t>
            </a:r>
          </a:p>
        </p:txBody>
      </p:sp>
      <p:sp>
        <p:nvSpPr>
          <p:cNvPr id="35" name="직사각형 34">
            <a:extLst>
              <a:ext uri="{FF2B5EF4-FFF2-40B4-BE49-F238E27FC236}">
                <a16:creationId xmlns:a16="http://schemas.microsoft.com/office/drawing/2014/main" id="{C4BCD612-5920-AA6C-561F-6ABCEBBAA2ED}"/>
              </a:ext>
            </a:extLst>
          </p:cNvPr>
          <p:cNvSpPr/>
          <p:nvPr/>
        </p:nvSpPr>
        <p:spPr>
          <a:xfrm>
            <a:off x="2403864" y="4703167"/>
            <a:ext cx="428919" cy="32213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a:t>
            </a:r>
          </a:p>
        </p:txBody>
      </p:sp>
      <p:sp>
        <p:nvSpPr>
          <p:cNvPr id="36" name="직사각형 35">
            <a:extLst>
              <a:ext uri="{FF2B5EF4-FFF2-40B4-BE49-F238E27FC236}">
                <a16:creationId xmlns:a16="http://schemas.microsoft.com/office/drawing/2014/main" id="{3504D8A3-3D4F-CFFF-D717-38A1BE5F527B}"/>
              </a:ext>
            </a:extLst>
          </p:cNvPr>
          <p:cNvSpPr/>
          <p:nvPr/>
        </p:nvSpPr>
        <p:spPr>
          <a:xfrm>
            <a:off x="2897835" y="4703166"/>
            <a:ext cx="428919" cy="32213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거절</a:t>
            </a:r>
          </a:p>
        </p:txBody>
      </p:sp>
      <p:sp>
        <p:nvSpPr>
          <p:cNvPr id="37" name="직사각형 36">
            <a:extLst>
              <a:ext uri="{FF2B5EF4-FFF2-40B4-BE49-F238E27FC236}">
                <a16:creationId xmlns:a16="http://schemas.microsoft.com/office/drawing/2014/main" id="{0E874A80-00D2-C0B0-A7E6-FEBED5347CE1}"/>
              </a:ext>
            </a:extLst>
          </p:cNvPr>
          <p:cNvSpPr/>
          <p:nvPr/>
        </p:nvSpPr>
        <p:spPr>
          <a:xfrm>
            <a:off x="1178742" y="5109001"/>
            <a:ext cx="1057707"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t>xxx.xx.xx</a:t>
            </a:r>
            <a:r>
              <a:rPr lang="ko-KR" altLang="en-US" sz="800" dirty="0"/>
              <a:t>일 </a:t>
            </a:r>
            <a:r>
              <a:rPr lang="en-US" altLang="ko-KR" sz="800" dirty="0"/>
              <a:t>xx</a:t>
            </a:r>
            <a:r>
              <a:rPr lang="ko-KR" altLang="en-US" sz="800" dirty="0"/>
              <a:t>시 </a:t>
            </a:r>
            <a:r>
              <a:rPr lang="en-US" altLang="ko-KR" sz="800" dirty="0"/>
              <a:t>xx</a:t>
            </a:r>
            <a:r>
              <a:rPr lang="ko-KR" altLang="en-US" sz="800" dirty="0"/>
              <a:t>테이블 예약</a:t>
            </a:r>
          </a:p>
        </p:txBody>
      </p:sp>
      <p:sp>
        <p:nvSpPr>
          <p:cNvPr id="38" name="직사각형 37">
            <a:extLst>
              <a:ext uri="{FF2B5EF4-FFF2-40B4-BE49-F238E27FC236}">
                <a16:creationId xmlns:a16="http://schemas.microsoft.com/office/drawing/2014/main" id="{F1EEE19A-1372-9227-525A-A1F0B8A6CECC}"/>
              </a:ext>
            </a:extLst>
          </p:cNvPr>
          <p:cNvSpPr/>
          <p:nvPr/>
        </p:nvSpPr>
        <p:spPr>
          <a:xfrm>
            <a:off x="2402117" y="5109000"/>
            <a:ext cx="428919" cy="32213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a:t>
            </a:r>
          </a:p>
        </p:txBody>
      </p:sp>
      <p:sp>
        <p:nvSpPr>
          <p:cNvPr id="39" name="직사각형 38">
            <a:extLst>
              <a:ext uri="{FF2B5EF4-FFF2-40B4-BE49-F238E27FC236}">
                <a16:creationId xmlns:a16="http://schemas.microsoft.com/office/drawing/2014/main" id="{68F3E59D-7123-179C-B3BC-2396DEBAFA76}"/>
              </a:ext>
            </a:extLst>
          </p:cNvPr>
          <p:cNvSpPr/>
          <p:nvPr/>
        </p:nvSpPr>
        <p:spPr>
          <a:xfrm>
            <a:off x="2896088" y="5108999"/>
            <a:ext cx="428919" cy="32213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거절</a:t>
            </a:r>
          </a:p>
        </p:txBody>
      </p:sp>
      <p:sp>
        <p:nvSpPr>
          <p:cNvPr id="40" name="직사각형 39">
            <a:extLst>
              <a:ext uri="{FF2B5EF4-FFF2-40B4-BE49-F238E27FC236}">
                <a16:creationId xmlns:a16="http://schemas.microsoft.com/office/drawing/2014/main" id="{323DF586-E9B5-7D89-B362-AC62852131A1}"/>
              </a:ext>
            </a:extLst>
          </p:cNvPr>
          <p:cNvSpPr/>
          <p:nvPr/>
        </p:nvSpPr>
        <p:spPr>
          <a:xfrm>
            <a:off x="1178742" y="5516122"/>
            <a:ext cx="1057707"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t>xxx.xx.xx</a:t>
            </a:r>
            <a:r>
              <a:rPr lang="ko-KR" altLang="en-US" sz="800" dirty="0"/>
              <a:t>일 </a:t>
            </a:r>
            <a:r>
              <a:rPr lang="en-US" altLang="ko-KR" sz="800" dirty="0"/>
              <a:t>xx</a:t>
            </a:r>
            <a:r>
              <a:rPr lang="ko-KR" altLang="en-US" sz="800" dirty="0"/>
              <a:t>시 </a:t>
            </a:r>
            <a:r>
              <a:rPr lang="en-US" altLang="ko-KR" sz="800" dirty="0"/>
              <a:t>xx</a:t>
            </a:r>
            <a:r>
              <a:rPr lang="ko-KR" altLang="en-US" sz="800" dirty="0"/>
              <a:t>테이블 예약</a:t>
            </a:r>
          </a:p>
        </p:txBody>
      </p:sp>
      <p:sp>
        <p:nvSpPr>
          <p:cNvPr id="41" name="직사각형 40">
            <a:extLst>
              <a:ext uri="{FF2B5EF4-FFF2-40B4-BE49-F238E27FC236}">
                <a16:creationId xmlns:a16="http://schemas.microsoft.com/office/drawing/2014/main" id="{B7C82AB6-E609-9240-453A-FF2686A862C0}"/>
              </a:ext>
            </a:extLst>
          </p:cNvPr>
          <p:cNvSpPr/>
          <p:nvPr/>
        </p:nvSpPr>
        <p:spPr>
          <a:xfrm>
            <a:off x="2402117" y="5516121"/>
            <a:ext cx="428919" cy="32213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a:t>
            </a:r>
          </a:p>
        </p:txBody>
      </p:sp>
      <p:sp>
        <p:nvSpPr>
          <p:cNvPr id="42" name="직사각형 41">
            <a:extLst>
              <a:ext uri="{FF2B5EF4-FFF2-40B4-BE49-F238E27FC236}">
                <a16:creationId xmlns:a16="http://schemas.microsoft.com/office/drawing/2014/main" id="{3F9C240C-E850-EDA3-CCCA-979B03368CC8}"/>
              </a:ext>
            </a:extLst>
          </p:cNvPr>
          <p:cNvSpPr/>
          <p:nvPr/>
        </p:nvSpPr>
        <p:spPr>
          <a:xfrm>
            <a:off x="2896088" y="5516120"/>
            <a:ext cx="428919" cy="32213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거절</a:t>
            </a:r>
          </a:p>
        </p:txBody>
      </p:sp>
      <p:sp>
        <p:nvSpPr>
          <p:cNvPr id="43" name="직사각형 42">
            <a:extLst>
              <a:ext uri="{FF2B5EF4-FFF2-40B4-BE49-F238E27FC236}">
                <a16:creationId xmlns:a16="http://schemas.microsoft.com/office/drawing/2014/main" id="{99C7414E-F7ED-A2D8-488F-2E3D8BE45CAF}"/>
              </a:ext>
            </a:extLst>
          </p:cNvPr>
          <p:cNvSpPr/>
          <p:nvPr/>
        </p:nvSpPr>
        <p:spPr>
          <a:xfrm>
            <a:off x="2206250" y="2289425"/>
            <a:ext cx="360040" cy="3221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highlight>
                  <a:srgbClr val="FF0000"/>
                </a:highlight>
              </a:rPr>
              <a:t>3</a:t>
            </a:r>
            <a:endParaRPr kumimoji="1" lang="ko-Kore-KR" altLang="en-US" dirty="0">
              <a:highlight>
                <a:srgbClr val="FF0000"/>
              </a:highlight>
            </a:endParaRPr>
          </a:p>
        </p:txBody>
      </p:sp>
      <p:sp>
        <p:nvSpPr>
          <p:cNvPr id="12" name="직사각형 11">
            <a:extLst>
              <a:ext uri="{FF2B5EF4-FFF2-40B4-BE49-F238E27FC236}">
                <a16:creationId xmlns:a16="http://schemas.microsoft.com/office/drawing/2014/main" id="{B42AE1F8-7421-8754-2714-4C62D8639071}"/>
              </a:ext>
            </a:extLst>
          </p:cNvPr>
          <p:cNvSpPr/>
          <p:nvPr/>
        </p:nvSpPr>
        <p:spPr>
          <a:xfrm>
            <a:off x="993825" y="1224432"/>
            <a:ext cx="369834" cy="306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a:t>뒤로가기</a:t>
            </a:r>
            <a:endParaRPr lang="ko-KR" altLang="en-US" sz="1200" dirty="0"/>
          </a:p>
        </p:txBody>
      </p:sp>
    </p:spTree>
    <p:extLst>
      <p:ext uri="{BB962C8B-B14F-4D97-AF65-F5344CB8AC3E}">
        <p14:creationId xmlns:p14="http://schemas.microsoft.com/office/powerpoint/2010/main" val="241156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사용자 페이지</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dirty="0"/>
          </a:p>
        </p:txBody>
      </p:sp>
    </p:spTree>
    <p:extLst>
      <p:ext uri="{BB962C8B-B14F-4D97-AF65-F5344CB8AC3E}">
        <p14:creationId xmlns:p14="http://schemas.microsoft.com/office/powerpoint/2010/main" val="3779382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a:t>
            </a:r>
            <a:r>
              <a:rPr lang="ko-KR" altLang="en-US" dirty="0" err="1"/>
              <a:t>메인화면</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사용자 페이지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70196171"/>
              </p:ext>
            </p:extLst>
          </p:nvPr>
        </p:nvGraphicFramePr>
        <p:xfrm>
          <a:off x="8688288" y="476672"/>
          <a:ext cx="3384376" cy="257364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사용자의 예약현황</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예약 </a:t>
                      </a:r>
                      <a:r>
                        <a:rPr lang="ko-KR" altLang="en-US" sz="800" b="0" dirty="0" err="1">
                          <a:solidFill>
                            <a:schemeClr val="tx1"/>
                          </a:solidFill>
                          <a:latin typeface="+mn-ea"/>
                          <a:ea typeface="+mn-ea"/>
                          <a:sym typeface="맑은 고딕"/>
                        </a:rPr>
                        <a:t>수정및</a:t>
                      </a:r>
                      <a:r>
                        <a:rPr lang="ko-KR" altLang="en-US" sz="800" b="0" dirty="0">
                          <a:solidFill>
                            <a:schemeClr val="tx1"/>
                          </a:solidFill>
                          <a:latin typeface="+mn-ea"/>
                          <a:ea typeface="+mn-ea"/>
                          <a:sym typeface="맑은 고딕"/>
                        </a:rPr>
                        <a:t> 예약 취소</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예약 페이지로 </a:t>
                      </a:r>
                      <a:r>
                        <a:rPr lang="ko-KR" altLang="en-US" sz="850" b="0" dirty="0" err="1">
                          <a:latin typeface="+mn-ea"/>
                          <a:ea typeface="+mn-ea"/>
                        </a:rPr>
                        <a:t>넘어감</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예약한 정보 </a:t>
                      </a:r>
                      <a:r>
                        <a:rPr lang="ko-KR" altLang="en-US" sz="850" b="0" dirty="0" err="1">
                          <a:latin typeface="+mn-ea"/>
                          <a:ea typeface="+mn-ea"/>
                        </a:rPr>
                        <a:t>확인및</a:t>
                      </a:r>
                      <a:r>
                        <a:rPr lang="ko-KR" altLang="en-US" sz="850" b="0" dirty="0">
                          <a:latin typeface="+mn-ea"/>
                          <a:ea typeface="+mn-ea"/>
                        </a:rPr>
                        <a:t> 관리자 승인여부 확인</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20796">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취소 </a:t>
                      </a:r>
                      <a:r>
                        <a:rPr lang="ko-KR" altLang="en-US" sz="850" b="0" dirty="0" err="1">
                          <a:latin typeface="+mn-ea"/>
                          <a:ea typeface="+mn-ea"/>
                        </a:rPr>
                        <a:t>버튼시</a:t>
                      </a:r>
                      <a:r>
                        <a:rPr lang="ko-KR" altLang="en-US" sz="850" b="0" dirty="0">
                          <a:latin typeface="+mn-ea"/>
                          <a:ea typeface="+mn-ea"/>
                        </a:rPr>
                        <a:t> 예약 취소</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71241">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카페의 예약 가능한 테이블들을 보여주고 선택</a:t>
                      </a:r>
                      <a:endParaRPr lang="en-US" altLang="ko-KR" sz="850" b="0" dirty="0">
                        <a:latin typeface="+mn-ea"/>
                        <a:ea typeface="+mn-ea"/>
                      </a:endParaRPr>
                    </a:p>
                    <a:p>
                      <a:pPr algn="just" latinLnBrk="1">
                        <a:lnSpc>
                          <a:spcPct val="120000"/>
                        </a:lnSpc>
                      </a:pPr>
                      <a:r>
                        <a:rPr lang="en-US" altLang="ko-KR" sz="850" b="0" dirty="0">
                          <a:latin typeface="+mn-ea"/>
                          <a:ea typeface="+mn-ea"/>
                        </a:rPr>
                        <a:t>(</a:t>
                      </a:r>
                      <a:r>
                        <a:rPr lang="ko-KR" altLang="en-US" sz="850" b="0" dirty="0" err="1">
                          <a:latin typeface="+mn-ea"/>
                          <a:ea typeface="+mn-ea"/>
                        </a:rPr>
                        <a:t>태이블</a:t>
                      </a:r>
                      <a:r>
                        <a:rPr lang="ko-KR" altLang="en-US" sz="850" b="0" dirty="0">
                          <a:latin typeface="+mn-ea"/>
                          <a:ea typeface="+mn-ea"/>
                        </a:rPr>
                        <a:t> 배치는 임의로 설정</a:t>
                      </a:r>
                      <a:r>
                        <a:rPr lang="en-US" altLang="ko-KR" sz="850" b="0" dirty="0">
                          <a:latin typeface="+mn-ea"/>
                          <a:ea typeface="+mn-ea"/>
                        </a:rPr>
                        <a:t>)</a:t>
                      </a:r>
                    </a:p>
                    <a:p>
                      <a:pPr algn="just" latinLnBrk="1">
                        <a:lnSpc>
                          <a:spcPct val="120000"/>
                        </a:lnSpc>
                      </a:pPr>
                      <a:r>
                        <a:rPr lang="ko-KR" altLang="en-US" sz="850" b="0" dirty="0">
                          <a:latin typeface="+mn-ea"/>
                          <a:ea typeface="+mn-ea"/>
                        </a:rPr>
                        <a:t>빨간색 </a:t>
                      </a:r>
                      <a:r>
                        <a:rPr lang="en-US" altLang="ko-KR" sz="850" b="0" dirty="0">
                          <a:latin typeface="+mn-ea"/>
                          <a:ea typeface="+mn-ea"/>
                        </a:rPr>
                        <a:t>- </a:t>
                      </a:r>
                      <a:r>
                        <a:rPr lang="ko-KR" altLang="en-US" sz="850" b="0" dirty="0">
                          <a:latin typeface="+mn-ea"/>
                          <a:ea typeface="+mn-ea"/>
                        </a:rPr>
                        <a:t>예약불가</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9618307"/>
                  </a:ext>
                </a:extLst>
              </a:tr>
              <a:tr h="271241">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09520256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sp>
        <p:nvSpPr>
          <p:cNvPr id="2" name="모서리가 둥근 직사각형 2">
            <a:extLst>
              <a:ext uri="{FF2B5EF4-FFF2-40B4-BE49-F238E27FC236}">
                <a16:creationId xmlns:a16="http://schemas.microsoft.com/office/drawing/2014/main" id="{BC648FDA-A98E-4CF3-4098-3C29E6531D9E}"/>
              </a:ext>
            </a:extLst>
          </p:cNvPr>
          <p:cNvSpPr/>
          <p:nvPr/>
        </p:nvSpPr>
        <p:spPr>
          <a:xfrm>
            <a:off x="1055440" y="1124744"/>
            <a:ext cx="2304255" cy="489654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 name="직사각형 2">
            <a:extLst>
              <a:ext uri="{FF2B5EF4-FFF2-40B4-BE49-F238E27FC236}">
                <a16:creationId xmlns:a16="http://schemas.microsoft.com/office/drawing/2014/main" id="{D49B3A93-E275-E001-C5F0-90A15BA027F3}"/>
              </a:ext>
            </a:extLst>
          </p:cNvPr>
          <p:cNvSpPr/>
          <p:nvPr/>
        </p:nvSpPr>
        <p:spPr>
          <a:xfrm>
            <a:off x="1113859" y="2038453"/>
            <a:ext cx="360040" cy="3221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highlight>
                  <a:srgbClr val="FF0000"/>
                </a:highlight>
              </a:rPr>
              <a:t>1</a:t>
            </a:r>
            <a:endParaRPr kumimoji="1" lang="ko-Kore-KR" altLang="en-US" dirty="0">
              <a:highlight>
                <a:srgbClr val="FF0000"/>
              </a:highlight>
            </a:endParaRPr>
          </a:p>
        </p:txBody>
      </p:sp>
      <p:sp>
        <p:nvSpPr>
          <p:cNvPr id="6" name="직사각형 5">
            <a:extLst>
              <a:ext uri="{FF2B5EF4-FFF2-40B4-BE49-F238E27FC236}">
                <a16:creationId xmlns:a16="http://schemas.microsoft.com/office/drawing/2014/main" id="{6F746597-921D-884A-F73F-BDDCCFD3FFF9}"/>
              </a:ext>
            </a:extLst>
          </p:cNvPr>
          <p:cNvSpPr/>
          <p:nvPr/>
        </p:nvSpPr>
        <p:spPr>
          <a:xfrm>
            <a:off x="1409565" y="2405049"/>
            <a:ext cx="1525757" cy="306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예약하기</a:t>
            </a:r>
          </a:p>
        </p:txBody>
      </p:sp>
      <p:sp>
        <p:nvSpPr>
          <p:cNvPr id="10" name="TextBox 9">
            <a:extLst>
              <a:ext uri="{FF2B5EF4-FFF2-40B4-BE49-F238E27FC236}">
                <a16:creationId xmlns:a16="http://schemas.microsoft.com/office/drawing/2014/main" id="{B4B88F44-F25E-4301-E4C1-FBF66B9CBCD8}"/>
              </a:ext>
            </a:extLst>
          </p:cNvPr>
          <p:cNvSpPr txBox="1"/>
          <p:nvPr/>
        </p:nvSpPr>
        <p:spPr>
          <a:xfrm>
            <a:off x="1546787" y="1609494"/>
            <a:ext cx="1525756" cy="369332"/>
          </a:xfrm>
          <a:prstGeom prst="rect">
            <a:avLst/>
          </a:prstGeom>
          <a:noFill/>
        </p:spPr>
        <p:txBody>
          <a:bodyPr wrap="square" rtlCol="0">
            <a:spAutoFit/>
          </a:bodyPr>
          <a:lstStyle/>
          <a:p>
            <a:r>
              <a:rPr lang="ko-KR" altLang="en-US" dirty="0"/>
              <a:t>사용자 화면</a:t>
            </a:r>
          </a:p>
        </p:txBody>
      </p:sp>
      <p:sp>
        <p:nvSpPr>
          <p:cNvPr id="11" name="직사각형 10">
            <a:extLst>
              <a:ext uri="{FF2B5EF4-FFF2-40B4-BE49-F238E27FC236}">
                <a16:creationId xmlns:a16="http://schemas.microsoft.com/office/drawing/2014/main" id="{9278AE22-3996-148D-AF63-661902A927C9}"/>
              </a:ext>
            </a:extLst>
          </p:cNvPr>
          <p:cNvSpPr/>
          <p:nvPr/>
        </p:nvSpPr>
        <p:spPr>
          <a:xfrm>
            <a:off x="1104355" y="2775530"/>
            <a:ext cx="360040" cy="3221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highlight>
                  <a:srgbClr val="FF0000"/>
                </a:highlight>
              </a:rPr>
              <a:t>2</a:t>
            </a:r>
            <a:endParaRPr kumimoji="1" lang="ko-Kore-KR" altLang="en-US" dirty="0">
              <a:highlight>
                <a:srgbClr val="FF0000"/>
              </a:highlight>
            </a:endParaRPr>
          </a:p>
        </p:txBody>
      </p:sp>
      <p:sp>
        <p:nvSpPr>
          <p:cNvPr id="14" name="직사각형 13">
            <a:extLst>
              <a:ext uri="{FF2B5EF4-FFF2-40B4-BE49-F238E27FC236}">
                <a16:creationId xmlns:a16="http://schemas.microsoft.com/office/drawing/2014/main" id="{46E9A5BA-38AE-A644-4D99-7F354F73FC72}"/>
              </a:ext>
            </a:extLst>
          </p:cNvPr>
          <p:cNvSpPr/>
          <p:nvPr/>
        </p:nvSpPr>
        <p:spPr>
          <a:xfrm>
            <a:off x="2390542" y="3084523"/>
            <a:ext cx="405367" cy="363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날자</a:t>
            </a:r>
          </a:p>
        </p:txBody>
      </p:sp>
      <p:sp>
        <p:nvSpPr>
          <p:cNvPr id="15" name="직사각형 14">
            <a:extLst>
              <a:ext uri="{FF2B5EF4-FFF2-40B4-BE49-F238E27FC236}">
                <a16:creationId xmlns:a16="http://schemas.microsoft.com/office/drawing/2014/main" id="{32474043-7DFD-915C-4A2F-7A29C4C25525}"/>
              </a:ext>
            </a:extLst>
          </p:cNvPr>
          <p:cNvSpPr/>
          <p:nvPr/>
        </p:nvSpPr>
        <p:spPr>
          <a:xfrm>
            <a:off x="1899435" y="3086084"/>
            <a:ext cx="405367" cy="363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인원</a:t>
            </a:r>
          </a:p>
        </p:txBody>
      </p:sp>
      <p:pic>
        <p:nvPicPr>
          <p:cNvPr id="36" name="그림 35">
            <a:extLst>
              <a:ext uri="{FF2B5EF4-FFF2-40B4-BE49-F238E27FC236}">
                <a16:creationId xmlns:a16="http://schemas.microsoft.com/office/drawing/2014/main" id="{02CE5796-E50E-E7FA-5B34-BEB8FD669BAA}"/>
              </a:ext>
            </a:extLst>
          </p:cNvPr>
          <p:cNvPicPr>
            <a:picLocks noChangeAspect="1"/>
          </p:cNvPicPr>
          <p:nvPr/>
        </p:nvPicPr>
        <p:blipFill>
          <a:blip r:embed="rId2"/>
          <a:stretch>
            <a:fillRect/>
          </a:stretch>
        </p:blipFill>
        <p:spPr>
          <a:xfrm>
            <a:off x="1199457" y="4888910"/>
            <a:ext cx="2029283" cy="737612"/>
          </a:xfrm>
          <a:prstGeom prst="rect">
            <a:avLst/>
          </a:prstGeom>
        </p:spPr>
      </p:pic>
      <p:sp>
        <p:nvSpPr>
          <p:cNvPr id="9" name="직사각형 8">
            <a:extLst>
              <a:ext uri="{FF2B5EF4-FFF2-40B4-BE49-F238E27FC236}">
                <a16:creationId xmlns:a16="http://schemas.microsoft.com/office/drawing/2014/main" id="{48ED2082-39C0-B3C2-F340-9985C7243F47}"/>
              </a:ext>
            </a:extLst>
          </p:cNvPr>
          <p:cNvSpPr/>
          <p:nvPr/>
        </p:nvSpPr>
        <p:spPr>
          <a:xfrm>
            <a:off x="1202670" y="3078721"/>
            <a:ext cx="603942" cy="363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가게이름</a:t>
            </a:r>
          </a:p>
        </p:txBody>
      </p:sp>
      <p:sp>
        <p:nvSpPr>
          <p:cNvPr id="33" name="직사각형 32">
            <a:extLst>
              <a:ext uri="{FF2B5EF4-FFF2-40B4-BE49-F238E27FC236}">
                <a16:creationId xmlns:a16="http://schemas.microsoft.com/office/drawing/2014/main" id="{A5A9380A-1B35-B7C0-9236-FBC731FEC18F}"/>
              </a:ext>
            </a:extLst>
          </p:cNvPr>
          <p:cNvSpPr/>
          <p:nvPr/>
        </p:nvSpPr>
        <p:spPr>
          <a:xfrm>
            <a:off x="1611051" y="5000113"/>
            <a:ext cx="131914" cy="18917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highlight>
                <a:srgbClr val="FF0000"/>
              </a:highlight>
            </a:endParaRPr>
          </a:p>
        </p:txBody>
      </p:sp>
      <p:sp>
        <p:nvSpPr>
          <p:cNvPr id="12" name="직사각형 11">
            <a:extLst>
              <a:ext uri="{FF2B5EF4-FFF2-40B4-BE49-F238E27FC236}">
                <a16:creationId xmlns:a16="http://schemas.microsoft.com/office/drawing/2014/main" id="{A15B5F33-4EC4-2CFA-623E-B65609BED85C}"/>
              </a:ext>
            </a:extLst>
          </p:cNvPr>
          <p:cNvSpPr/>
          <p:nvPr/>
        </p:nvSpPr>
        <p:spPr>
          <a:xfrm>
            <a:off x="2575282" y="2764431"/>
            <a:ext cx="360040" cy="3221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highlight>
                  <a:srgbClr val="FF0000"/>
                </a:highlight>
              </a:rPr>
              <a:t>3</a:t>
            </a:r>
            <a:endParaRPr kumimoji="1" lang="ko-Kore-KR" altLang="en-US" dirty="0">
              <a:highlight>
                <a:srgbClr val="FF0000"/>
              </a:highlight>
            </a:endParaRPr>
          </a:p>
        </p:txBody>
      </p:sp>
      <p:sp>
        <p:nvSpPr>
          <p:cNvPr id="27" name="직사각형 26">
            <a:extLst>
              <a:ext uri="{FF2B5EF4-FFF2-40B4-BE49-F238E27FC236}">
                <a16:creationId xmlns:a16="http://schemas.microsoft.com/office/drawing/2014/main" id="{2BD6990A-E312-E67B-6E46-CCAB3336A31F}"/>
              </a:ext>
            </a:extLst>
          </p:cNvPr>
          <p:cNvSpPr/>
          <p:nvPr/>
        </p:nvSpPr>
        <p:spPr>
          <a:xfrm>
            <a:off x="2863259" y="3073060"/>
            <a:ext cx="405367" cy="363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취소</a:t>
            </a:r>
          </a:p>
        </p:txBody>
      </p:sp>
      <p:sp>
        <p:nvSpPr>
          <p:cNvPr id="28" name="직사각형 27">
            <a:extLst>
              <a:ext uri="{FF2B5EF4-FFF2-40B4-BE49-F238E27FC236}">
                <a16:creationId xmlns:a16="http://schemas.microsoft.com/office/drawing/2014/main" id="{BF1E895C-ADEE-F20F-78EA-0FC59F568804}"/>
              </a:ext>
            </a:extLst>
          </p:cNvPr>
          <p:cNvSpPr/>
          <p:nvPr/>
        </p:nvSpPr>
        <p:spPr>
          <a:xfrm>
            <a:off x="1055440" y="4492920"/>
            <a:ext cx="360040" cy="3221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highlight>
                  <a:srgbClr val="FF0000"/>
                </a:highlight>
              </a:rPr>
              <a:t>4</a:t>
            </a:r>
            <a:endParaRPr kumimoji="1" lang="ko-Kore-KR" altLang="en-US" dirty="0">
              <a:highlight>
                <a:srgbClr val="FF0000"/>
              </a:highlight>
            </a:endParaRPr>
          </a:p>
        </p:txBody>
      </p:sp>
      <p:sp>
        <p:nvSpPr>
          <p:cNvPr id="13" name="TextBox 12">
            <a:extLst>
              <a:ext uri="{FF2B5EF4-FFF2-40B4-BE49-F238E27FC236}">
                <a16:creationId xmlns:a16="http://schemas.microsoft.com/office/drawing/2014/main" id="{24AB4E55-F81C-E4BC-402D-68CE41035D5B}"/>
              </a:ext>
            </a:extLst>
          </p:cNvPr>
          <p:cNvSpPr txBox="1"/>
          <p:nvPr/>
        </p:nvSpPr>
        <p:spPr>
          <a:xfrm>
            <a:off x="1187133" y="1232036"/>
            <a:ext cx="1525756" cy="407804"/>
          </a:xfrm>
          <a:prstGeom prst="rect">
            <a:avLst/>
          </a:prstGeom>
          <a:noFill/>
        </p:spPr>
        <p:txBody>
          <a:bodyPr wrap="square" rtlCol="0">
            <a:spAutoFit/>
          </a:bodyPr>
          <a:lstStyle/>
          <a:p>
            <a:r>
              <a:rPr lang="ko-KR" altLang="en-US" sz="1000" dirty="0" err="1"/>
              <a:t>예약앱</a:t>
            </a:r>
            <a:endParaRPr lang="en-US" altLang="ko-KR" sz="1000" dirty="0"/>
          </a:p>
          <a:p>
            <a:r>
              <a:rPr lang="ko-KR" altLang="en-US" sz="1000" dirty="0"/>
              <a:t>사용자 화면</a:t>
            </a:r>
            <a:endParaRPr lang="ko-KR" altLang="en-US" sz="1050" dirty="0"/>
          </a:p>
        </p:txBody>
      </p:sp>
    </p:spTree>
    <p:extLst>
      <p:ext uri="{BB962C8B-B14F-4D97-AF65-F5344CB8AC3E}">
        <p14:creationId xmlns:p14="http://schemas.microsoft.com/office/powerpoint/2010/main" val="2706680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a:t>
            </a:r>
            <a:r>
              <a:rPr lang="ko-KR" altLang="en-US" dirty="0" err="1"/>
              <a:t>메인화면</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예약 페이지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76207867"/>
              </p:ext>
            </p:extLst>
          </p:nvPr>
        </p:nvGraphicFramePr>
        <p:xfrm>
          <a:off x="8688288" y="476672"/>
          <a:ext cx="3384376" cy="2223096"/>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사용자가 원하는 음식점</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카페의 예약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가게 이름 입력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인원입력</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0">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좌석번호 선택</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0">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날자 </a:t>
                      </a:r>
                      <a:r>
                        <a:rPr lang="ko-KR" altLang="en-US" sz="850" b="0" dirty="0" err="1">
                          <a:latin typeface="+mn-ea"/>
                          <a:ea typeface="+mn-ea"/>
                        </a:rPr>
                        <a:t>선택시</a:t>
                      </a:r>
                      <a:r>
                        <a:rPr lang="ko-KR" altLang="en-US" sz="850" b="0" dirty="0">
                          <a:latin typeface="+mn-ea"/>
                          <a:ea typeface="+mn-ea"/>
                        </a:rPr>
                        <a:t> 캘린더 나옴</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234848005"/>
                  </a:ext>
                </a:extLst>
              </a:tr>
              <a:tr h="120796">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저장및</a:t>
                      </a:r>
                      <a:r>
                        <a:rPr lang="ko-KR" altLang="en-US" sz="850" b="0" dirty="0">
                          <a:latin typeface="+mn-ea"/>
                          <a:ea typeface="+mn-ea"/>
                        </a:rPr>
                        <a:t> 취소</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961830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sp>
        <p:nvSpPr>
          <p:cNvPr id="2" name="모서리가 둥근 직사각형 2">
            <a:extLst>
              <a:ext uri="{FF2B5EF4-FFF2-40B4-BE49-F238E27FC236}">
                <a16:creationId xmlns:a16="http://schemas.microsoft.com/office/drawing/2014/main" id="{BC648FDA-A98E-4CF3-4098-3C29E6531D9E}"/>
              </a:ext>
            </a:extLst>
          </p:cNvPr>
          <p:cNvSpPr/>
          <p:nvPr/>
        </p:nvSpPr>
        <p:spPr>
          <a:xfrm>
            <a:off x="1055440" y="1124744"/>
            <a:ext cx="2304255" cy="489654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 name="직사각형 2">
            <a:extLst>
              <a:ext uri="{FF2B5EF4-FFF2-40B4-BE49-F238E27FC236}">
                <a16:creationId xmlns:a16="http://schemas.microsoft.com/office/drawing/2014/main" id="{D49B3A93-E275-E001-C5F0-90A15BA027F3}"/>
              </a:ext>
            </a:extLst>
          </p:cNvPr>
          <p:cNvSpPr/>
          <p:nvPr/>
        </p:nvSpPr>
        <p:spPr>
          <a:xfrm>
            <a:off x="1113859" y="2038453"/>
            <a:ext cx="360040" cy="3221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highlight>
                  <a:srgbClr val="FF0000"/>
                </a:highlight>
              </a:rPr>
              <a:t>1</a:t>
            </a:r>
            <a:endParaRPr kumimoji="1" lang="ko-Kore-KR" altLang="en-US" dirty="0">
              <a:highlight>
                <a:srgbClr val="FF0000"/>
              </a:highlight>
            </a:endParaRPr>
          </a:p>
        </p:txBody>
      </p:sp>
      <p:sp>
        <p:nvSpPr>
          <p:cNvPr id="6" name="직사각형 5">
            <a:extLst>
              <a:ext uri="{FF2B5EF4-FFF2-40B4-BE49-F238E27FC236}">
                <a16:creationId xmlns:a16="http://schemas.microsoft.com/office/drawing/2014/main" id="{6F746597-921D-884A-F73F-BDDCCFD3FFF9}"/>
              </a:ext>
            </a:extLst>
          </p:cNvPr>
          <p:cNvSpPr/>
          <p:nvPr/>
        </p:nvSpPr>
        <p:spPr>
          <a:xfrm>
            <a:off x="1409565" y="2405049"/>
            <a:ext cx="1525757" cy="306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가게이름</a:t>
            </a:r>
          </a:p>
        </p:txBody>
      </p:sp>
      <p:sp>
        <p:nvSpPr>
          <p:cNvPr id="11" name="직사각형 10">
            <a:extLst>
              <a:ext uri="{FF2B5EF4-FFF2-40B4-BE49-F238E27FC236}">
                <a16:creationId xmlns:a16="http://schemas.microsoft.com/office/drawing/2014/main" id="{9278AE22-3996-148D-AF63-661902A927C9}"/>
              </a:ext>
            </a:extLst>
          </p:cNvPr>
          <p:cNvSpPr/>
          <p:nvPr/>
        </p:nvSpPr>
        <p:spPr>
          <a:xfrm>
            <a:off x="1113859" y="2594741"/>
            <a:ext cx="360040" cy="3221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highlight>
                  <a:srgbClr val="FF0000"/>
                </a:highlight>
              </a:rPr>
              <a:t>2</a:t>
            </a:r>
            <a:endParaRPr kumimoji="1" lang="ko-Kore-KR" altLang="en-US" dirty="0">
              <a:highlight>
                <a:srgbClr val="FF0000"/>
              </a:highlight>
            </a:endParaRPr>
          </a:p>
        </p:txBody>
      </p:sp>
      <p:sp>
        <p:nvSpPr>
          <p:cNvPr id="14" name="직사각형 13">
            <a:extLst>
              <a:ext uri="{FF2B5EF4-FFF2-40B4-BE49-F238E27FC236}">
                <a16:creationId xmlns:a16="http://schemas.microsoft.com/office/drawing/2014/main" id="{46E9A5BA-38AE-A644-4D99-7F354F73FC72}"/>
              </a:ext>
            </a:extLst>
          </p:cNvPr>
          <p:cNvSpPr/>
          <p:nvPr/>
        </p:nvSpPr>
        <p:spPr>
          <a:xfrm>
            <a:off x="1407333" y="3661081"/>
            <a:ext cx="407788"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날자</a:t>
            </a:r>
          </a:p>
        </p:txBody>
      </p:sp>
      <p:sp>
        <p:nvSpPr>
          <p:cNvPr id="16" name="직사각형 15">
            <a:extLst>
              <a:ext uri="{FF2B5EF4-FFF2-40B4-BE49-F238E27FC236}">
                <a16:creationId xmlns:a16="http://schemas.microsoft.com/office/drawing/2014/main" id="{5C70A530-B48A-9DE6-3B2E-6B4182AAC666}"/>
              </a:ext>
            </a:extLst>
          </p:cNvPr>
          <p:cNvSpPr/>
          <p:nvPr/>
        </p:nvSpPr>
        <p:spPr>
          <a:xfrm>
            <a:off x="1093051" y="3575819"/>
            <a:ext cx="360040" cy="3221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highlight>
                  <a:srgbClr val="FF0000"/>
                </a:highlight>
              </a:rPr>
              <a:t>4</a:t>
            </a:r>
            <a:endParaRPr kumimoji="1" lang="ko-Kore-KR" altLang="en-US" dirty="0">
              <a:highlight>
                <a:srgbClr val="FF0000"/>
              </a:highlight>
            </a:endParaRPr>
          </a:p>
        </p:txBody>
      </p:sp>
      <p:sp>
        <p:nvSpPr>
          <p:cNvPr id="15" name="직사각형 14">
            <a:extLst>
              <a:ext uri="{FF2B5EF4-FFF2-40B4-BE49-F238E27FC236}">
                <a16:creationId xmlns:a16="http://schemas.microsoft.com/office/drawing/2014/main" id="{32474043-7DFD-915C-4A2F-7A29C4C25525}"/>
              </a:ext>
            </a:extLst>
          </p:cNvPr>
          <p:cNvSpPr/>
          <p:nvPr/>
        </p:nvSpPr>
        <p:spPr>
          <a:xfrm>
            <a:off x="1441209" y="2806640"/>
            <a:ext cx="1494113"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인원</a:t>
            </a:r>
          </a:p>
        </p:txBody>
      </p:sp>
      <p:sp>
        <p:nvSpPr>
          <p:cNvPr id="19" name="직사각형 18">
            <a:extLst>
              <a:ext uri="{FF2B5EF4-FFF2-40B4-BE49-F238E27FC236}">
                <a16:creationId xmlns:a16="http://schemas.microsoft.com/office/drawing/2014/main" id="{D55A3B6A-C7FE-FE76-8F71-01153A4ED927}"/>
              </a:ext>
            </a:extLst>
          </p:cNvPr>
          <p:cNvSpPr/>
          <p:nvPr/>
        </p:nvSpPr>
        <p:spPr>
          <a:xfrm>
            <a:off x="2467125" y="3644791"/>
            <a:ext cx="511558"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취소</a:t>
            </a:r>
          </a:p>
        </p:txBody>
      </p:sp>
      <p:sp>
        <p:nvSpPr>
          <p:cNvPr id="33" name="직사각형 32">
            <a:extLst>
              <a:ext uri="{FF2B5EF4-FFF2-40B4-BE49-F238E27FC236}">
                <a16:creationId xmlns:a16="http://schemas.microsoft.com/office/drawing/2014/main" id="{A5A9380A-1B35-B7C0-9236-FBC731FEC18F}"/>
              </a:ext>
            </a:extLst>
          </p:cNvPr>
          <p:cNvSpPr/>
          <p:nvPr/>
        </p:nvSpPr>
        <p:spPr>
          <a:xfrm>
            <a:off x="1756696" y="3991110"/>
            <a:ext cx="360040" cy="3221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highlight>
                  <a:srgbClr val="FF0000"/>
                </a:highlight>
              </a:rPr>
              <a:t>5</a:t>
            </a:r>
            <a:endParaRPr kumimoji="1" lang="ko-Kore-KR" altLang="en-US" dirty="0">
              <a:highlight>
                <a:srgbClr val="FF0000"/>
              </a:highlight>
            </a:endParaRPr>
          </a:p>
        </p:txBody>
      </p:sp>
      <p:pic>
        <p:nvPicPr>
          <p:cNvPr id="36" name="그림 35">
            <a:extLst>
              <a:ext uri="{FF2B5EF4-FFF2-40B4-BE49-F238E27FC236}">
                <a16:creationId xmlns:a16="http://schemas.microsoft.com/office/drawing/2014/main" id="{02CE5796-E50E-E7FA-5B34-BEB8FD669BAA}"/>
              </a:ext>
            </a:extLst>
          </p:cNvPr>
          <p:cNvPicPr>
            <a:picLocks noChangeAspect="1"/>
          </p:cNvPicPr>
          <p:nvPr/>
        </p:nvPicPr>
        <p:blipFill>
          <a:blip r:embed="rId2"/>
          <a:stretch>
            <a:fillRect/>
          </a:stretch>
        </p:blipFill>
        <p:spPr>
          <a:xfrm>
            <a:off x="1219910" y="4392169"/>
            <a:ext cx="2029283" cy="737612"/>
          </a:xfrm>
          <a:prstGeom prst="rect">
            <a:avLst/>
          </a:prstGeom>
        </p:spPr>
      </p:pic>
      <p:sp>
        <p:nvSpPr>
          <p:cNvPr id="37" name="직사각형 36">
            <a:extLst>
              <a:ext uri="{FF2B5EF4-FFF2-40B4-BE49-F238E27FC236}">
                <a16:creationId xmlns:a16="http://schemas.microsoft.com/office/drawing/2014/main" id="{87D9EBDE-39F8-D4C5-5A11-326F5636D4D7}"/>
              </a:ext>
            </a:extLst>
          </p:cNvPr>
          <p:cNvSpPr/>
          <p:nvPr/>
        </p:nvSpPr>
        <p:spPr>
          <a:xfrm>
            <a:off x="1889172" y="4509120"/>
            <a:ext cx="131914" cy="18917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highlight>
                <a:srgbClr val="FF0000"/>
              </a:highlight>
            </a:endParaRPr>
          </a:p>
        </p:txBody>
      </p:sp>
      <p:pic>
        <p:nvPicPr>
          <p:cNvPr id="38" name="그림 37">
            <a:extLst>
              <a:ext uri="{FF2B5EF4-FFF2-40B4-BE49-F238E27FC236}">
                <a16:creationId xmlns:a16="http://schemas.microsoft.com/office/drawing/2014/main" id="{76D2077A-E51E-1568-C92C-A475F269AB42}"/>
              </a:ext>
            </a:extLst>
          </p:cNvPr>
          <p:cNvPicPr>
            <a:picLocks noChangeAspect="1"/>
          </p:cNvPicPr>
          <p:nvPr/>
        </p:nvPicPr>
        <p:blipFill>
          <a:blip r:embed="rId3"/>
          <a:stretch>
            <a:fillRect/>
          </a:stretch>
        </p:blipFill>
        <p:spPr>
          <a:xfrm>
            <a:off x="4241873" y="980696"/>
            <a:ext cx="2654765" cy="1996259"/>
          </a:xfrm>
          <a:prstGeom prst="rect">
            <a:avLst/>
          </a:prstGeom>
        </p:spPr>
      </p:pic>
      <p:cxnSp>
        <p:nvCxnSpPr>
          <p:cNvPr id="39" name="직선 화살표 연결선 38">
            <a:extLst>
              <a:ext uri="{FF2B5EF4-FFF2-40B4-BE49-F238E27FC236}">
                <a16:creationId xmlns:a16="http://schemas.microsoft.com/office/drawing/2014/main" id="{32889C2D-7B22-7A97-AF2C-3F235F1B08EF}"/>
              </a:ext>
            </a:extLst>
          </p:cNvPr>
          <p:cNvCxnSpPr>
            <a:cxnSpLocks/>
            <a:stCxn id="14" idx="3"/>
            <a:endCxn id="38" idx="1"/>
          </p:cNvCxnSpPr>
          <p:nvPr/>
        </p:nvCxnSpPr>
        <p:spPr>
          <a:xfrm flipV="1">
            <a:off x="1815121" y="1978826"/>
            <a:ext cx="2426752" cy="18433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직사각형 43">
            <a:extLst>
              <a:ext uri="{FF2B5EF4-FFF2-40B4-BE49-F238E27FC236}">
                <a16:creationId xmlns:a16="http://schemas.microsoft.com/office/drawing/2014/main" id="{E45709C6-795F-ED2C-8200-A2FC61702358}"/>
              </a:ext>
            </a:extLst>
          </p:cNvPr>
          <p:cNvSpPr/>
          <p:nvPr/>
        </p:nvSpPr>
        <p:spPr>
          <a:xfrm>
            <a:off x="6240016" y="1340768"/>
            <a:ext cx="144016" cy="216024"/>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rgbClr val="FF0000"/>
                </a:solidFill>
              </a:rPr>
              <a:t>2</a:t>
            </a:r>
            <a:endParaRPr lang="ko-KR" altLang="en-US" sz="1000" dirty="0">
              <a:solidFill>
                <a:srgbClr val="FF0000"/>
              </a:solidFill>
            </a:endParaRPr>
          </a:p>
        </p:txBody>
      </p:sp>
      <p:sp>
        <p:nvSpPr>
          <p:cNvPr id="46" name="직사각형 45">
            <a:extLst>
              <a:ext uri="{FF2B5EF4-FFF2-40B4-BE49-F238E27FC236}">
                <a16:creationId xmlns:a16="http://schemas.microsoft.com/office/drawing/2014/main" id="{5D01C7B6-3A62-BC24-2239-3346C6553287}"/>
              </a:ext>
            </a:extLst>
          </p:cNvPr>
          <p:cNvSpPr/>
          <p:nvPr/>
        </p:nvSpPr>
        <p:spPr>
          <a:xfrm>
            <a:off x="1071167" y="3127911"/>
            <a:ext cx="360040" cy="3221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highlight>
                  <a:srgbClr val="FF0000"/>
                </a:highlight>
              </a:rPr>
              <a:t>3</a:t>
            </a:r>
            <a:endParaRPr kumimoji="1" lang="ko-Kore-KR" altLang="en-US" dirty="0">
              <a:highlight>
                <a:srgbClr val="FF0000"/>
              </a:highlight>
            </a:endParaRPr>
          </a:p>
        </p:txBody>
      </p:sp>
      <p:sp>
        <p:nvSpPr>
          <p:cNvPr id="9" name="TextBox 8">
            <a:extLst>
              <a:ext uri="{FF2B5EF4-FFF2-40B4-BE49-F238E27FC236}">
                <a16:creationId xmlns:a16="http://schemas.microsoft.com/office/drawing/2014/main" id="{01A17DFD-48DC-9196-F2BF-0E018334C6EF}"/>
              </a:ext>
            </a:extLst>
          </p:cNvPr>
          <p:cNvSpPr txBox="1"/>
          <p:nvPr/>
        </p:nvSpPr>
        <p:spPr>
          <a:xfrm>
            <a:off x="1187133" y="1232036"/>
            <a:ext cx="1525756" cy="400110"/>
          </a:xfrm>
          <a:prstGeom prst="rect">
            <a:avLst/>
          </a:prstGeom>
          <a:noFill/>
        </p:spPr>
        <p:txBody>
          <a:bodyPr wrap="square" rtlCol="0">
            <a:spAutoFit/>
          </a:bodyPr>
          <a:lstStyle/>
          <a:p>
            <a:r>
              <a:rPr lang="ko-KR" altLang="en-US" sz="1000" dirty="0" err="1"/>
              <a:t>예약앱</a:t>
            </a:r>
            <a:endParaRPr lang="en-US" altLang="ko-KR" sz="1000" dirty="0"/>
          </a:p>
          <a:p>
            <a:r>
              <a:rPr lang="ko-KR" altLang="en-US" sz="1000" dirty="0"/>
              <a:t>사용자 화면</a:t>
            </a:r>
            <a:endParaRPr lang="en-US" altLang="ko-KR" sz="1000" dirty="0"/>
          </a:p>
        </p:txBody>
      </p:sp>
      <p:sp>
        <p:nvSpPr>
          <p:cNvPr id="12" name="직사각형 11">
            <a:extLst>
              <a:ext uri="{FF2B5EF4-FFF2-40B4-BE49-F238E27FC236}">
                <a16:creationId xmlns:a16="http://schemas.microsoft.com/office/drawing/2014/main" id="{A7291C93-2429-09F1-0018-DC5FC95AF442}"/>
              </a:ext>
            </a:extLst>
          </p:cNvPr>
          <p:cNvSpPr/>
          <p:nvPr/>
        </p:nvSpPr>
        <p:spPr>
          <a:xfrm>
            <a:off x="1952616" y="3659568"/>
            <a:ext cx="443808"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22" name="직사각형 21">
            <a:extLst>
              <a:ext uri="{FF2B5EF4-FFF2-40B4-BE49-F238E27FC236}">
                <a16:creationId xmlns:a16="http://schemas.microsoft.com/office/drawing/2014/main" id="{53AA711D-4ECF-C528-F173-7335D9C8AC81}"/>
              </a:ext>
            </a:extLst>
          </p:cNvPr>
          <p:cNvSpPr/>
          <p:nvPr/>
        </p:nvSpPr>
        <p:spPr>
          <a:xfrm>
            <a:off x="1448036" y="3195538"/>
            <a:ext cx="1494113"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좌석번호</a:t>
            </a:r>
          </a:p>
        </p:txBody>
      </p:sp>
    </p:spTree>
    <p:extLst>
      <p:ext uri="{BB962C8B-B14F-4D97-AF65-F5344CB8AC3E}">
        <p14:creationId xmlns:p14="http://schemas.microsoft.com/office/powerpoint/2010/main" val="412844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2970646287"/>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0000/00/00</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변경 또는 추가 내용을 기술해주세요</a:t>
                      </a:r>
                      <a:r>
                        <a:rPr lang="en-US" altLang="ko-KR" sz="900" dirty="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작성자명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2125298925"/>
              </p:ext>
            </p:extLst>
          </p:nvPr>
        </p:nvGraphicFramePr>
        <p:xfrm>
          <a:off x="1197870" y="1268760"/>
          <a:ext cx="9796258" cy="5209354"/>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음식점</a:t>
                      </a:r>
                      <a:r>
                        <a:rPr lang="en-US" altLang="ko-KR" sz="900" dirty="0">
                          <a:solidFill>
                            <a:schemeClr val="tx1"/>
                          </a:solidFill>
                          <a:latin typeface="+mn-ea"/>
                          <a:ea typeface="+mn-ea"/>
                        </a:rPr>
                        <a:t>, </a:t>
                      </a:r>
                      <a:r>
                        <a:rPr lang="ko-KR" altLang="en-US" sz="900" dirty="0">
                          <a:solidFill>
                            <a:schemeClr val="tx1"/>
                          </a:solidFill>
                          <a:latin typeface="+mn-ea"/>
                          <a:ea typeface="+mn-ea"/>
                        </a:rPr>
                        <a:t>카페 예약 앱은 현대 사회에서 일상적인 서비스로 자리 잡았습니다</a:t>
                      </a:r>
                      <a:r>
                        <a:rPr lang="en-US" altLang="ko-KR" sz="900" dirty="0">
                          <a:solidFill>
                            <a:schemeClr val="tx1"/>
                          </a:solidFill>
                          <a:latin typeface="+mn-ea"/>
                          <a:ea typeface="+mn-ea"/>
                        </a:rPr>
                        <a:t>. </a:t>
                      </a:r>
                      <a:r>
                        <a:rPr lang="ko-KR" altLang="en-US" sz="900" dirty="0">
                          <a:solidFill>
                            <a:schemeClr val="tx1"/>
                          </a:solidFill>
                          <a:latin typeface="+mn-ea"/>
                          <a:ea typeface="+mn-ea"/>
                        </a:rPr>
                        <a:t>예약을 하지 않고 음식점에 가면 대기시간이 길어지기 때문에 예약 앱이 필요하게 되었습니다</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사용자들이 더 편리하게 음식점 예약을 할 수 있도록 도와주고</a:t>
                      </a:r>
                      <a:r>
                        <a:rPr lang="en-US" altLang="ko-KR" sz="900" dirty="0">
                          <a:solidFill>
                            <a:schemeClr val="tx1"/>
                          </a:solidFill>
                          <a:latin typeface="+mn-ea"/>
                          <a:ea typeface="+mn-ea"/>
                        </a:rPr>
                        <a:t>, </a:t>
                      </a:r>
                      <a:r>
                        <a:rPr lang="ko-KR" altLang="en-US" sz="900" dirty="0">
                          <a:solidFill>
                            <a:schemeClr val="tx1"/>
                          </a:solidFill>
                          <a:latin typeface="+mn-ea"/>
                          <a:ea typeface="+mn-ea"/>
                        </a:rPr>
                        <a:t>음식점</a:t>
                      </a:r>
                      <a:r>
                        <a:rPr lang="en-US" altLang="ko-KR" sz="900" dirty="0">
                          <a:solidFill>
                            <a:schemeClr val="tx1"/>
                          </a:solidFill>
                          <a:latin typeface="+mn-ea"/>
                          <a:ea typeface="+mn-ea"/>
                        </a:rPr>
                        <a:t>, </a:t>
                      </a:r>
                      <a:r>
                        <a:rPr lang="ko-KR" altLang="en-US" sz="900" dirty="0">
                          <a:solidFill>
                            <a:schemeClr val="tx1"/>
                          </a:solidFill>
                          <a:latin typeface="+mn-ea"/>
                          <a:ea typeface="+mn-ea"/>
                        </a:rPr>
                        <a:t>카페에서는 예약을 더욱 효율적으로 관리할 수 있도록 도와줍니다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사용자들이 예약 앱을 통해 더욱 편리하게 예약을 할 수 있어</a:t>
                      </a:r>
                      <a:r>
                        <a:rPr lang="en-US" altLang="ko-KR" sz="900" dirty="0">
                          <a:solidFill>
                            <a:schemeClr val="tx1"/>
                          </a:solidFill>
                          <a:latin typeface="+mn-ea"/>
                          <a:ea typeface="+mn-ea"/>
                        </a:rPr>
                        <a:t>, </a:t>
                      </a:r>
                      <a:r>
                        <a:rPr lang="ko-KR" altLang="en-US" sz="900" dirty="0">
                          <a:solidFill>
                            <a:schemeClr val="tx1"/>
                          </a:solidFill>
                          <a:latin typeface="+mn-ea"/>
                          <a:ea typeface="+mn-ea"/>
                        </a:rPr>
                        <a:t>대기 시간을 줄일 수 있습니다</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음식점에서는 예약을 미리 받아 효율적으로 자원을 관리할 수 있어 매출 증대 효과를 기대할 수 있습니다</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음식점에서는 예약 관리를 통해 손님들의 음식점 방문 시간을 더욱 효율적으로 분배해 최적화된 자원 관리를 할 수 있습니다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음식점</a:t>
                      </a:r>
                      <a:r>
                        <a:rPr lang="en-US" altLang="ko-KR" sz="900" dirty="0">
                          <a:solidFill>
                            <a:schemeClr val="tx1"/>
                          </a:solidFill>
                          <a:latin typeface="+mn-ea"/>
                          <a:ea typeface="+mn-ea"/>
                        </a:rPr>
                        <a:t>, </a:t>
                      </a:r>
                      <a:r>
                        <a:rPr lang="ko-KR" altLang="en-US" sz="900" dirty="0">
                          <a:solidFill>
                            <a:schemeClr val="tx1"/>
                          </a:solidFill>
                          <a:latin typeface="+mn-ea"/>
                          <a:ea typeface="+mn-ea"/>
                        </a:rPr>
                        <a:t>카페 검색 및 선택</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예약 날짜</a:t>
                      </a:r>
                      <a:r>
                        <a:rPr lang="en-US" altLang="ko-KR" sz="900" dirty="0">
                          <a:solidFill>
                            <a:schemeClr val="tx1"/>
                          </a:solidFill>
                          <a:latin typeface="+mn-ea"/>
                          <a:ea typeface="+mn-ea"/>
                        </a:rPr>
                        <a:t>, </a:t>
                      </a:r>
                      <a:r>
                        <a:rPr lang="ko-KR" altLang="en-US" sz="900" dirty="0">
                          <a:solidFill>
                            <a:schemeClr val="tx1"/>
                          </a:solidFill>
                          <a:latin typeface="+mn-ea"/>
                          <a:ea typeface="+mn-ea"/>
                        </a:rPr>
                        <a:t>시간</a:t>
                      </a:r>
                      <a:r>
                        <a:rPr lang="en-US" altLang="ko-KR" sz="900" dirty="0">
                          <a:solidFill>
                            <a:schemeClr val="tx1"/>
                          </a:solidFill>
                          <a:latin typeface="+mn-ea"/>
                          <a:ea typeface="+mn-ea"/>
                        </a:rPr>
                        <a:t>, </a:t>
                      </a:r>
                      <a:r>
                        <a:rPr lang="ko-KR" altLang="en-US" sz="900" dirty="0">
                          <a:solidFill>
                            <a:schemeClr val="tx1"/>
                          </a:solidFill>
                          <a:latin typeface="+mn-ea"/>
                          <a:ea typeface="+mn-ea"/>
                        </a:rPr>
                        <a:t>인원 수 선택</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예약 가능한 테이블 확인</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예약 요청 및 승인</a:t>
                      </a:r>
                      <a:r>
                        <a:rPr lang="en-US" altLang="ko-KR" sz="900" dirty="0">
                          <a:solidFill>
                            <a:schemeClr val="tx1"/>
                          </a:solidFill>
                          <a:latin typeface="+mn-ea"/>
                          <a:ea typeface="+mn-ea"/>
                        </a:rPr>
                        <a:t>/</a:t>
                      </a:r>
                      <a:r>
                        <a:rPr lang="ko-KR" altLang="en-US" sz="900" dirty="0">
                          <a:solidFill>
                            <a:schemeClr val="tx1"/>
                          </a:solidFill>
                          <a:latin typeface="+mn-ea"/>
                          <a:ea typeface="+mn-ea"/>
                        </a:rPr>
                        <a:t>거절</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예약 취소</a:t>
                      </a:r>
                      <a:r>
                        <a:rPr lang="en-US" altLang="ko-KR" sz="900" dirty="0">
                          <a:solidFill>
                            <a:schemeClr val="tx1"/>
                          </a:solidFill>
                          <a:latin typeface="+mn-ea"/>
                          <a:ea typeface="+mn-ea"/>
                        </a:rPr>
                        <a:t>/</a:t>
                      </a:r>
                      <a:r>
                        <a:rPr lang="ko-KR" altLang="en-US" sz="900" dirty="0">
                          <a:solidFill>
                            <a:schemeClr val="tx1"/>
                          </a:solidFill>
                          <a:latin typeface="+mn-ea"/>
                          <a:ea typeface="+mn-ea"/>
                        </a:rPr>
                        <a:t>변경</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음식점</a:t>
                      </a:r>
                      <a:r>
                        <a:rPr lang="en-US" altLang="ko-KR" sz="900" dirty="0">
                          <a:solidFill>
                            <a:schemeClr val="tx1"/>
                          </a:solidFill>
                          <a:latin typeface="+mn-ea"/>
                          <a:ea typeface="+mn-ea"/>
                        </a:rPr>
                        <a:t>, </a:t>
                      </a:r>
                      <a:r>
                        <a:rPr lang="ko-KR" altLang="en-US" sz="900" dirty="0">
                          <a:solidFill>
                            <a:schemeClr val="tx1"/>
                          </a:solidFill>
                          <a:latin typeface="+mn-ea"/>
                          <a:ea typeface="+mn-ea"/>
                        </a:rPr>
                        <a:t>카페 관리자 앱에서는 예약을 확인하고 예약을 수락하거나 거절할 수 있습니다</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예약 앱은 사용자 앱과 음식점</a:t>
                      </a:r>
                      <a:r>
                        <a:rPr lang="en-US" altLang="ko-KR" sz="900" dirty="0">
                          <a:solidFill>
                            <a:schemeClr val="tx1"/>
                          </a:solidFill>
                          <a:latin typeface="+mn-ea"/>
                          <a:ea typeface="+mn-ea"/>
                        </a:rPr>
                        <a:t>, </a:t>
                      </a:r>
                      <a:r>
                        <a:rPr lang="ko-KR" altLang="en-US" sz="900" dirty="0">
                          <a:solidFill>
                            <a:schemeClr val="tx1"/>
                          </a:solidFill>
                          <a:latin typeface="+mn-ea"/>
                          <a:ea typeface="+mn-ea"/>
                        </a:rPr>
                        <a:t>카페 관리자 앱</a:t>
                      </a:r>
                      <a:r>
                        <a:rPr lang="en-US" altLang="ko-KR" sz="900" dirty="0">
                          <a:solidFill>
                            <a:schemeClr val="tx1"/>
                          </a:solidFill>
                          <a:latin typeface="+mn-ea"/>
                          <a:ea typeface="+mn-ea"/>
                        </a:rPr>
                        <a:t>, </a:t>
                      </a:r>
                      <a:r>
                        <a:rPr lang="ko-KR" altLang="en-US" sz="900" dirty="0">
                          <a:solidFill>
                            <a:schemeClr val="tx1"/>
                          </a:solidFill>
                          <a:latin typeface="+mn-ea"/>
                          <a:ea typeface="+mn-ea"/>
                        </a:rPr>
                        <a:t>그리고 서버로 구성됩니다</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rgbClr val="C00000"/>
                          </a:solidFill>
                          <a:latin typeface="+mn-ea"/>
                          <a:ea typeface="+mn-ea"/>
                        </a:rPr>
                        <a:t>시간관계상 관리자 페이지 삭제가능</a:t>
                      </a:r>
                      <a:r>
                        <a:rPr lang="en-US" altLang="ko-KR" sz="900" dirty="0">
                          <a:solidFill>
                            <a:srgbClr val="C00000"/>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0">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기획서</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로그인</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관리자 페이지</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E2E2E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E2E2E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E2E2E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E2E2E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E2E2E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E2E2E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E2E2E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E2E2E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E2E2E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E2E2E2"/>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사용자 페이지</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3773015604"/>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696604232"/>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ko-KR" altLang="en-US" sz="1000" b="0" dirty="0">
                          <a:solidFill>
                            <a:schemeClr val="tx1"/>
                          </a:solidFill>
                        </a:rPr>
                        <a:t>로그인</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ko-KR" altLang="en-US" sz="1000" b="0" dirty="0">
                          <a:solidFill>
                            <a:schemeClr val="tx1"/>
                          </a:solidFill>
                        </a:rPr>
                        <a:t>관리자 설정 페이지</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1 STEP. </a:t>
                      </a:r>
                      <a:r>
                        <a:rPr lang="ko-KR" altLang="en-US" sz="1000" b="0" dirty="0">
                          <a:solidFill>
                            <a:schemeClr val="tx1"/>
                          </a:solidFill>
                        </a:rPr>
                        <a:t>로그인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2 STEP. </a:t>
                      </a:r>
                      <a:r>
                        <a:rPr lang="ko-KR" altLang="en-US" sz="1000" b="1" dirty="0">
                          <a:solidFill>
                            <a:schemeClr val="tx1"/>
                          </a:solidFill>
                        </a:rPr>
                        <a:t>사용자 페이지</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사용자</a:t>
            </a:r>
            <a:r>
              <a:rPr lang="en-US" altLang="ko-KR" sz="700" dirty="0">
                <a:solidFill>
                  <a:schemeClr val="tx1"/>
                </a:solidFill>
              </a:rPr>
              <a:t>, </a:t>
            </a:r>
            <a:r>
              <a:rPr lang="ko-KR" altLang="en-US" sz="700" dirty="0">
                <a:solidFill>
                  <a:schemeClr val="tx1"/>
                </a:solidFill>
              </a:rPr>
              <a:t>관리자 선택</a:t>
            </a: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a:solidFill>
                  <a:schemeClr val="tx1"/>
                </a:solidFill>
              </a:rPr>
              <a:t>관리자 </a:t>
            </a:r>
            <a:r>
              <a:rPr lang="ko-KR" altLang="en-US" sz="600" dirty="0" err="1">
                <a:solidFill>
                  <a:schemeClr val="tx1"/>
                </a:solidFill>
              </a:rPr>
              <a:t>로그인페이지</a:t>
            </a:r>
            <a:endParaRPr lang="ko-KR" altLang="en-US" sz="6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a:solidFill>
                  <a:schemeClr val="tx1"/>
                </a:solidFill>
              </a:rPr>
              <a:t>아이디 비밀번호 입력</a:t>
            </a: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a:solidFill>
                  <a:schemeClr val="tx1"/>
                </a:solidFill>
              </a:rPr>
              <a:t>로그인 검사</a:t>
            </a:r>
          </a:p>
        </p:txBody>
      </p:sp>
      <p:cxnSp>
        <p:nvCxnSpPr>
          <p:cNvPr id="15" name="직선 화살표 연결선 14">
            <a:extLst>
              <a:ext uri="{FF2B5EF4-FFF2-40B4-BE49-F238E27FC236}">
                <a16:creationId xmlns:a16="http://schemas.microsoft.com/office/drawing/2014/main" id="{3EDA3593-F331-4B43-B8B1-68EE7CADE1D7}"/>
              </a:ext>
            </a:extLst>
          </p:cNvPr>
          <p:cNvCxnSpPr>
            <a:cxnSpLocks/>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관리자 설정페이지</a:t>
            </a: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음식점 정보 입력</a:t>
            </a: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id="{7B84CED6-6D11-4322-878F-83515CBA5FC9}"/>
              </a:ext>
            </a:extLst>
          </p:cNvPr>
          <p:cNvCxnSpPr>
            <a:cxnSpLocks/>
            <a:stCxn id="36" idx="2"/>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
        <p:nvSpPr>
          <p:cNvPr id="11" name="순서도: 처리 10">
            <a:extLst>
              <a:ext uri="{FF2B5EF4-FFF2-40B4-BE49-F238E27FC236}">
                <a16:creationId xmlns:a16="http://schemas.microsoft.com/office/drawing/2014/main" id="{3C9EA890-87A4-1C34-AC4C-F94CF35F6A7F}"/>
              </a:ext>
            </a:extLst>
          </p:cNvPr>
          <p:cNvSpPr/>
          <p:nvPr/>
        </p:nvSpPr>
        <p:spPr>
          <a:xfrm>
            <a:off x="5123203" y="276056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12" name="순서도: 수행의 시작/종료 11">
            <a:extLst>
              <a:ext uri="{FF2B5EF4-FFF2-40B4-BE49-F238E27FC236}">
                <a16:creationId xmlns:a16="http://schemas.microsoft.com/office/drawing/2014/main" id="{F997F558-0EAA-5E6C-3630-6C8F975A0071}"/>
              </a:ext>
            </a:extLst>
          </p:cNvPr>
          <p:cNvSpPr/>
          <p:nvPr/>
        </p:nvSpPr>
        <p:spPr>
          <a:xfrm>
            <a:off x="7453192" y="2442230"/>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13" name="순서도: 처리 12">
            <a:extLst>
              <a:ext uri="{FF2B5EF4-FFF2-40B4-BE49-F238E27FC236}">
                <a16:creationId xmlns:a16="http://schemas.microsoft.com/office/drawing/2014/main" id="{2CB8C999-E2B3-AE57-BD0C-DF8F869E3A90}"/>
              </a:ext>
            </a:extLst>
          </p:cNvPr>
          <p:cNvSpPr/>
          <p:nvPr/>
        </p:nvSpPr>
        <p:spPr>
          <a:xfrm>
            <a:off x="7453192" y="2874278"/>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사용자</a:t>
            </a:r>
            <a:r>
              <a:rPr lang="en-US" altLang="ko-KR" sz="700" dirty="0">
                <a:solidFill>
                  <a:schemeClr val="tx1"/>
                </a:solidFill>
              </a:rPr>
              <a:t>, </a:t>
            </a:r>
            <a:r>
              <a:rPr lang="ko-KR" altLang="en-US" sz="700" dirty="0">
                <a:solidFill>
                  <a:schemeClr val="tx1"/>
                </a:solidFill>
              </a:rPr>
              <a:t>관리자 선택</a:t>
            </a:r>
          </a:p>
        </p:txBody>
      </p:sp>
      <p:sp>
        <p:nvSpPr>
          <p:cNvPr id="14" name="순서도: 처리 13">
            <a:extLst>
              <a:ext uri="{FF2B5EF4-FFF2-40B4-BE49-F238E27FC236}">
                <a16:creationId xmlns:a16="http://schemas.microsoft.com/office/drawing/2014/main" id="{9EB4D960-55EC-55F4-53BD-F6433F4523D3}"/>
              </a:ext>
            </a:extLst>
          </p:cNvPr>
          <p:cNvSpPr/>
          <p:nvPr/>
        </p:nvSpPr>
        <p:spPr>
          <a:xfrm>
            <a:off x="7453192" y="3306326"/>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a:solidFill>
                  <a:schemeClr val="tx1"/>
                </a:solidFill>
              </a:rPr>
              <a:t>사용자 </a:t>
            </a:r>
            <a:r>
              <a:rPr lang="ko-KR" altLang="en-US" sz="600" dirty="0" err="1">
                <a:solidFill>
                  <a:schemeClr val="tx1"/>
                </a:solidFill>
              </a:rPr>
              <a:t>로그인페이지</a:t>
            </a:r>
            <a:endParaRPr lang="ko-KR" altLang="en-US" sz="600" dirty="0">
              <a:solidFill>
                <a:schemeClr val="tx1"/>
              </a:solidFill>
            </a:endParaRPr>
          </a:p>
        </p:txBody>
      </p:sp>
      <p:sp>
        <p:nvSpPr>
          <p:cNvPr id="17" name="순서도: 처리 16">
            <a:extLst>
              <a:ext uri="{FF2B5EF4-FFF2-40B4-BE49-F238E27FC236}">
                <a16:creationId xmlns:a16="http://schemas.microsoft.com/office/drawing/2014/main" id="{7489BAA1-57CA-DF1F-694B-D9F393602DEF}"/>
              </a:ext>
            </a:extLst>
          </p:cNvPr>
          <p:cNvSpPr/>
          <p:nvPr/>
        </p:nvSpPr>
        <p:spPr>
          <a:xfrm>
            <a:off x="7453192" y="3738374"/>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a:solidFill>
                  <a:schemeClr val="tx1"/>
                </a:solidFill>
              </a:rPr>
              <a:t>아이디 비밀번호 입력</a:t>
            </a:r>
          </a:p>
        </p:txBody>
      </p:sp>
      <p:sp>
        <p:nvSpPr>
          <p:cNvPr id="18" name="순서도: 판단 17">
            <a:extLst>
              <a:ext uri="{FF2B5EF4-FFF2-40B4-BE49-F238E27FC236}">
                <a16:creationId xmlns:a16="http://schemas.microsoft.com/office/drawing/2014/main" id="{921CAD85-90AC-44DD-764E-025FFAB91E9F}"/>
              </a:ext>
            </a:extLst>
          </p:cNvPr>
          <p:cNvSpPr/>
          <p:nvPr/>
        </p:nvSpPr>
        <p:spPr>
          <a:xfrm>
            <a:off x="7453192" y="4170422"/>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a:solidFill>
                  <a:schemeClr val="tx1"/>
                </a:solidFill>
              </a:rPr>
              <a:t>로그인 검사</a:t>
            </a:r>
          </a:p>
        </p:txBody>
      </p:sp>
      <p:cxnSp>
        <p:nvCxnSpPr>
          <p:cNvPr id="20" name="직선 화살표 연결선 19">
            <a:extLst>
              <a:ext uri="{FF2B5EF4-FFF2-40B4-BE49-F238E27FC236}">
                <a16:creationId xmlns:a16="http://schemas.microsoft.com/office/drawing/2014/main" id="{7D1E99C3-89E0-1054-9566-C20F5EF50535}"/>
              </a:ext>
            </a:extLst>
          </p:cNvPr>
          <p:cNvCxnSpPr>
            <a:cxnSpLocks/>
            <a:stCxn id="12" idx="2"/>
            <a:endCxn id="13" idx="0"/>
          </p:cNvCxnSpPr>
          <p:nvPr/>
        </p:nvCxnSpPr>
        <p:spPr>
          <a:xfrm>
            <a:off x="7957248" y="2687578"/>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5C5D164B-215E-619F-B74A-E32169B39B95}"/>
              </a:ext>
            </a:extLst>
          </p:cNvPr>
          <p:cNvCxnSpPr>
            <a:cxnSpLocks/>
            <a:stCxn id="13" idx="2"/>
            <a:endCxn id="14" idx="0"/>
          </p:cNvCxnSpPr>
          <p:nvPr/>
        </p:nvCxnSpPr>
        <p:spPr>
          <a:xfrm>
            <a:off x="7957248" y="3119626"/>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CD49EBA7-E01F-3B35-F736-EDE2D607B65D}"/>
              </a:ext>
            </a:extLst>
          </p:cNvPr>
          <p:cNvCxnSpPr>
            <a:cxnSpLocks/>
            <a:endCxn id="17" idx="0"/>
          </p:cNvCxnSpPr>
          <p:nvPr/>
        </p:nvCxnSpPr>
        <p:spPr>
          <a:xfrm>
            <a:off x="7957248" y="3551674"/>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B597302B-D3E2-60C8-4813-EE4EE38E4CD2}"/>
              </a:ext>
            </a:extLst>
          </p:cNvPr>
          <p:cNvCxnSpPr>
            <a:cxnSpLocks/>
            <a:stCxn id="17" idx="2"/>
            <a:endCxn id="18" idx="0"/>
          </p:cNvCxnSpPr>
          <p:nvPr/>
        </p:nvCxnSpPr>
        <p:spPr>
          <a:xfrm>
            <a:off x="7957248" y="3983722"/>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7" name="순서도: 처리 26">
            <a:extLst>
              <a:ext uri="{FF2B5EF4-FFF2-40B4-BE49-F238E27FC236}">
                <a16:creationId xmlns:a16="http://schemas.microsoft.com/office/drawing/2014/main" id="{9E6AA0CE-2A7A-05DA-3AEA-B8139B862D2C}"/>
              </a:ext>
            </a:extLst>
          </p:cNvPr>
          <p:cNvSpPr/>
          <p:nvPr/>
        </p:nvSpPr>
        <p:spPr>
          <a:xfrm>
            <a:off x="7453192" y="4602470"/>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사용자 </a:t>
            </a:r>
            <a:r>
              <a:rPr lang="ko-KR" altLang="en-US" sz="700" dirty="0" err="1">
                <a:solidFill>
                  <a:schemeClr val="tx1"/>
                </a:solidFill>
              </a:rPr>
              <a:t>메인페이지</a:t>
            </a:r>
            <a:endParaRPr lang="ko-KR" altLang="en-US" sz="700" dirty="0">
              <a:solidFill>
                <a:schemeClr val="tx1"/>
              </a:solidFill>
            </a:endParaRPr>
          </a:p>
        </p:txBody>
      </p:sp>
      <p:cxnSp>
        <p:nvCxnSpPr>
          <p:cNvPr id="28" name="직선 화살표 연결선 27">
            <a:extLst>
              <a:ext uri="{FF2B5EF4-FFF2-40B4-BE49-F238E27FC236}">
                <a16:creationId xmlns:a16="http://schemas.microsoft.com/office/drawing/2014/main" id="{2F2C330B-5A5F-7DD5-90E6-7D99FEAFF4E2}"/>
              </a:ext>
            </a:extLst>
          </p:cNvPr>
          <p:cNvCxnSpPr>
            <a:cxnSpLocks/>
            <a:stCxn id="18" idx="2"/>
            <a:endCxn id="27" idx="0"/>
          </p:cNvCxnSpPr>
          <p:nvPr/>
        </p:nvCxnSpPr>
        <p:spPr>
          <a:xfrm>
            <a:off x="7957248" y="4415770"/>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 name="연결선: 꺾임 28">
            <a:extLst>
              <a:ext uri="{FF2B5EF4-FFF2-40B4-BE49-F238E27FC236}">
                <a16:creationId xmlns:a16="http://schemas.microsoft.com/office/drawing/2014/main" id="{B81D6F8C-8240-439F-69D6-0E8073C12595}"/>
              </a:ext>
            </a:extLst>
          </p:cNvPr>
          <p:cNvCxnSpPr>
            <a:cxnSpLocks/>
            <a:stCxn id="18" idx="3"/>
            <a:endCxn id="14" idx="3"/>
          </p:cNvCxnSpPr>
          <p:nvPr/>
        </p:nvCxnSpPr>
        <p:spPr>
          <a:xfrm flipV="1">
            <a:off x="8461304" y="3429000"/>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1" name="순서도: 연결자 30">
            <a:extLst>
              <a:ext uri="{FF2B5EF4-FFF2-40B4-BE49-F238E27FC236}">
                <a16:creationId xmlns:a16="http://schemas.microsoft.com/office/drawing/2014/main" id="{1AF05227-A9F3-9126-ABA3-A3B706C172A8}"/>
              </a:ext>
            </a:extLst>
          </p:cNvPr>
          <p:cNvSpPr/>
          <p:nvPr/>
        </p:nvSpPr>
        <p:spPr>
          <a:xfrm flipV="1">
            <a:off x="7838032" y="5041888"/>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4" name="직선 화살표 연결선 33">
            <a:extLst>
              <a:ext uri="{FF2B5EF4-FFF2-40B4-BE49-F238E27FC236}">
                <a16:creationId xmlns:a16="http://schemas.microsoft.com/office/drawing/2014/main" id="{AA1D6E8F-8390-1F26-5E95-D8E08DDABAC0}"/>
              </a:ext>
            </a:extLst>
          </p:cNvPr>
          <p:cNvCxnSpPr>
            <a:cxnSpLocks/>
            <a:stCxn id="27" idx="2"/>
            <a:endCxn id="31" idx="4"/>
          </p:cNvCxnSpPr>
          <p:nvPr/>
        </p:nvCxnSpPr>
        <p:spPr>
          <a:xfrm>
            <a:off x="7957248" y="4847818"/>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5" name="순서도: 처리 34">
            <a:extLst>
              <a:ext uri="{FF2B5EF4-FFF2-40B4-BE49-F238E27FC236}">
                <a16:creationId xmlns:a16="http://schemas.microsoft.com/office/drawing/2014/main" id="{E0F9C199-7AE2-18F5-0853-6BD079E7B324}"/>
              </a:ext>
            </a:extLst>
          </p:cNvPr>
          <p:cNvSpPr/>
          <p:nvPr/>
        </p:nvSpPr>
        <p:spPr>
          <a:xfrm>
            <a:off x="9644323" y="2442230"/>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날자</a:t>
            </a:r>
            <a:r>
              <a:rPr lang="en-US" altLang="ko-KR" sz="800" dirty="0">
                <a:solidFill>
                  <a:schemeClr val="tx1"/>
                </a:solidFill>
              </a:rPr>
              <a:t>, </a:t>
            </a:r>
            <a:r>
              <a:rPr lang="ko-KR" altLang="en-US" sz="800" dirty="0" err="1">
                <a:solidFill>
                  <a:schemeClr val="tx1"/>
                </a:solidFill>
              </a:rPr>
              <a:t>시간입력및</a:t>
            </a:r>
            <a:r>
              <a:rPr lang="ko-KR" altLang="en-US" sz="800" dirty="0">
                <a:solidFill>
                  <a:schemeClr val="tx1"/>
                </a:solidFill>
              </a:rPr>
              <a:t> 예약</a:t>
            </a:r>
          </a:p>
        </p:txBody>
      </p:sp>
      <p:cxnSp>
        <p:nvCxnSpPr>
          <p:cNvPr id="38" name="연결선: 꺾임 37">
            <a:extLst>
              <a:ext uri="{FF2B5EF4-FFF2-40B4-BE49-F238E27FC236}">
                <a16:creationId xmlns:a16="http://schemas.microsoft.com/office/drawing/2014/main" id="{9E8EABD3-FDE8-2829-EB51-4E8C6EDEBF1D}"/>
              </a:ext>
            </a:extLst>
          </p:cNvPr>
          <p:cNvCxnSpPr>
            <a:cxnSpLocks/>
            <a:stCxn id="31" idx="6"/>
            <a:endCxn id="35" idx="1"/>
          </p:cNvCxnSpPr>
          <p:nvPr/>
        </p:nvCxnSpPr>
        <p:spPr>
          <a:xfrm flipV="1">
            <a:off x="8076464" y="2564904"/>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384847EC-5525-1010-7D1E-1B43EF47CD34}"/>
              </a:ext>
            </a:extLst>
          </p:cNvPr>
          <p:cNvCxnSpPr>
            <a:cxnSpLocks/>
            <a:stCxn id="35" idx="2"/>
          </p:cNvCxnSpPr>
          <p:nvPr/>
        </p:nvCxnSpPr>
        <p:spPr>
          <a:xfrm>
            <a:off x="10148379" y="2687578"/>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0" name="직사각형 39">
            <a:extLst>
              <a:ext uri="{FF2B5EF4-FFF2-40B4-BE49-F238E27FC236}">
                <a16:creationId xmlns:a16="http://schemas.microsoft.com/office/drawing/2014/main" id="{295133BC-933F-FBE1-F368-4E711CA424C0}"/>
              </a:ext>
            </a:extLst>
          </p:cNvPr>
          <p:cNvSpPr/>
          <p:nvPr/>
        </p:nvSpPr>
        <p:spPr>
          <a:xfrm>
            <a:off x="7673356" y="5226385"/>
            <a:ext cx="567784" cy="215444"/>
          </a:xfrm>
          <a:prstGeom prst="rect">
            <a:avLst/>
          </a:prstGeom>
        </p:spPr>
        <p:txBody>
          <a:bodyPr wrap="none">
            <a:spAutoFit/>
          </a:bodyPr>
          <a:lstStyle/>
          <a:p>
            <a:r>
              <a:rPr lang="en-US" altLang="ko-KR" sz="800" dirty="0"/>
              <a:t>Connect</a:t>
            </a:r>
            <a:endParaRPr lang="ko-KR" altLang="en-US" sz="800" dirty="0"/>
          </a:p>
        </p:txBody>
      </p:sp>
      <p:sp>
        <p:nvSpPr>
          <p:cNvPr id="43" name="직사각형 42">
            <a:extLst>
              <a:ext uri="{FF2B5EF4-FFF2-40B4-BE49-F238E27FC236}">
                <a16:creationId xmlns:a16="http://schemas.microsoft.com/office/drawing/2014/main" id="{EEA2A0D6-2543-DFB6-9A57-93D876DBFAFA}"/>
              </a:ext>
            </a:extLst>
          </p:cNvPr>
          <p:cNvSpPr/>
          <p:nvPr/>
        </p:nvSpPr>
        <p:spPr>
          <a:xfrm>
            <a:off x="7636556" y="4387276"/>
            <a:ext cx="351378" cy="215444"/>
          </a:xfrm>
          <a:prstGeom prst="rect">
            <a:avLst/>
          </a:prstGeom>
        </p:spPr>
        <p:txBody>
          <a:bodyPr wrap="none">
            <a:spAutoFit/>
          </a:bodyPr>
          <a:lstStyle/>
          <a:p>
            <a:r>
              <a:rPr lang="en-US" altLang="ko-KR" sz="800" dirty="0"/>
              <a:t>YES</a:t>
            </a:r>
            <a:endParaRPr lang="ko-KR" altLang="en-US" sz="800" dirty="0"/>
          </a:p>
        </p:txBody>
      </p:sp>
      <p:sp>
        <p:nvSpPr>
          <p:cNvPr id="48" name="직사각형 47">
            <a:extLst>
              <a:ext uri="{FF2B5EF4-FFF2-40B4-BE49-F238E27FC236}">
                <a16:creationId xmlns:a16="http://schemas.microsoft.com/office/drawing/2014/main" id="{827813F2-3E8B-C688-4306-3D7CD0344156}"/>
              </a:ext>
            </a:extLst>
          </p:cNvPr>
          <p:cNvSpPr/>
          <p:nvPr/>
        </p:nvSpPr>
        <p:spPr>
          <a:xfrm>
            <a:off x="8397005" y="4087992"/>
            <a:ext cx="343364" cy="215444"/>
          </a:xfrm>
          <a:prstGeom prst="rect">
            <a:avLst/>
          </a:prstGeom>
        </p:spPr>
        <p:txBody>
          <a:bodyPr wrap="none">
            <a:spAutoFit/>
          </a:bodyPr>
          <a:lstStyle/>
          <a:p>
            <a:r>
              <a:rPr lang="en-US" altLang="ko-KR" sz="800" dirty="0"/>
              <a:t>NO</a:t>
            </a:r>
            <a:endParaRPr lang="ko-KR" altLang="en-US" sz="800" dirty="0"/>
          </a:p>
        </p:txBody>
      </p:sp>
      <p:sp>
        <p:nvSpPr>
          <p:cNvPr id="49" name="순서도: 처리 48">
            <a:extLst>
              <a:ext uri="{FF2B5EF4-FFF2-40B4-BE49-F238E27FC236}">
                <a16:creationId xmlns:a16="http://schemas.microsoft.com/office/drawing/2014/main" id="{8FA941D2-81D2-C509-C562-2860A38B4106}"/>
              </a:ext>
            </a:extLst>
          </p:cNvPr>
          <p:cNvSpPr/>
          <p:nvPr/>
        </p:nvSpPr>
        <p:spPr>
          <a:xfrm>
            <a:off x="9648747" y="2873294"/>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접속</a:t>
            </a: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로그인</a:t>
            </a:r>
            <a:r>
              <a:rPr lang="en-US" altLang="ko-KR" sz="800" dirty="0">
                <a:solidFill>
                  <a:schemeClr val="tx1"/>
                </a:solidFill>
                <a:latin typeface="+mn-ea"/>
              </a:rPr>
              <a:t> 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아이디 비밀번호</a:t>
            </a: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17" idx="4"/>
            <a:endCxn id="7" idx="1"/>
          </p:cNvCxnSpPr>
          <p:nvPr/>
        </p:nvCxnSpPr>
        <p:spPr>
          <a:xfrm>
            <a:off x="3196735" y="2717686"/>
            <a:ext cx="0" cy="71997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관리자</a:t>
            </a:r>
            <a:r>
              <a:rPr lang="en-US" altLang="ko-KR" sz="800" dirty="0">
                <a:solidFill>
                  <a:schemeClr val="tx1"/>
                </a:solidFill>
                <a:latin typeface="+mn-ea"/>
              </a:rPr>
              <a:t>, </a:t>
            </a:r>
            <a:r>
              <a:rPr lang="ko-KR" altLang="en-US" sz="800" dirty="0">
                <a:solidFill>
                  <a:schemeClr val="tx1"/>
                </a:solidFill>
                <a:latin typeface="+mn-ea"/>
              </a:rPr>
              <a:t>사용자 선택</a:t>
            </a: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46166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 user, manager</a:t>
            </a:r>
          </a:p>
          <a:p>
            <a:pPr marL="99450"/>
            <a:r>
              <a:rPr lang="en-US" altLang="ko-KR" sz="800" dirty="0"/>
              <a:t>  - </a:t>
            </a:r>
          </a:p>
        </p:txBody>
      </p: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4" name="직선 화살표 연결선 33">
            <a:extLst>
              <a:ext uri="{FF2B5EF4-FFF2-40B4-BE49-F238E27FC236}">
                <a16:creationId xmlns:a16="http://schemas.microsoft.com/office/drawing/2014/main" id="{90668E5C-AAEC-478B-B34E-32EF15E57B4D}"/>
              </a:ext>
            </a:extLst>
          </p:cNvPr>
          <p:cNvCxnSpPr>
            <a:cxnSpLocks/>
            <a:stCxn id="26" idx="2"/>
          </p:cNvCxnSpPr>
          <p:nvPr/>
        </p:nvCxnSpPr>
        <p:spPr>
          <a:xfrm>
            <a:off x="3193028" y="4313807"/>
            <a:ext cx="0" cy="70125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p:cNvCxnSpPr>
          <p:nvPr/>
        </p:nvCxnSpPr>
        <p:spPr>
          <a:xfrm flipV="1">
            <a:off x="3197777" y="4323841"/>
            <a:ext cx="2614940" cy="85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6" idx="2"/>
          </p:cNvCxnSpPr>
          <p:nvPr/>
        </p:nvCxnSpPr>
        <p:spPr>
          <a:xfrm>
            <a:off x="3193027" y="5259297"/>
            <a:ext cx="0" cy="35324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6" name="순서도: 문서 45">
            <a:extLst>
              <a:ext uri="{FF2B5EF4-FFF2-40B4-BE49-F238E27FC236}">
                <a16:creationId xmlns:a16="http://schemas.microsoft.com/office/drawing/2014/main" id="{5EAE26FF-F860-4A3F-9D74-184928F86D0B}"/>
              </a:ext>
            </a:extLst>
          </p:cNvPr>
          <p:cNvSpPr/>
          <p:nvPr/>
        </p:nvSpPr>
        <p:spPr>
          <a:xfrm>
            <a:off x="2567607" y="5006390"/>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사용자</a:t>
            </a:r>
            <a:r>
              <a:rPr lang="en-US" altLang="ko-KR" sz="800" dirty="0">
                <a:solidFill>
                  <a:schemeClr val="tx1"/>
                </a:solidFill>
                <a:latin typeface="+mn-ea"/>
              </a:rPr>
              <a:t> Page</a:t>
            </a:r>
            <a:endParaRPr lang="ko-KR" altLang="en-US" sz="800" dirty="0">
              <a:solidFill>
                <a:schemeClr val="tx1"/>
              </a:solidFill>
              <a:latin typeface="+mn-ea"/>
            </a:endParaRPr>
          </a:p>
        </p:txBody>
      </p:sp>
      <p:sp>
        <p:nvSpPr>
          <p:cNvPr id="57" name="순서도: 수행의 시작/종료 56">
            <a:extLst>
              <a:ext uri="{FF2B5EF4-FFF2-40B4-BE49-F238E27FC236}">
                <a16:creationId xmlns:a16="http://schemas.microsoft.com/office/drawing/2014/main" id="{3129425B-B6EC-4222-8620-C66B5B9C08FB}"/>
              </a:ext>
            </a:extLst>
          </p:cNvPr>
          <p:cNvSpPr/>
          <p:nvPr/>
        </p:nvSpPr>
        <p:spPr>
          <a:xfrm>
            <a:off x="9342597" y="44678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4574329" y="5013088"/>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예약하기</a:t>
            </a: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46" idx="3"/>
          </p:cNvCxnSpPr>
          <p:nvPr/>
        </p:nvCxnSpPr>
        <p:spPr>
          <a:xfrm>
            <a:off x="3818447" y="5141796"/>
            <a:ext cx="75823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-id</a:t>
            </a:r>
          </a:p>
          <a:p>
            <a:pPr marL="99450"/>
            <a:r>
              <a:rPr lang="en-US" altLang="ko-KR" sz="800" dirty="0"/>
              <a:t>  -</a:t>
            </a:r>
            <a:r>
              <a:rPr lang="en-US" altLang="ko-KR" sz="800" dirty="0" err="1"/>
              <a:t>passward</a:t>
            </a:r>
            <a:endParaRPr lang="en-US" altLang="ko-KR" sz="800" dirty="0"/>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3759448" y="6093296"/>
            <a:ext cx="1374729" cy="46166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 date</a:t>
            </a:r>
          </a:p>
          <a:p>
            <a:pPr marL="99450"/>
            <a:r>
              <a:rPr lang="en-US" altLang="ko-KR" sz="800" dirty="0"/>
              <a:t>  - people</a:t>
            </a:r>
          </a:p>
        </p:txBody>
      </p:sp>
      <p:grpSp>
        <p:nvGrpSpPr>
          <p:cNvPr id="76" name="그룹 75">
            <a:extLst>
              <a:ext uri="{FF2B5EF4-FFF2-40B4-BE49-F238E27FC236}">
                <a16:creationId xmlns:a16="http://schemas.microsoft.com/office/drawing/2014/main" id="{AAB94B5C-8376-A9EA-DD35-8173D97FDD40}"/>
              </a:ext>
            </a:extLst>
          </p:cNvPr>
          <p:cNvGrpSpPr/>
          <p:nvPr/>
        </p:nvGrpSpPr>
        <p:grpSpPr>
          <a:xfrm>
            <a:off x="2372211" y="4185667"/>
            <a:ext cx="611352" cy="825389"/>
            <a:chOff x="4450548" y="5707001"/>
            <a:chExt cx="611352" cy="825389"/>
          </a:xfrm>
        </p:grpSpPr>
        <p:pic>
          <p:nvPicPr>
            <p:cNvPr id="77" name="그림 76" descr="모니터, 컴퓨터이(가) 표시된 사진&#10;&#10;자동 생성된 설명">
              <a:extLst>
                <a:ext uri="{FF2B5EF4-FFF2-40B4-BE49-F238E27FC236}">
                  <a16:creationId xmlns:a16="http://schemas.microsoft.com/office/drawing/2014/main" id="{A47BBEE3-482A-1C76-0096-C7B568A658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78" name="직사각형 77">
              <a:extLst>
                <a:ext uri="{FF2B5EF4-FFF2-40B4-BE49-F238E27FC236}">
                  <a16:creationId xmlns:a16="http://schemas.microsoft.com/office/drawing/2014/main" id="{91F8909A-AB01-348D-4708-FD8552CE8B42}"/>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81" name="순서도: 데이터 80">
            <a:extLst>
              <a:ext uri="{FF2B5EF4-FFF2-40B4-BE49-F238E27FC236}">
                <a16:creationId xmlns:a16="http://schemas.microsoft.com/office/drawing/2014/main" id="{14E5E562-43E4-EBE4-7019-ECCA56C504F9}"/>
              </a:ext>
            </a:extLst>
          </p:cNvPr>
          <p:cNvSpPr/>
          <p:nvPr/>
        </p:nvSpPr>
        <p:spPr>
          <a:xfrm>
            <a:off x="2508608" y="5621180"/>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예약 변경</a:t>
            </a:r>
          </a:p>
        </p:txBody>
      </p:sp>
      <p:cxnSp>
        <p:nvCxnSpPr>
          <p:cNvPr id="82" name="연결선: 꺾임 81">
            <a:extLst>
              <a:ext uri="{FF2B5EF4-FFF2-40B4-BE49-F238E27FC236}">
                <a16:creationId xmlns:a16="http://schemas.microsoft.com/office/drawing/2014/main" id="{D0C7C87F-FAA5-4D4B-799B-73E4186696C9}"/>
              </a:ext>
            </a:extLst>
          </p:cNvPr>
          <p:cNvCxnSpPr>
            <a:cxnSpLocks/>
            <a:stCxn id="81" idx="4"/>
            <a:endCxn id="84" idx="1"/>
          </p:cNvCxnSpPr>
          <p:nvPr/>
        </p:nvCxnSpPr>
        <p:spPr>
          <a:xfrm rot="16200000" flipH="1">
            <a:off x="3029804" y="5996215"/>
            <a:ext cx="475235" cy="26678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84" name="그림 83">
            <a:extLst>
              <a:ext uri="{FF2B5EF4-FFF2-40B4-BE49-F238E27FC236}">
                <a16:creationId xmlns:a16="http://schemas.microsoft.com/office/drawing/2014/main" id="{88CDE8FF-0D5C-01A6-861C-27B936A6806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3400814" y="6186513"/>
            <a:ext cx="459859" cy="361426"/>
          </a:xfrm>
          <a:prstGeom prst="rect">
            <a:avLst/>
          </a:prstGeom>
        </p:spPr>
      </p:pic>
      <p:sp>
        <p:nvSpPr>
          <p:cNvPr id="94" name="직사각형 93">
            <a:extLst>
              <a:ext uri="{FF2B5EF4-FFF2-40B4-BE49-F238E27FC236}">
                <a16:creationId xmlns:a16="http://schemas.microsoft.com/office/drawing/2014/main" id="{8B1C8D45-6EAA-EDF6-9704-5357E2DC6E6B}"/>
              </a:ext>
            </a:extLst>
          </p:cNvPr>
          <p:cNvSpPr/>
          <p:nvPr/>
        </p:nvSpPr>
        <p:spPr>
          <a:xfrm>
            <a:off x="5763648" y="5480515"/>
            <a:ext cx="1374729" cy="46166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 date</a:t>
            </a:r>
          </a:p>
          <a:p>
            <a:pPr marL="99450"/>
            <a:r>
              <a:rPr lang="en-US" altLang="ko-KR" sz="800" dirty="0"/>
              <a:t>  - people</a:t>
            </a:r>
          </a:p>
        </p:txBody>
      </p:sp>
      <p:pic>
        <p:nvPicPr>
          <p:cNvPr id="95" name="그림 94">
            <a:extLst>
              <a:ext uri="{FF2B5EF4-FFF2-40B4-BE49-F238E27FC236}">
                <a16:creationId xmlns:a16="http://schemas.microsoft.com/office/drawing/2014/main" id="{A1BFB09B-BC4F-CC57-8361-6AA65F04E16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5405014" y="5573732"/>
            <a:ext cx="459859" cy="361426"/>
          </a:xfrm>
          <a:prstGeom prst="rect">
            <a:avLst/>
          </a:prstGeom>
        </p:spPr>
      </p:pic>
      <p:cxnSp>
        <p:nvCxnSpPr>
          <p:cNvPr id="96" name="연결선: 꺾임 95">
            <a:extLst>
              <a:ext uri="{FF2B5EF4-FFF2-40B4-BE49-F238E27FC236}">
                <a16:creationId xmlns:a16="http://schemas.microsoft.com/office/drawing/2014/main" id="{CB92B1DB-65D7-9E81-5C20-82C707E101A7}"/>
              </a:ext>
            </a:extLst>
          </p:cNvPr>
          <p:cNvCxnSpPr>
            <a:cxnSpLocks/>
          </p:cNvCxnSpPr>
          <p:nvPr/>
        </p:nvCxnSpPr>
        <p:spPr>
          <a:xfrm rot="16200000" flipH="1">
            <a:off x="5070566" y="5380735"/>
            <a:ext cx="475235" cy="26678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7" name="순서도: 문서 96">
            <a:extLst>
              <a:ext uri="{FF2B5EF4-FFF2-40B4-BE49-F238E27FC236}">
                <a16:creationId xmlns:a16="http://schemas.microsoft.com/office/drawing/2014/main" id="{ACCDA6D6-EFB4-0276-673C-C97A834B3116}"/>
              </a:ext>
            </a:extLst>
          </p:cNvPr>
          <p:cNvSpPr/>
          <p:nvPr/>
        </p:nvSpPr>
        <p:spPr>
          <a:xfrm>
            <a:off x="5862385" y="4196994"/>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관리자</a:t>
            </a:r>
            <a:r>
              <a:rPr lang="en-US" altLang="ko-KR" sz="800" dirty="0">
                <a:solidFill>
                  <a:schemeClr val="tx1"/>
                </a:solidFill>
                <a:latin typeface="+mn-ea"/>
              </a:rPr>
              <a:t> Page</a:t>
            </a:r>
            <a:endParaRPr lang="ko-KR" altLang="en-US" sz="800" dirty="0">
              <a:solidFill>
                <a:schemeClr val="tx1"/>
              </a:solidFill>
              <a:latin typeface="+mn-ea"/>
            </a:endParaRPr>
          </a:p>
        </p:txBody>
      </p:sp>
      <p:sp>
        <p:nvSpPr>
          <p:cNvPr id="98" name="순서도: 판단 97">
            <a:extLst>
              <a:ext uri="{FF2B5EF4-FFF2-40B4-BE49-F238E27FC236}">
                <a16:creationId xmlns:a16="http://schemas.microsoft.com/office/drawing/2014/main" id="{383195B2-4FAF-121E-EA4C-87872FFC5C1C}"/>
              </a:ext>
            </a:extLst>
          </p:cNvPr>
          <p:cNvSpPr/>
          <p:nvPr/>
        </p:nvSpPr>
        <p:spPr>
          <a:xfrm>
            <a:off x="6493113" y="4951413"/>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99" name="직선 화살표 연결선 98">
            <a:extLst>
              <a:ext uri="{FF2B5EF4-FFF2-40B4-BE49-F238E27FC236}">
                <a16:creationId xmlns:a16="http://schemas.microsoft.com/office/drawing/2014/main" id="{7E41A54D-6976-99E6-98FD-ED2C18DD8729}"/>
              </a:ext>
            </a:extLst>
          </p:cNvPr>
          <p:cNvCxnSpPr>
            <a:cxnSpLocks/>
            <a:stCxn id="58" idx="3"/>
            <a:endCxn id="98" idx="1"/>
          </p:cNvCxnSpPr>
          <p:nvPr/>
        </p:nvCxnSpPr>
        <p:spPr>
          <a:xfrm flipV="1">
            <a:off x="5825169" y="5136492"/>
            <a:ext cx="667944" cy="120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03" name="직사각형 102">
            <a:extLst>
              <a:ext uri="{FF2B5EF4-FFF2-40B4-BE49-F238E27FC236}">
                <a16:creationId xmlns:a16="http://schemas.microsoft.com/office/drawing/2014/main" id="{15773E11-8E27-E9BE-A221-383231897916}"/>
              </a:ext>
            </a:extLst>
          </p:cNvPr>
          <p:cNvSpPr/>
          <p:nvPr/>
        </p:nvSpPr>
        <p:spPr>
          <a:xfrm>
            <a:off x="8184232" y="3628418"/>
            <a:ext cx="1374729" cy="461665"/>
          </a:xfrm>
          <a:prstGeom prst="rect">
            <a:avLst/>
          </a:prstGeom>
        </p:spPr>
        <p:txBody>
          <a:bodyPr wrap="square">
            <a:spAutoFit/>
          </a:bodyPr>
          <a:lstStyle/>
          <a:p>
            <a:pPr marL="171450" indent="-72000">
              <a:buFont typeface="Arial" panose="020B0604020202020204" pitchFamily="34" charset="0"/>
              <a:buChar char="•"/>
            </a:pPr>
            <a:r>
              <a:rPr lang="en-US" altLang="ko-KR" sz="800" dirty="0"/>
              <a:t>output Information</a:t>
            </a:r>
          </a:p>
          <a:p>
            <a:pPr marL="99450"/>
            <a:r>
              <a:rPr lang="en-US" altLang="ko-KR" sz="800" dirty="0"/>
              <a:t>  - date</a:t>
            </a:r>
          </a:p>
          <a:p>
            <a:pPr marL="99450"/>
            <a:r>
              <a:rPr lang="en-US" altLang="ko-KR" sz="800" dirty="0"/>
              <a:t>  - people</a:t>
            </a:r>
          </a:p>
        </p:txBody>
      </p:sp>
      <p:pic>
        <p:nvPicPr>
          <p:cNvPr id="104" name="그림 103">
            <a:extLst>
              <a:ext uri="{FF2B5EF4-FFF2-40B4-BE49-F238E27FC236}">
                <a16:creationId xmlns:a16="http://schemas.microsoft.com/office/drawing/2014/main" id="{921F7F7A-5C88-FE23-2EED-E5B8C65ED88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823964" y="3824969"/>
            <a:ext cx="459859" cy="361426"/>
          </a:xfrm>
          <a:prstGeom prst="rect">
            <a:avLst/>
          </a:prstGeom>
        </p:spPr>
      </p:pic>
      <p:cxnSp>
        <p:nvCxnSpPr>
          <p:cNvPr id="105" name="연결선: 꺾임 104">
            <a:extLst>
              <a:ext uri="{FF2B5EF4-FFF2-40B4-BE49-F238E27FC236}">
                <a16:creationId xmlns:a16="http://schemas.microsoft.com/office/drawing/2014/main" id="{5F7A7613-3E90-1DE5-A692-1131DD54E107}"/>
              </a:ext>
            </a:extLst>
          </p:cNvPr>
          <p:cNvCxnSpPr>
            <a:cxnSpLocks/>
            <a:stCxn id="104" idx="2"/>
          </p:cNvCxnSpPr>
          <p:nvPr/>
        </p:nvCxnSpPr>
        <p:spPr>
          <a:xfrm rot="5400000">
            <a:off x="7904595" y="4335694"/>
            <a:ext cx="298598" cy="12700"/>
          </a:xfrm>
          <a:prstGeom prst="bentConnector3">
            <a:avLst>
              <a:gd name="adj1" fmla="val 50000"/>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B1F1B80A-9341-3B65-4A17-1A9C93AA65BB}"/>
              </a:ext>
            </a:extLst>
          </p:cNvPr>
          <p:cNvCxnSpPr>
            <a:cxnSpLocks/>
            <a:stCxn id="97" idx="3"/>
            <a:endCxn id="118" idx="1"/>
          </p:cNvCxnSpPr>
          <p:nvPr/>
        </p:nvCxnSpPr>
        <p:spPr>
          <a:xfrm>
            <a:off x="7113225" y="4332400"/>
            <a:ext cx="308199" cy="29434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8" name="순서도: 문서 117">
            <a:extLst>
              <a:ext uri="{FF2B5EF4-FFF2-40B4-BE49-F238E27FC236}">
                <a16:creationId xmlns:a16="http://schemas.microsoft.com/office/drawing/2014/main" id="{7A294884-83B4-16A4-FA9C-B80892FBC9CC}"/>
              </a:ext>
            </a:extLst>
          </p:cNvPr>
          <p:cNvSpPr/>
          <p:nvPr/>
        </p:nvSpPr>
        <p:spPr>
          <a:xfrm>
            <a:off x="7421424" y="4491343"/>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예약 확인</a:t>
            </a:r>
            <a:r>
              <a:rPr lang="en-US" altLang="ko-KR" sz="800" dirty="0">
                <a:solidFill>
                  <a:schemeClr val="tx1"/>
                </a:solidFill>
                <a:latin typeface="+mn-ea"/>
              </a:rPr>
              <a:t> Page</a:t>
            </a:r>
            <a:endParaRPr lang="ko-KR" altLang="en-US" sz="800" dirty="0">
              <a:solidFill>
                <a:schemeClr val="tx1"/>
              </a:solidFill>
              <a:latin typeface="+mn-ea"/>
            </a:endParaRPr>
          </a:p>
        </p:txBody>
      </p:sp>
      <p:sp>
        <p:nvSpPr>
          <p:cNvPr id="121" name="TextBox 120">
            <a:extLst>
              <a:ext uri="{FF2B5EF4-FFF2-40B4-BE49-F238E27FC236}">
                <a16:creationId xmlns:a16="http://schemas.microsoft.com/office/drawing/2014/main" id="{8A3596A7-AE0D-3400-595A-712DDD11DF03}"/>
              </a:ext>
            </a:extLst>
          </p:cNvPr>
          <p:cNvSpPr txBox="1"/>
          <p:nvPr/>
        </p:nvSpPr>
        <p:spPr>
          <a:xfrm>
            <a:off x="5103055" y="4089804"/>
            <a:ext cx="734496" cy="215444"/>
          </a:xfrm>
          <a:prstGeom prst="rect">
            <a:avLst/>
          </a:prstGeom>
          <a:noFill/>
        </p:spPr>
        <p:txBody>
          <a:bodyPr wrap="none" rtlCol="0">
            <a:spAutoFit/>
          </a:bodyPr>
          <a:lstStyle/>
          <a:p>
            <a:r>
              <a:rPr lang="ko-KR" altLang="en-US" sz="800" dirty="0"/>
              <a:t>처음 한번만</a:t>
            </a:r>
          </a:p>
        </p:txBody>
      </p:sp>
      <p:cxnSp>
        <p:nvCxnSpPr>
          <p:cNvPr id="122" name="직선 화살표 연결선 121">
            <a:extLst>
              <a:ext uri="{FF2B5EF4-FFF2-40B4-BE49-F238E27FC236}">
                <a16:creationId xmlns:a16="http://schemas.microsoft.com/office/drawing/2014/main" id="{971499C6-3025-451E-1C16-0A86ECAE4D52}"/>
              </a:ext>
            </a:extLst>
          </p:cNvPr>
          <p:cNvCxnSpPr>
            <a:cxnSpLocks/>
            <a:stCxn id="26" idx="2"/>
            <a:endCxn id="118" idx="1"/>
          </p:cNvCxnSpPr>
          <p:nvPr/>
        </p:nvCxnSpPr>
        <p:spPr>
          <a:xfrm>
            <a:off x="3193028" y="4313807"/>
            <a:ext cx="4228396" cy="31294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24332B92-9DEC-AAF2-C568-5AD321054DD3}"/>
              </a:ext>
            </a:extLst>
          </p:cNvPr>
          <p:cNvSpPr txBox="1"/>
          <p:nvPr/>
        </p:nvSpPr>
        <p:spPr>
          <a:xfrm>
            <a:off x="5051613" y="4478476"/>
            <a:ext cx="688009" cy="215444"/>
          </a:xfrm>
          <a:prstGeom prst="rect">
            <a:avLst/>
          </a:prstGeom>
          <a:noFill/>
        </p:spPr>
        <p:txBody>
          <a:bodyPr wrap="none" rtlCol="0">
            <a:spAutoFit/>
          </a:bodyPr>
          <a:lstStyle/>
          <a:p>
            <a:r>
              <a:rPr lang="en-US" altLang="ko-KR" sz="800" dirty="0"/>
              <a:t>2</a:t>
            </a:r>
            <a:r>
              <a:rPr lang="ko-KR" altLang="en-US" sz="800" dirty="0"/>
              <a:t>번째 부터</a:t>
            </a:r>
          </a:p>
        </p:txBody>
      </p:sp>
      <p:cxnSp>
        <p:nvCxnSpPr>
          <p:cNvPr id="132" name="연결선: 꺾임 131">
            <a:extLst>
              <a:ext uri="{FF2B5EF4-FFF2-40B4-BE49-F238E27FC236}">
                <a16:creationId xmlns:a16="http://schemas.microsoft.com/office/drawing/2014/main" id="{15DDA9BF-4C1A-E49F-591D-9112EA13AA0F}"/>
              </a:ext>
            </a:extLst>
          </p:cNvPr>
          <p:cNvCxnSpPr>
            <a:cxnSpLocks/>
            <a:stCxn id="98" idx="3"/>
            <a:endCxn id="118" idx="2"/>
          </p:cNvCxnSpPr>
          <p:nvPr/>
        </p:nvCxnSpPr>
        <p:spPr>
          <a:xfrm flipV="1">
            <a:off x="7743953" y="4744250"/>
            <a:ext cx="302891" cy="392242"/>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0" name="직선 화살표 연결선 139">
            <a:extLst>
              <a:ext uri="{FF2B5EF4-FFF2-40B4-BE49-F238E27FC236}">
                <a16:creationId xmlns:a16="http://schemas.microsoft.com/office/drawing/2014/main" id="{1BB31143-C2D2-70A1-8E68-6256BE3CC1AD}"/>
              </a:ext>
            </a:extLst>
          </p:cNvPr>
          <p:cNvCxnSpPr>
            <a:cxnSpLocks/>
            <a:stCxn id="118" idx="3"/>
            <a:endCxn id="57" idx="1"/>
          </p:cNvCxnSpPr>
          <p:nvPr/>
        </p:nvCxnSpPr>
        <p:spPr>
          <a:xfrm flipV="1">
            <a:off x="8672264" y="4603211"/>
            <a:ext cx="670333" cy="2353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08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560654-028F-C55F-03F8-0BA3F9F462DC}"/>
              </a:ext>
            </a:extLst>
          </p:cNvPr>
          <p:cNvSpPr>
            <a:spLocks noGrp="1"/>
          </p:cNvSpPr>
          <p:nvPr>
            <p:ph type="title"/>
          </p:nvPr>
        </p:nvSpPr>
        <p:spPr/>
        <p:txBody>
          <a:bodyPr/>
          <a:lstStyle/>
          <a:p>
            <a:endParaRPr lang="ko-KR" altLang="en-US"/>
          </a:p>
        </p:txBody>
      </p:sp>
      <p:sp>
        <p:nvSpPr>
          <p:cNvPr id="3" name="직사각형 2">
            <a:extLst>
              <a:ext uri="{FF2B5EF4-FFF2-40B4-BE49-F238E27FC236}">
                <a16:creationId xmlns:a16="http://schemas.microsoft.com/office/drawing/2014/main" id="{0A41A452-BB4A-6222-9022-B7EB5E7E8563}"/>
              </a:ext>
            </a:extLst>
          </p:cNvPr>
          <p:cNvSpPr/>
          <p:nvPr/>
        </p:nvSpPr>
        <p:spPr>
          <a:xfrm>
            <a:off x="6672064" y="1215958"/>
            <a:ext cx="746716" cy="3221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로그인</a:t>
            </a:r>
          </a:p>
        </p:txBody>
      </p:sp>
      <p:sp>
        <p:nvSpPr>
          <p:cNvPr id="4" name="직사각형 3">
            <a:extLst>
              <a:ext uri="{FF2B5EF4-FFF2-40B4-BE49-F238E27FC236}">
                <a16:creationId xmlns:a16="http://schemas.microsoft.com/office/drawing/2014/main" id="{96410C2A-3678-68B0-8CA7-A8AB7D28E57E}"/>
              </a:ext>
            </a:extLst>
          </p:cNvPr>
          <p:cNvSpPr/>
          <p:nvPr/>
        </p:nvSpPr>
        <p:spPr>
          <a:xfrm>
            <a:off x="1919536" y="3249042"/>
            <a:ext cx="746716"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관리자</a:t>
            </a:r>
          </a:p>
        </p:txBody>
      </p:sp>
      <p:sp>
        <p:nvSpPr>
          <p:cNvPr id="5" name="직사각형 4">
            <a:extLst>
              <a:ext uri="{FF2B5EF4-FFF2-40B4-BE49-F238E27FC236}">
                <a16:creationId xmlns:a16="http://schemas.microsoft.com/office/drawing/2014/main" id="{8EF4F650-352B-A61A-2681-7D55CB3C5731}"/>
              </a:ext>
            </a:extLst>
          </p:cNvPr>
          <p:cNvSpPr/>
          <p:nvPr/>
        </p:nvSpPr>
        <p:spPr>
          <a:xfrm>
            <a:off x="5015880" y="1196752"/>
            <a:ext cx="746716"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home</a:t>
            </a:r>
            <a:endParaRPr lang="ko-KR" altLang="en-US" sz="1200" dirty="0"/>
          </a:p>
        </p:txBody>
      </p:sp>
      <p:sp>
        <p:nvSpPr>
          <p:cNvPr id="6" name="직사각형 5">
            <a:extLst>
              <a:ext uri="{FF2B5EF4-FFF2-40B4-BE49-F238E27FC236}">
                <a16:creationId xmlns:a16="http://schemas.microsoft.com/office/drawing/2014/main" id="{8B13831D-23A5-7F21-C05D-22AD895E289A}"/>
              </a:ext>
            </a:extLst>
          </p:cNvPr>
          <p:cNvSpPr/>
          <p:nvPr/>
        </p:nvSpPr>
        <p:spPr>
          <a:xfrm>
            <a:off x="7581532" y="1221316"/>
            <a:ext cx="818724" cy="3221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a:solidFill>
                  <a:schemeClr val="tx1"/>
                </a:solidFill>
              </a:rPr>
              <a:t>회원가입</a:t>
            </a:r>
            <a:endParaRPr lang="ko-KR" altLang="en-US" sz="1200" dirty="0">
              <a:solidFill>
                <a:schemeClr val="tx1"/>
              </a:solidFill>
            </a:endParaRPr>
          </a:p>
        </p:txBody>
      </p:sp>
      <p:cxnSp>
        <p:nvCxnSpPr>
          <p:cNvPr id="10" name="연결선: 꺾임 9">
            <a:extLst>
              <a:ext uri="{FF2B5EF4-FFF2-40B4-BE49-F238E27FC236}">
                <a16:creationId xmlns:a16="http://schemas.microsoft.com/office/drawing/2014/main" id="{0E22711E-8024-A9C4-5E49-8E7D1685E30C}"/>
              </a:ext>
            </a:extLst>
          </p:cNvPr>
          <p:cNvCxnSpPr>
            <a:cxnSpLocks/>
            <a:stCxn id="5" idx="2"/>
            <a:endCxn id="4" idx="0"/>
          </p:cNvCxnSpPr>
          <p:nvPr/>
        </p:nvCxnSpPr>
        <p:spPr>
          <a:xfrm rot="5400000">
            <a:off x="2975987" y="835790"/>
            <a:ext cx="1730159" cy="309634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612F717A-E976-0D41-145D-D66DC2055C89}"/>
              </a:ext>
            </a:extLst>
          </p:cNvPr>
          <p:cNvSpPr/>
          <p:nvPr/>
        </p:nvSpPr>
        <p:spPr>
          <a:xfrm>
            <a:off x="7824192" y="3267934"/>
            <a:ext cx="746716" cy="32213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사용자</a:t>
            </a:r>
          </a:p>
        </p:txBody>
      </p:sp>
      <p:cxnSp>
        <p:nvCxnSpPr>
          <p:cNvPr id="13" name="연결선: 꺾임 12">
            <a:extLst>
              <a:ext uri="{FF2B5EF4-FFF2-40B4-BE49-F238E27FC236}">
                <a16:creationId xmlns:a16="http://schemas.microsoft.com/office/drawing/2014/main" id="{E448C5AC-8AE5-95A6-D36D-66F81A23D33E}"/>
              </a:ext>
            </a:extLst>
          </p:cNvPr>
          <p:cNvCxnSpPr>
            <a:cxnSpLocks/>
            <a:stCxn id="5" idx="2"/>
            <a:endCxn id="12" idx="0"/>
          </p:cNvCxnSpPr>
          <p:nvPr/>
        </p:nvCxnSpPr>
        <p:spPr>
          <a:xfrm rot="16200000" flipH="1">
            <a:off x="5918869" y="989252"/>
            <a:ext cx="1749051" cy="280831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7BAB5693-248A-957B-EE14-EA57AB390F2E}"/>
              </a:ext>
            </a:extLst>
          </p:cNvPr>
          <p:cNvSpPr/>
          <p:nvPr/>
        </p:nvSpPr>
        <p:spPr>
          <a:xfrm>
            <a:off x="7536160" y="3843777"/>
            <a:ext cx="1512168" cy="32213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예약</a:t>
            </a:r>
          </a:p>
        </p:txBody>
      </p:sp>
      <p:sp>
        <p:nvSpPr>
          <p:cNvPr id="17" name="직사각형 16">
            <a:extLst>
              <a:ext uri="{FF2B5EF4-FFF2-40B4-BE49-F238E27FC236}">
                <a16:creationId xmlns:a16="http://schemas.microsoft.com/office/drawing/2014/main" id="{BFF13B7B-D8FE-B5A7-F84B-4CBCDCEE8E5F}"/>
              </a:ext>
            </a:extLst>
          </p:cNvPr>
          <p:cNvSpPr/>
          <p:nvPr/>
        </p:nvSpPr>
        <p:spPr>
          <a:xfrm>
            <a:off x="7536160" y="4354797"/>
            <a:ext cx="1512168" cy="32213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예약 수정</a:t>
            </a:r>
          </a:p>
        </p:txBody>
      </p:sp>
      <p:sp>
        <p:nvSpPr>
          <p:cNvPr id="18" name="직사각형 17">
            <a:extLst>
              <a:ext uri="{FF2B5EF4-FFF2-40B4-BE49-F238E27FC236}">
                <a16:creationId xmlns:a16="http://schemas.microsoft.com/office/drawing/2014/main" id="{58B2BB5B-F24B-EC85-5174-CFC46EA9032B}"/>
              </a:ext>
            </a:extLst>
          </p:cNvPr>
          <p:cNvSpPr/>
          <p:nvPr/>
        </p:nvSpPr>
        <p:spPr>
          <a:xfrm>
            <a:off x="1536810" y="3843777"/>
            <a:ext cx="1512168" cy="322131"/>
          </a:xfrm>
          <a:prstGeom prst="rect">
            <a:avLst/>
          </a:prstGeom>
          <a:solidFill>
            <a:srgbClr val="4F81BD"/>
          </a:solidFill>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가게 정보 </a:t>
            </a:r>
          </a:p>
        </p:txBody>
      </p:sp>
      <p:sp>
        <p:nvSpPr>
          <p:cNvPr id="19" name="직사각형 18">
            <a:extLst>
              <a:ext uri="{FF2B5EF4-FFF2-40B4-BE49-F238E27FC236}">
                <a16:creationId xmlns:a16="http://schemas.microsoft.com/office/drawing/2014/main" id="{69D194C9-E5A4-E620-6F84-CA5950939CBE}"/>
              </a:ext>
            </a:extLst>
          </p:cNvPr>
          <p:cNvSpPr/>
          <p:nvPr/>
        </p:nvSpPr>
        <p:spPr>
          <a:xfrm>
            <a:off x="1536810" y="4354797"/>
            <a:ext cx="1512168" cy="322131"/>
          </a:xfrm>
          <a:prstGeom prst="rect">
            <a:avLst/>
          </a:prstGeom>
          <a:solidFill>
            <a:srgbClr val="4F81BD"/>
          </a:solidFill>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예약 관리</a:t>
            </a:r>
          </a:p>
        </p:txBody>
      </p:sp>
    </p:spTree>
    <p:extLst>
      <p:ext uri="{BB962C8B-B14F-4D97-AF65-F5344CB8AC3E}">
        <p14:creationId xmlns:p14="http://schemas.microsoft.com/office/powerpoint/2010/main" val="289455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로그인</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dirty="0"/>
          </a:p>
        </p:txBody>
      </p:sp>
    </p:spTree>
    <p:extLst>
      <p:ext uri="{BB962C8B-B14F-4D97-AF65-F5344CB8AC3E}">
        <p14:creationId xmlns:p14="http://schemas.microsoft.com/office/powerpoint/2010/main" val="2611690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관리자 사용자 선택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55808960"/>
              </p:ext>
            </p:extLst>
          </p:nvPr>
        </p:nvGraphicFramePr>
        <p:xfrm>
          <a:off x="8688288" y="476672"/>
          <a:ext cx="3384376" cy="2537166"/>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사용자가 관리자인지 사용자이지 확인 및 로그인</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관리자 사용자 선택버튼</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아이디 비밀번호 </a:t>
                      </a:r>
                      <a:r>
                        <a:rPr kumimoji="1" lang="ko-KR" altLang="en-US" sz="850" dirty="0" err="1">
                          <a:solidFill>
                            <a:schemeClr val="tx1"/>
                          </a:solidFill>
                          <a:latin typeface="+mn-ea"/>
                        </a:rPr>
                        <a:t>입력칸</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로그인 회원가입 선택버튼</a:t>
                      </a:r>
                      <a:endParaRPr lang="en-US" altLang="ko-KR" sz="850" b="0" dirty="0">
                        <a:latin typeface="+mn-ea"/>
                        <a:ea typeface="+mn-ea"/>
                      </a:endParaRPr>
                    </a:p>
                    <a:p>
                      <a:pPr algn="just" latinLnBrk="1">
                        <a:lnSpc>
                          <a:spcPct val="120000"/>
                        </a:lnSpc>
                      </a:pPr>
                      <a:r>
                        <a:rPr lang="ko-KR" altLang="en-US" sz="850" b="0" dirty="0">
                          <a:latin typeface="+mn-ea"/>
                          <a:ea typeface="+mn-ea"/>
                        </a:rPr>
                        <a:t>로그인 버튼 </a:t>
                      </a:r>
                      <a:r>
                        <a:rPr lang="ko-KR" altLang="en-US" sz="850" b="0" dirty="0" err="1">
                          <a:latin typeface="+mn-ea"/>
                          <a:ea typeface="+mn-ea"/>
                        </a:rPr>
                        <a:t>선택시</a:t>
                      </a:r>
                      <a:r>
                        <a:rPr lang="ko-KR" altLang="en-US" sz="850" b="0" dirty="0">
                          <a:latin typeface="+mn-ea"/>
                          <a:ea typeface="+mn-ea"/>
                        </a:rPr>
                        <a:t> 로그인 </a:t>
                      </a:r>
                      <a:r>
                        <a:rPr lang="ko-KR" altLang="en-US" sz="850" b="0" dirty="0" err="1">
                          <a:latin typeface="+mn-ea"/>
                          <a:ea typeface="+mn-ea"/>
                        </a:rPr>
                        <a:t>로직에의해</a:t>
                      </a:r>
                      <a:r>
                        <a:rPr lang="ko-KR" altLang="en-US" sz="850" b="0" dirty="0">
                          <a:latin typeface="+mn-ea"/>
                          <a:ea typeface="+mn-ea"/>
                        </a:rPr>
                        <a:t> 다음화면으로 이동</a:t>
                      </a:r>
                      <a:endParaRPr lang="en-US" altLang="ko-KR" sz="850" b="0" dirty="0">
                        <a:latin typeface="+mn-ea"/>
                        <a:ea typeface="+mn-ea"/>
                      </a:endParaRPr>
                    </a:p>
                    <a:p>
                      <a:pPr algn="just" latinLnBrk="1">
                        <a:lnSpc>
                          <a:spcPct val="120000"/>
                        </a:lnSpc>
                      </a:pPr>
                      <a:r>
                        <a:rPr lang="ko-KR" altLang="en-US" sz="850" b="0" dirty="0">
                          <a:latin typeface="+mn-ea"/>
                          <a:ea typeface="+mn-ea"/>
                        </a:rPr>
                        <a:t>관리자 </a:t>
                      </a:r>
                      <a:r>
                        <a:rPr lang="ko-KR" altLang="en-US" sz="850" b="0" dirty="0" err="1">
                          <a:latin typeface="+mn-ea"/>
                          <a:ea typeface="+mn-ea"/>
                        </a:rPr>
                        <a:t>선택시</a:t>
                      </a:r>
                      <a:r>
                        <a:rPr lang="ko-KR" altLang="en-US" sz="850" b="0" dirty="0">
                          <a:latin typeface="+mn-ea"/>
                          <a:ea typeface="+mn-ea"/>
                        </a:rPr>
                        <a:t> </a:t>
                      </a:r>
                      <a:r>
                        <a:rPr lang="en-US" altLang="ko-KR" sz="850" b="0" dirty="0">
                          <a:latin typeface="+mn-ea"/>
                          <a:ea typeface="+mn-ea"/>
                        </a:rPr>
                        <a:t>– </a:t>
                      </a:r>
                      <a:r>
                        <a:rPr lang="ko-KR" altLang="en-US" sz="850" b="0" dirty="0">
                          <a:latin typeface="+mn-ea"/>
                          <a:ea typeface="+mn-ea"/>
                        </a:rPr>
                        <a:t>관리자페이지 이동</a:t>
                      </a:r>
                      <a:endParaRPr lang="en-US" altLang="ko-KR" sz="850" b="0" dirty="0">
                        <a:latin typeface="+mn-ea"/>
                        <a:ea typeface="+mn-ea"/>
                      </a:endParaRPr>
                    </a:p>
                    <a:p>
                      <a:pPr algn="just" latinLnBrk="1">
                        <a:lnSpc>
                          <a:spcPct val="120000"/>
                        </a:lnSpc>
                      </a:pPr>
                      <a:r>
                        <a:rPr lang="ko-KR" altLang="en-US" sz="850" b="0" dirty="0">
                          <a:latin typeface="+mn-ea"/>
                          <a:ea typeface="+mn-ea"/>
                        </a:rPr>
                        <a:t>사용자 </a:t>
                      </a:r>
                      <a:r>
                        <a:rPr lang="ko-KR" altLang="en-US" sz="850" b="0" dirty="0" err="1">
                          <a:latin typeface="+mn-ea"/>
                          <a:ea typeface="+mn-ea"/>
                        </a:rPr>
                        <a:t>선택시</a:t>
                      </a:r>
                      <a:r>
                        <a:rPr lang="ko-KR" altLang="en-US" sz="850" b="0" dirty="0">
                          <a:latin typeface="+mn-ea"/>
                          <a:ea typeface="+mn-ea"/>
                        </a:rPr>
                        <a:t> </a:t>
                      </a:r>
                      <a:r>
                        <a:rPr lang="en-US" altLang="ko-KR" sz="850" b="0" dirty="0">
                          <a:latin typeface="+mn-ea"/>
                          <a:ea typeface="+mn-ea"/>
                        </a:rPr>
                        <a:t>– </a:t>
                      </a:r>
                      <a:r>
                        <a:rPr lang="ko-KR" altLang="en-US" sz="850" b="0" dirty="0">
                          <a:latin typeface="+mn-ea"/>
                          <a:ea typeface="+mn-ea"/>
                        </a:rPr>
                        <a:t>사용자 페이지 이동</a:t>
                      </a:r>
                      <a:endParaRPr lang="en-US" altLang="ko-KR" sz="850" b="0" dirty="0">
                        <a:latin typeface="+mn-ea"/>
                        <a:ea typeface="+mn-ea"/>
                      </a:endParaRPr>
                    </a:p>
                    <a:p>
                      <a:pPr algn="just" latinLnBrk="1">
                        <a:lnSpc>
                          <a:spcPct val="120000"/>
                        </a:lnSpc>
                      </a:pPr>
                      <a:r>
                        <a:rPr lang="ko-KR" altLang="en-US" sz="850" b="0" dirty="0">
                          <a:latin typeface="+mn-ea"/>
                          <a:ea typeface="+mn-ea"/>
                        </a:rPr>
                        <a:t>회원가입 버튼선택시 회원가입 페이지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
        <p:nvSpPr>
          <p:cNvPr id="3" name="모서리가 둥근 직사각형 2">
            <a:extLst>
              <a:ext uri="{FF2B5EF4-FFF2-40B4-BE49-F238E27FC236}">
                <a16:creationId xmlns:a16="http://schemas.microsoft.com/office/drawing/2014/main" id="{AF2EAE00-C0EF-4F22-ED95-3AF63E920B52}"/>
              </a:ext>
            </a:extLst>
          </p:cNvPr>
          <p:cNvSpPr/>
          <p:nvPr/>
        </p:nvSpPr>
        <p:spPr>
          <a:xfrm>
            <a:off x="1055440" y="1124744"/>
            <a:ext cx="2304255" cy="4896544"/>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 name="직사각형 8">
            <a:extLst>
              <a:ext uri="{FF2B5EF4-FFF2-40B4-BE49-F238E27FC236}">
                <a16:creationId xmlns:a16="http://schemas.microsoft.com/office/drawing/2014/main" id="{16823F56-689C-E268-38AC-84CB4B5FF226}"/>
              </a:ext>
            </a:extLst>
          </p:cNvPr>
          <p:cNvSpPr/>
          <p:nvPr/>
        </p:nvSpPr>
        <p:spPr>
          <a:xfrm>
            <a:off x="1113859" y="2038453"/>
            <a:ext cx="360040" cy="3221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highlight>
                  <a:srgbClr val="FF0000"/>
                </a:highlight>
              </a:rPr>
              <a:t>1</a:t>
            </a:r>
            <a:endParaRPr kumimoji="1" lang="ko-Kore-KR" altLang="en-US" dirty="0">
              <a:highlight>
                <a:srgbClr val="FF0000"/>
              </a:highlight>
            </a:endParaRPr>
          </a:p>
        </p:txBody>
      </p:sp>
      <p:sp>
        <p:nvSpPr>
          <p:cNvPr id="2" name="직사각형 1">
            <a:extLst>
              <a:ext uri="{FF2B5EF4-FFF2-40B4-BE49-F238E27FC236}">
                <a16:creationId xmlns:a16="http://schemas.microsoft.com/office/drawing/2014/main" id="{52D64E40-89A3-4E58-FB82-4FCE90512863}"/>
              </a:ext>
            </a:extLst>
          </p:cNvPr>
          <p:cNvSpPr/>
          <p:nvPr/>
        </p:nvSpPr>
        <p:spPr>
          <a:xfrm>
            <a:off x="1401891" y="2420888"/>
            <a:ext cx="746716"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관리자</a:t>
            </a:r>
          </a:p>
        </p:txBody>
      </p:sp>
      <p:sp>
        <p:nvSpPr>
          <p:cNvPr id="11" name="직사각형 10">
            <a:extLst>
              <a:ext uri="{FF2B5EF4-FFF2-40B4-BE49-F238E27FC236}">
                <a16:creationId xmlns:a16="http://schemas.microsoft.com/office/drawing/2014/main" id="{8C99B269-E22F-EB2E-8840-4B29EFDA3B27}"/>
              </a:ext>
            </a:extLst>
          </p:cNvPr>
          <p:cNvSpPr/>
          <p:nvPr/>
        </p:nvSpPr>
        <p:spPr>
          <a:xfrm>
            <a:off x="2373999" y="2420888"/>
            <a:ext cx="746716"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사용자</a:t>
            </a:r>
          </a:p>
        </p:txBody>
      </p:sp>
      <p:sp>
        <p:nvSpPr>
          <p:cNvPr id="12" name="TextBox 11">
            <a:extLst>
              <a:ext uri="{FF2B5EF4-FFF2-40B4-BE49-F238E27FC236}">
                <a16:creationId xmlns:a16="http://schemas.microsoft.com/office/drawing/2014/main" id="{1CED6AA5-CBDD-0DAC-954C-A6BF995DFDD1}"/>
              </a:ext>
            </a:extLst>
          </p:cNvPr>
          <p:cNvSpPr txBox="1"/>
          <p:nvPr/>
        </p:nvSpPr>
        <p:spPr>
          <a:xfrm>
            <a:off x="1389366" y="1873508"/>
            <a:ext cx="1672930" cy="369332"/>
          </a:xfrm>
          <a:prstGeom prst="rect">
            <a:avLst/>
          </a:prstGeom>
          <a:noFill/>
        </p:spPr>
        <p:txBody>
          <a:bodyPr wrap="square" rtlCol="0">
            <a:spAutoFit/>
          </a:bodyPr>
          <a:lstStyle/>
          <a:p>
            <a:r>
              <a:rPr lang="ko-KR" altLang="en-US" dirty="0"/>
              <a:t>테이블 </a:t>
            </a:r>
            <a:r>
              <a:rPr lang="ko-KR" altLang="en-US" dirty="0" err="1"/>
              <a:t>예약앱</a:t>
            </a:r>
            <a:endParaRPr lang="ko-KR" altLang="en-US" dirty="0"/>
          </a:p>
        </p:txBody>
      </p:sp>
      <p:sp>
        <p:nvSpPr>
          <p:cNvPr id="13" name="직사각형 12">
            <a:extLst>
              <a:ext uri="{FF2B5EF4-FFF2-40B4-BE49-F238E27FC236}">
                <a16:creationId xmlns:a16="http://schemas.microsoft.com/office/drawing/2014/main" id="{CFF04D6C-4506-18ED-A002-8EF79E936CEE}"/>
              </a:ext>
            </a:extLst>
          </p:cNvPr>
          <p:cNvSpPr/>
          <p:nvPr/>
        </p:nvSpPr>
        <p:spPr>
          <a:xfrm>
            <a:off x="1113859" y="3024321"/>
            <a:ext cx="360040" cy="3221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highlight>
                  <a:srgbClr val="FF0000"/>
                </a:highlight>
              </a:rPr>
              <a:t>2</a:t>
            </a:r>
            <a:endParaRPr kumimoji="1" lang="ko-Kore-KR" altLang="en-US" dirty="0">
              <a:highlight>
                <a:srgbClr val="FF0000"/>
              </a:highlight>
            </a:endParaRPr>
          </a:p>
        </p:txBody>
      </p:sp>
      <p:sp>
        <p:nvSpPr>
          <p:cNvPr id="14" name="직사각형 13">
            <a:extLst>
              <a:ext uri="{FF2B5EF4-FFF2-40B4-BE49-F238E27FC236}">
                <a16:creationId xmlns:a16="http://schemas.microsoft.com/office/drawing/2014/main" id="{90BE8B33-6C34-9A23-8336-4965A4900483}"/>
              </a:ext>
            </a:extLst>
          </p:cNvPr>
          <p:cNvSpPr/>
          <p:nvPr/>
        </p:nvSpPr>
        <p:spPr>
          <a:xfrm>
            <a:off x="1473899" y="3429000"/>
            <a:ext cx="1453749"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아이디</a:t>
            </a:r>
          </a:p>
        </p:txBody>
      </p:sp>
      <p:sp>
        <p:nvSpPr>
          <p:cNvPr id="15" name="직사각형 14">
            <a:extLst>
              <a:ext uri="{FF2B5EF4-FFF2-40B4-BE49-F238E27FC236}">
                <a16:creationId xmlns:a16="http://schemas.microsoft.com/office/drawing/2014/main" id="{EC86BE3E-CDAD-C3C9-C746-754653CA6309}"/>
              </a:ext>
            </a:extLst>
          </p:cNvPr>
          <p:cNvSpPr/>
          <p:nvPr/>
        </p:nvSpPr>
        <p:spPr>
          <a:xfrm>
            <a:off x="1473898" y="4029281"/>
            <a:ext cx="1453749"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비밀번호</a:t>
            </a:r>
          </a:p>
        </p:txBody>
      </p:sp>
      <p:sp>
        <p:nvSpPr>
          <p:cNvPr id="16" name="직사각형 15">
            <a:extLst>
              <a:ext uri="{FF2B5EF4-FFF2-40B4-BE49-F238E27FC236}">
                <a16:creationId xmlns:a16="http://schemas.microsoft.com/office/drawing/2014/main" id="{43F97511-9945-4EC1-1AD2-F7B7559EDECC}"/>
              </a:ext>
            </a:extLst>
          </p:cNvPr>
          <p:cNvSpPr/>
          <p:nvPr/>
        </p:nvSpPr>
        <p:spPr>
          <a:xfrm>
            <a:off x="1473898" y="5004510"/>
            <a:ext cx="625657" cy="32213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회원가입</a:t>
            </a:r>
          </a:p>
        </p:txBody>
      </p:sp>
      <p:sp>
        <p:nvSpPr>
          <p:cNvPr id="17" name="직사각형 16">
            <a:extLst>
              <a:ext uri="{FF2B5EF4-FFF2-40B4-BE49-F238E27FC236}">
                <a16:creationId xmlns:a16="http://schemas.microsoft.com/office/drawing/2014/main" id="{970B7773-94FF-338C-3A0A-46E00FB70619}"/>
              </a:ext>
            </a:extLst>
          </p:cNvPr>
          <p:cNvSpPr/>
          <p:nvPr/>
        </p:nvSpPr>
        <p:spPr>
          <a:xfrm>
            <a:off x="2373999" y="5004510"/>
            <a:ext cx="625657" cy="32213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로그인</a:t>
            </a:r>
          </a:p>
        </p:txBody>
      </p:sp>
      <p:sp>
        <p:nvSpPr>
          <p:cNvPr id="18" name="직사각형 17">
            <a:extLst>
              <a:ext uri="{FF2B5EF4-FFF2-40B4-BE49-F238E27FC236}">
                <a16:creationId xmlns:a16="http://schemas.microsoft.com/office/drawing/2014/main" id="{FB32040E-F293-8F5B-736D-64067FBC9A97}"/>
              </a:ext>
            </a:extLst>
          </p:cNvPr>
          <p:cNvSpPr/>
          <p:nvPr/>
        </p:nvSpPr>
        <p:spPr>
          <a:xfrm>
            <a:off x="1113859" y="4615160"/>
            <a:ext cx="360040" cy="3221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highlight>
                  <a:srgbClr val="FF0000"/>
                </a:highlight>
              </a:rPr>
              <a:t>3</a:t>
            </a:r>
            <a:endParaRPr kumimoji="1" lang="ko-Kore-KR" altLang="en-US" dirty="0">
              <a:highlight>
                <a:srgbClr val="FF0000"/>
              </a:highlight>
            </a:endParaRPr>
          </a:p>
        </p:txBody>
      </p:sp>
    </p:spTree>
    <p:extLst>
      <p:ext uri="{BB962C8B-B14F-4D97-AF65-F5344CB8AC3E}">
        <p14:creationId xmlns:p14="http://schemas.microsoft.com/office/powerpoint/2010/main" val="375987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회원가입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194026044"/>
              </p:ext>
            </p:extLst>
          </p:nvPr>
        </p:nvGraphicFramePr>
        <p:xfrm>
          <a:off x="8688288" y="476672"/>
          <a:ext cx="3384376" cy="191537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회원가입에 필요한 정보를 넣고 회원가입</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회원가입종류 </a:t>
                      </a:r>
                      <a:r>
                        <a:rPr lang="en-US" altLang="ko-KR" sz="850" b="0" dirty="0">
                          <a:latin typeface="+mn-ea"/>
                          <a:ea typeface="+mn-ea"/>
                        </a:rPr>
                        <a:t>(</a:t>
                      </a:r>
                      <a:r>
                        <a:rPr lang="ko-KR" altLang="en-US" sz="850" b="0" dirty="0">
                          <a:latin typeface="+mn-ea"/>
                          <a:ea typeface="+mn-ea"/>
                        </a:rPr>
                        <a:t>관리자</a:t>
                      </a:r>
                      <a:r>
                        <a:rPr lang="en-US" altLang="ko-KR" sz="850" b="0" dirty="0">
                          <a:latin typeface="+mn-ea"/>
                          <a:ea typeface="+mn-ea"/>
                        </a:rPr>
                        <a:t>, </a:t>
                      </a:r>
                      <a:r>
                        <a:rPr lang="ko-KR" altLang="en-US" sz="850" b="0" dirty="0">
                          <a:latin typeface="+mn-ea"/>
                          <a:ea typeface="+mn-ea"/>
                        </a:rPr>
                        <a:t>사용자</a:t>
                      </a:r>
                      <a:r>
                        <a:rPr lang="en-US" altLang="ko-KR" sz="850" b="0" dirty="0">
                          <a:latin typeface="+mn-ea"/>
                          <a:ea typeface="+mn-ea"/>
                        </a:rPr>
                        <a:t>) </a:t>
                      </a:r>
                      <a:r>
                        <a:rPr lang="ko-KR" altLang="en-US" sz="850" b="0" dirty="0">
                          <a:latin typeface="+mn-ea"/>
                          <a:ea typeface="+mn-ea"/>
                        </a:rPr>
                        <a:t>선택박스</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아이디 비밀번호 입력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회원가입 버튼</a:t>
                      </a:r>
                      <a:endParaRPr lang="en-US" altLang="ko-KR" sz="850" b="0" dirty="0">
                        <a:latin typeface="+mn-ea"/>
                        <a:ea typeface="+mn-ea"/>
                      </a:endParaRPr>
                    </a:p>
                    <a:p>
                      <a:pPr algn="just" latinLnBrk="1">
                        <a:lnSpc>
                          <a:spcPct val="120000"/>
                        </a:lnSpc>
                      </a:pPr>
                      <a:r>
                        <a:rPr lang="ko-KR" altLang="en-US" sz="850" b="0" dirty="0">
                          <a:latin typeface="+mn-ea"/>
                          <a:ea typeface="+mn-ea"/>
                        </a:rPr>
                        <a:t>누르면 </a:t>
                      </a:r>
                      <a:r>
                        <a:rPr lang="ko-KR" altLang="en-US" sz="850" b="0" dirty="0" err="1">
                          <a:latin typeface="+mn-ea"/>
                          <a:ea typeface="+mn-ea"/>
                        </a:rPr>
                        <a:t>로그인페이지로</a:t>
                      </a:r>
                      <a:r>
                        <a:rPr lang="ko-KR" altLang="en-US" sz="850" b="0" dirty="0">
                          <a:latin typeface="+mn-ea"/>
                          <a:ea typeface="+mn-ea"/>
                        </a:rPr>
                        <a:t> 넘어가기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sp>
        <p:nvSpPr>
          <p:cNvPr id="2" name="모서리가 둥근 직사각형 2">
            <a:extLst>
              <a:ext uri="{FF2B5EF4-FFF2-40B4-BE49-F238E27FC236}">
                <a16:creationId xmlns:a16="http://schemas.microsoft.com/office/drawing/2014/main" id="{BC648FDA-A98E-4CF3-4098-3C29E6531D9E}"/>
              </a:ext>
            </a:extLst>
          </p:cNvPr>
          <p:cNvSpPr/>
          <p:nvPr/>
        </p:nvSpPr>
        <p:spPr>
          <a:xfrm>
            <a:off x="1055440" y="1124744"/>
            <a:ext cx="2304255" cy="4896544"/>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 name="직사각형 2">
            <a:extLst>
              <a:ext uri="{FF2B5EF4-FFF2-40B4-BE49-F238E27FC236}">
                <a16:creationId xmlns:a16="http://schemas.microsoft.com/office/drawing/2014/main" id="{D49B3A93-E275-E001-C5F0-90A15BA027F3}"/>
              </a:ext>
            </a:extLst>
          </p:cNvPr>
          <p:cNvSpPr/>
          <p:nvPr/>
        </p:nvSpPr>
        <p:spPr>
          <a:xfrm>
            <a:off x="1113859" y="2038453"/>
            <a:ext cx="360040" cy="3221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highlight>
                  <a:srgbClr val="FF0000"/>
                </a:highlight>
              </a:rPr>
              <a:t>1</a:t>
            </a:r>
            <a:endParaRPr kumimoji="1" lang="ko-Kore-KR" altLang="en-US" dirty="0">
              <a:highlight>
                <a:srgbClr val="FF0000"/>
              </a:highlight>
            </a:endParaRPr>
          </a:p>
        </p:txBody>
      </p:sp>
      <p:sp>
        <p:nvSpPr>
          <p:cNvPr id="6" name="직사각형 5">
            <a:extLst>
              <a:ext uri="{FF2B5EF4-FFF2-40B4-BE49-F238E27FC236}">
                <a16:creationId xmlns:a16="http://schemas.microsoft.com/office/drawing/2014/main" id="{6F746597-921D-884A-F73F-BDDCCFD3FFF9}"/>
              </a:ext>
            </a:extLst>
          </p:cNvPr>
          <p:cNvSpPr/>
          <p:nvPr/>
        </p:nvSpPr>
        <p:spPr>
          <a:xfrm>
            <a:off x="1401891" y="2420888"/>
            <a:ext cx="746716"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관리자</a:t>
            </a:r>
          </a:p>
        </p:txBody>
      </p:sp>
      <p:sp>
        <p:nvSpPr>
          <p:cNvPr id="9" name="직사각형 8">
            <a:extLst>
              <a:ext uri="{FF2B5EF4-FFF2-40B4-BE49-F238E27FC236}">
                <a16:creationId xmlns:a16="http://schemas.microsoft.com/office/drawing/2014/main" id="{FA3E2C3F-266A-585A-F9A0-6990E1BDF35C}"/>
              </a:ext>
            </a:extLst>
          </p:cNvPr>
          <p:cNvSpPr/>
          <p:nvPr/>
        </p:nvSpPr>
        <p:spPr>
          <a:xfrm>
            <a:off x="2373999" y="2420888"/>
            <a:ext cx="746716"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사용자</a:t>
            </a:r>
          </a:p>
        </p:txBody>
      </p:sp>
      <p:sp>
        <p:nvSpPr>
          <p:cNvPr id="10" name="TextBox 9">
            <a:extLst>
              <a:ext uri="{FF2B5EF4-FFF2-40B4-BE49-F238E27FC236}">
                <a16:creationId xmlns:a16="http://schemas.microsoft.com/office/drawing/2014/main" id="{B4B88F44-F25E-4301-E4C1-FBF66B9CBCD8}"/>
              </a:ext>
            </a:extLst>
          </p:cNvPr>
          <p:cNvSpPr txBox="1"/>
          <p:nvPr/>
        </p:nvSpPr>
        <p:spPr>
          <a:xfrm>
            <a:off x="1618446" y="1770254"/>
            <a:ext cx="1178242" cy="369332"/>
          </a:xfrm>
          <a:prstGeom prst="rect">
            <a:avLst/>
          </a:prstGeom>
          <a:noFill/>
        </p:spPr>
        <p:txBody>
          <a:bodyPr wrap="square" rtlCol="0">
            <a:spAutoFit/>
          </a:bodyPr>
          <a:lstStyle/>
          <a:p>
            <a:r>
              <a:rPr lang="ko-KR" altLang="en-US"/>
              <a:t>회원가입</a:t>
            </a:r>
            <a:endParaRPr lang="ko-KR" altLang="en-US" dirty="0"/>
          </a:p>
        </p:txBody>
      </p:sp>
      <p:sp>
        <p:nvSpPr>
          <p:cNvPr id="11" name="직사각형 10">
            <a:extLst>
              <a:ext uri="{FF2B5EF4-FFF2-40B4-BE49-F238E27FC236}">
                <a16:creationId xmlns:a16="http://schemas.microsoft.com/office/drawing/2014/main" id="{9278AE22-3996-148D-AF63-661902A927C9}"/>
              </a:ext>
            </a:extLst>
          </p:cNvPr>
          <p:cNvSpPr/>
          <p:nvPr/>
        </p:nvSpPr>
        <p:spPr>
          <a:xfrm>
            <a:off x="1113859" y="3024321"/>
            <a:ext cx="360040" cy="3221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highlight>
                  <a:srgbClr val="FF0000"/>
                </a:highlight>
              </a:rPr>
              <a:t>2</a:t>
            </a:r>
            <a:endParaRPr kumimoji="1" lang="ko-Kore-KR" altLang="en-US" dirty="0">
              <a:highlight>
                <a:srgbClr val="FF0000"/>
              </a:highlight>
            </a:endParaRPr>
          </a:p>
        </p:txBody>
      </p:sp>
      <p:sp>
        <p:nvSpPr>
          <p:cNvPr id="12" name="직사각형 11">
            <a:extLst>
              <a:ext uri="{FF2B5EF4-FFF2-40B4-BE49-F238E27FC236}">
                <a16:creationId xmlns:a16="http://schemas.microsoft.com/office/drawing/2014/main" id="{E5E0DB00-8E1C-0C6B-092E-81163A059EE5}"/>
              </a:ext>
            </a:extLst>
          </p:cNvPr>
          <p:cNvSpPr/>
          <p:nvPr/>
        </p:nvSpPr>
        <p:spPr>
          <a:xfrm>
            <a:off x="1473899" y="3429000"/>
            <a:ext cx="1453749"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아이디</a:t>
            </a:r>
          </a:p>
        </p:txBody>
      </p:sp>
      <p:sp>
        <p:nvSpPr>
          <p:cNvPr id="13" name="직사각형 12">
            <a:extLst>
              <a:ext uri="{FF2B5EF4-FFF2-40B4-BE49-F238E27FC236}">
                <a16:creationId xmlns:a16="http://schemas.microsoft.com/office/drawing/2014/main" id="{9C0A5DD7-B193-508D-39F3-D2AF5CDF10AB}"/>
              </a:ext>
            </a:extLst>
          </p:cNvPr>
          <p:cNvSpPr/>
          <p:nvPr/>
        </p:nvSpPr>
        <p:spPr>
          <a:xfrm>
            <a:off x="1481573" y="3953916"/>
            <a:ext cx="1453749"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비밀번호</a:t>
            </a:r>
          </a:p>
        </p:txBody>
      </p:sp>
      <p:sp>
        <p:nvSpPr>
          <p:cNvPr id="14" name="직사각형 13">
            <a:extLst>
              <a:ext uri="{FF2B5EF4-FFF2-40B4-BE49-F238E27FC236}">
                <a16:creationId xmlns:a16="http://schemas.microsoft.com/office/drawing/2014/main" id="{46E9A5BA-38AE-A644-4D99-7F354F73FC72}"/>
              </a:ext>
            </a:extLst>
          </p:cNvPr>
          <p:cNvSpPr/>
          <p:nvPr/>
        </p:nvSpPr>
        <p:spPr>
          <a:xfrm>
            <a:off x="1887944" y="5325878"/>
            <a:ext cx="625657" cy="32213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회원가입</a:t>
            </a:r>
          </a:p>
        </p:txBody>
      </p:sp>
      <p:sp>
        <p:nvSpPr>
          <p:cNvPr id="16" name="직사각형 15">
            <a:extLst>
              <a:ext uri="{FF2B5EF4-FFF2-40B4-BE49-F238E27FC236}">
                <a16:creationId xmlns:a16="http://schemas.microsoft.com/office/drawing/2014/main" id="{5C70A530-B48A-9DE6-3B2E-6B4182AAC666}"/>
              </a:ext>
            </a:extLst>
          </p:cNvPr>
          <p:cNvSpPr/>
          <p:nvPr/>
        </p:nvSpPr>
        <p:spPr>
          <a:xfrm>
            <a:off x="1113859" y="5013176"/>
            <a:ext cx="360040" cy="3221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dirty="0">
                <a:highlight>
                  <a:srgbClr val="FF0000"/>
                </a:highlight>
              </a:rPr>
              <a:t>3</a:t>
            </a:r>
            <a:endParaRPr kumimoji="1" lang="ko-Kore-KR" altLang="en-US" dirty="0">
              <a:highlight>
                <a:srgbClr val="FF0000"/>
              </a:highlight>
            </a:endParaRPr>
          </a:p>
        </p:txBody>
      </p:sp>
      <p:sp>
        <p:nvSpPr>
          <p:cNvPr id="17" name="직사각형 16">
            <a:extLst>
              <a:ext uri="{FF2B5EF4-FFF2-40B4-BE49-F238E27FC236}">
                <a16:creationId xmlns:a16="http://schemas.microsoft.com/office/drawing/2014/main" id="{10B5A519-CE51-F847-36E4-471778E9BE22}"/>
              </a:ext>
            </a:extLst>
          </p:cNvPr>
          <p:cNvSpPr/>
          <p:nvPr/>
        </p:nvSpPr>
        <p:spPr>
          <a:xfrm>
            <a:off x="1473899" y="4416152"/>
            <a:ext cx="1453749" cy="32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비밀번호</a:t>
            </a:r>
          </a:p>
        </p:txBody>
      </p:sp>
    </p:spTree>
    <p:extLst>
      <p:ext uri="{BB962C8B-B14F-4D97-AF65-F5344CB8AC3E}">
        <p14:creationId xmlns:p14="http://schemas.microsoft.com/office/powerpoint/2010/main" val="428739081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3677</TotalTime>
  <Words>750</Words>
  <Application>Microsoft Office PowerPoint</Application>
  <PresentationFormat>와이드스크린</PresentationFormat>
  <Paragraphs>301</Paragraphs>
  <Slides>14</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14</vt:i4>
      </vt:variant>
    </vt:vector>
  </HeadingPairs>
  <TitlesOfParts>
    <vt:vector size="19" baseType="lpstr">
      <vt:lpstr>SF Pro Text Medium</vt:lpstr>
      <vt:lpstr>SF Pro Text Regular</vt:lpstr>
      <vt:lpstr>맑은 고딕</vt:lpstr>
      <vt:lpstr>Arial</vt:lpstr>
      <vt:lpstr>Office 테마</vt:lpstr>
      <vt:lpstr>화면설계서 양식</vt:lpstr>
      <vt:lpstr>History</vt:lpstr>
      <vt:lpstr>서비스 개요</vt:lpstr>
      <vt:lpstr>User flow</vt:lpstr>
      <vt:lpstr>Logic process</vt:lpstr>
      <vt:lpstr>PowerPoint 프레젠테이션</vt:lpstr>
      <vt:lpstr>로그인</vt:lpstr>
      <vt:lpstr>PowerPoint 프레젠테이션</vt:lpstr>
      <vt:lpstr>PowerPoint 프레젠테이션</vt:lpstr>
      <vt:lpstr>관리자 페이지</vt:lpstr>
      <vt:lpstr>PowerPoint 프레젠테이션</vt:lpstr>
      <vt:lpstr>사용자 페이지</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조광희</cp:lastModifiedBy>
  <cp:revision>143</cp:revision>
  <cp:lastPrinted>2019-05-29T05:54:36Z</cp:lastPrinted>
  <dcterms:created xsi:type="dcterms:W3CDTF">2019-03-11T07:43:12Z</dcterms:created>
  <dcterms:modified xsi:type="dcterms:W3CDTF">2023-06-12T20:46:50Z</dcterms:modified>
</cp:coreProperties>
</file>