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265" r:id="rId3"/>
    <p:sldId id="276" r:id="rId4"/>
    <p:sldId id="275" r:id="rId5"/>
    <p:sldId id="277" r:id="rId6"/>
    <p:sldId id="273" r:id="rId7"/>
    <p:sldId id="282" r:id="rId8"/>
    <p:sldId id="274" r:id="rId9"/>
    <p:sldId id="279" r:id="rId10"/>
    <p:sldId id="285" r:id="rId11"/>
    <p:sldId id="287" r:id="rId12"/>
    <p:sldId id="288" r:id="rId13"/>
    <p:sldId id="289" r:id="rId14"/>
    <p:sldId id="290" r:id="rId15"/>
    <p:sldId id="281" r:id="rId16"/>
    <p:sldId id="286" r:id="rId1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82"/>
            <p14:sldId id="274"/>
            <p14:sldId id="279"/>
            <p14:sldId id="285"/>
            <p14:sldId id="287"/>
            <p14:sldId id="288"/>
            <p14:sldId id="289"/>
            <p14:sldId id="290"/>
            <p14:sldId id="281"/>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3" autoAdjust="0"/>
    <p:restoredTop sz="92384" autoAdjust="0"/>
  </p:normalViewPr>
  <p:slideViewPr>
    <p:cSldViewPr>
      <p:cViewPr>
        <p:scale>
          <a:sx n="125" d="100"/>
          <a:sy n="125" d="100"/>
        </p:scale>
        <p:origin x="696" y="59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2022-12-04</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sz="800" dirty="0">
                <a:solidFill>
                  <a:schemeClr val="tx1"/>
                </a:solidFill>
                <a:latin typeface="+mn-ea"/>
                <a:ea typeface="+mn-ea"/>
              </a:rPr>
              <a:t>2022/10/23</a:t>
            </a:r>
            <a:endParaRPr lang="ko-KR" altLang="en-US" sz="800" dirty="0">
              <a:solidFill>
                <a:schemeClr val="tx1"/>
              </a:solidFill>
              <a:latin typeface="+mn-ea"/>
              <a:ea typeface="+mn-ea"/>
            </a:endParaRPr>
          </a:p>
        </p:txBody>
      </p:sp>
      <p:sp>
        <p:nvSpPr>
          <p:cNvPr id="5" name="텍스트 개체 틀 4"/>
          <p:cNvSpPr>
            <a:spLocks noGrp="1"/>
          </p:cNvSpPr>
          <p:nvPr>
            <p:ph type="body" sz="quarter" idx="12"/>
          </p:nvPr>
        </p:nvSpPr>
        <p:spPr/>
        <p:txBody>
          <a:bodyPr/>
          <a:lstStyle/>
          <a:p>
            <a:r>
              <a:rPr lang="en-US" altLang="ko-KR" sz="700" dirty="0">
                <a:solidFill>
                  <a:schemeClr val="tx1"/>
                </a:solidFill>
              </a:rPr>
              <a:t>20181017 </a:t>
            </a:r>
            <a:r>
              <a:rPr lang="ko-KR" altLang="en-US" sz="700" dirty="0">
                <a:solidFill>
                  <a:schemeClr val="tx1"/>
                </a:solidFill>
              </a:rPr>
              <a:t>조광희</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B6B8CF4B-34C7-CBC3-F766-C70A3D4166FC}"/>
              </a:ext>
            </a:extLst>
          </p:cNvPr>
          <p:cNvPicPr>
            <a:picLocks noChangeAspect="1"/>
          </p:cNvPicPr>
          <p:nvPr/>
        </p:nvPicPr>
        <p:blipFill>
          <a:blip r:embed="rId2"/>
          <a:stretch>
            <a:fillRect/>
          </a:stretch>
        </p:blipFill>
        <p:spPr>
          <a:xfrm>
            <a:off x="2059373" y="908720"/>
            <a:ext cx="3331470" cy="529638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졸업요건 검사</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1</a:t>
            </a:r>
            <a:r>
              <a:rPr lang="ko-KR" altLang="en-US" dirty="0"/>
              <a:t>학년</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890502402"/>
              </p:ext>
            </p:extLst>
          </p:nvPr>
        </p:nvGraphicFramePr>
        <p:xfrm>
          <a:off x="8688288" y="476672"/>
          <a:ext cx="3384376" cy="303719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1</a:t>
                      </a:r>
                      <a:r>
                        <a:rPr lang="ko-KR" altLang="en-US" sz="800" b="0" dirty="0">
                          <a:solidFill>
                            <a:schemeClr val="tx1"/>
                          </a:solidFill>
                          <a:latin typeface="+mn-ea"/>
                          <a:ea typeface="+mn-ea"/>
                          <a:sym typeface="맑은 고딕"/>
                        </a:rPr>
                        <a:t>학년 </a:t>
                      </a:r>
                      <a:r>
                        <a:rPr lang="ko-KR" altLang="en-US" sz="800" b="0" dirty="0" err="1">
                          <a:solidFill>
                            <a:schemeClr val="tx1"/>
                          </a:solidFill>
                          <a:latin typeface="+mn-ea"/>
                          <a:ea typeface="+mn-ea"/>
                          <a:sym typeface="맑은 고딕"/>
                        </a:rPr>
                        <a:t>수업과목및</a:t>
                      </a:r>
                      <a:r>
                        <a:rPr lang="ko-KR" altLang="en-US" sz="800" b="0" dirty="0">
                          <a:solidFill>
                            <a:schemeClr val="tx1"/>
                          </a:solidFill>
                          <a:latin typeface="+mn-ea"/>
                          <a:ea typeface="+mn-ea"/>
                          <a:sym typeface="맑은 고딕"/>
                        </a:rPr>
                        <a:t> 성적</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전공여부 입력페이지</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다음 </a:t>
                      </a:r>
                      <a:r>
                        <a:rPr lang="ko-KR" altLang="en-US" sz="800" b="0" dirty="0" err="1">
                          <a:solidFill>
                            <a:schemeClr val="tx1"/>
                          </a:solidFill>
                          <a:latin typeface="+mn-ea"/>
                          <a:ea typeface="+mn-ea"/>
                          <a:sym typeface="맑은 고딕"/>
                        </a:rPr>
                        <a:t>클릭시</a:t>
                      </a:r>
                      <a:r>
                        <a:rPr lang="ko-KR" altLang="en-US" sz="800" b="0" dirty="0">
                          <a:solidFill>
                            <a:schemeClr val="tx1"/>
                          </a:solidFill>
                          <a:latin typeface="+mn-ea"/>
                          <a:ea typeface="+mn-ea"/>
                          <a:sym typeface="맑은 고딕"/>
                        </a:rPr>
                        <a:t> 과목</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점수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전공여부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과목이름을 저장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학과 </a:t>
                      </a:r>
                      <a:r>
                        <a:rPr lang="en-US" altLang="ko-KR" sz="850" b="0" dirty="0">
                          <a:latin typeface="+mn-ea"/>
                          <a:ea typeface="+mn-ea"/>
                        </a:rPr>
                        <a:t>(</a:t>
                      </a:r>
                      <a:r>
                        <a:rPr lang="ko-KR" altLang="en-US" sz="850" b="0" dirty="0">
                          <a:latin typeface="+mn-ea"/>
                          <a:ea typeface="+mn-ea"/>
                        </a:rPr>
                        <a:t>미디어소프트웨어</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과목 입력 </a:t>
                      </a:r>
                      <a:r>
                        <a:rPr lang="en-US" altLang="ko-KR" sz="850" b="0" dirty="0" err="1">
                          <a:latin typeface="+mn-ea"/>
                          <a:ea typeface="+mn-ea"/>
                        </a:rPr>
                        <a:t>data_gamok</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점수 입력 </a:t>
                      </a:r>
                      <a:r>
                        <a:rPr lang="en-US" altLang="ko-KR" sz="850" b="0" dirty="0" err="1">
                          <a:latin typeface="+mn-ea"/>
                          <a:ea typeface="+mn-ea"/>
                        </a:rPr>
                        <a:t>data_jumsu</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50" b="0" dirty="0">
                          <a:latin typeface="+mn-ea"/>
                          <a:ea typeface="+mn-ea"/>
                        </a:rPr>
                        <a:t>2</a:t>
                      </a:r>
                      <a:r>
                        <a:rPr lang="ko-KR" altLang="en-US" sz="850" b="0" dirty="0">
                          <a:latin typeface="+mn-ea"/>
                          <a:ea typeface="+mn-ea"/>
                        </a:rPr>
                        <a:t>학년 화면으로 넘어가기</a:t>
                      </a:r>
                      <a:r>
                        <a:rPr lang="en-US" altLang="ko-KR" sz="850" b="0" dirty="0">
                          <a:latin typeface="+mn-ea"/>
                          <a:ea typeface="+mn-ea"/>
                        </a:rPr>
                        <a:t>, id, grade, </a:t>
                      </a:r>
                      <a:r>
                        <a:rPr lang="ko-KR" altLang="en-US" sz="850" b="0" dirty="0">
                          <a:latin typeface="+mn-ea"/>
                          <a:ea typeface="+mn-ea"/>
                        </a:rPr>
                        <a:t>과목</a:t>
                      </a:r>
                      <a:r>
                        <a:rPr lang="en-US" altLang="ko-KR" sz="850" b="0" dirty="0">
                          <a:latin typeface="+mn-ea"/>
                          <a:ea typeface="+mn-ea"/>
                        </a:rPr>
                        <a:t>, </a:t>
                      </a:r>
                      <a:r>
                        <a:rPr lang="ko-KR" altLang="en-US" sz="850" b="0" dirty="0">
                          <a:latin typeface="+mn-ea"/>
                          <a:ea typeface="+mn-ea"/>
                        </a:rPr>
                        <a:t>점수</a:t>
                      </a:r>
                      <a:r>
                        <a:rPr lang="en-US" altLang="ko-KR" sz="850" b="0" dirty="0">
                          <a:latin typeface="+mn-ea"/>
                          <a:ea typeface="+mn-ea"/>
                        </a:rPr>
                        <a:t>, </a:t>
                      </a:r>
                      <a:r>
                        <a:rPr lang="ko-KR" altLang="en-US" sz="850" b="0" dirty="0">
                          <a:latin typeface="+mn-ea"/>
                          <a:ea typeface="+mn-ea"/>
                        </a:rPr>
                        <a:t>전공</a:t>
                      </a:r>
                      <a:r>
                        <a:rPr lang="en-US" altLang="ko-KR" sz="850" b="0" dirty="0">
                          <a:latin typeface="+mn-ea"/>
                          <a:ea typeface="+mn-ea"/>
                        </a:rPr>
                        <a:t>,</a:t>
                      </a:r>
                      <a:r>
                        <a:rPr lang="ko-KR" altLang="en-US" sz="850" b="0" dirty="0">
                          <a:latin typeface="+mn-ea"/>
                          <a:ea typeface="+mn-ea"/>
                        </a:rPr>
                        <a:t> </a:t>
                      </a:r>
                      <a:r>
                        <a:rPr lang="en-US" altLang="ko-KR" sz="850" b="0" dirty="0" err="1">
                          <a:latin typeface="+mn-ea"/>
                          <a:ea typeface="+mn-ea"/>
                        </a:rPr>
                        <a:t>data_insert.php</a:t>
                      </a:r>
                      <a:r>
                        <a:rPr lang="ko-KR" altLang="en-US" sz="850" b="0" dirty="0">
                          <a:latin typeface="+mn-ea"/>
                          <a:ea typeface="+mn-ea"/>
                        </a:rPr>
                        <a:t>로 데이터베이스에 값 넣기</a:t>
                      </a:r>
                    </a:p>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6" name="타원 5">
            <a:extLst>
              <a:ext uri="{FF2B5EF4-FFF2-40B4-BE49-F238E27FC236}">
                <a16:creationId xmlns:a16="http://schemas.microsoft.com/office/drawing/2014/main" id="{8ACDDEB6-FB5A-A283-A0B1-41944E536EA9}"/>
              </a:ext>
            </a:extLst>
          </p:cNvPr>
          <p:cNvSpPr/>
          <p:nvPr/>
        </p:nvSpPr>
        <p:spPr>
          <a:xfrm>
            <a:off x="2855640" y="2060848"/>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9" name="타원 8">
            <a:extLst>
              <a:ext uri="{FF2B5EF4-FFF2-40B4-BE49-F238E27FC236}">
                <a16:creationId xmlns:a16="http://schemas.microsoft.com/office/drawing/2014/main" id="{D87F7CBF-5CBF-E23A-BB68-032F91B7E1A5}"/>
              </a:ext>
            </a:extLst>
          </p:cNvPr>
          <p:cNvSpPr/>
          <p:nvPr/>
        </p:nvSpPr>
        <p:spPr>
          <a:xfrm>
            <a:off x="2791203" y="2637795"/>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0" name="타원 9">
            <a:extLst>
              <a:ext uri="{FF2B5EF4-FFF2-40B4-BE49-F238E27FC236}">
                <a16:creationId xmlns:a16="http://schemas.microsoft.com/office/drawing/2014/main" id="{765CBC8F-5D50-9D79-E28C-A23F87854C35}"/>
              </a:ext>
            </a:extLst>
          </p:cNvPr>
          <p:cNvSpPr/>
          <p:nvPr/>
        </p:nvSpPr>
        <p:spPr>
          <a:xfrm>
            <a:off x="3984064" y="2637795"/>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8" name="타원 17">
            <a:extLst>
              <a:ext uri="{FF2B5EF4-FFF2-40B4-BE49-F238E27FC236}">
                <a16:creationId xmlns:a16="http://schemas.microsoft.com/office/drawing/2014/main" id="{0C89F8F3-FBB7-DE3D-C18C-5C59275E988A}"/>
              </a:ext>
            </a:extLst>
          </p:cNvPr>
          <p:cNvSpPr/>
          <p:nvPr/>
        </p:nvSpPr>
        <p:spPr>
          <a:xfrm>
            <a:off x="3109783" y="5373216"/>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Tree>
    <p:extLst>
      <p:ext uri="{BB962C8B-B14F-4D97-AF65-F5344CB8AC3E}">
        <p14:creationId xmlns:p14="http://schemas.microsoft.com/office/powerpoint/2010/main" val="3862029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DA28293-21E2-9839-A378-253A03923A59}"/>
              </a:ext>
            </a:extLst>
          </p:cNvPr>
          <p:cNvPicPr>
            <a:picLocks noChangeAspect="1"/>
          </p:cNvPicPr>
          <p:nvPr/>
        </p:nvPicPr>
        <p:blipFill>
          <a:blip r:embed="rId2"/>
          <a:stretch>
            <a:fillRect/>
          </a:stretch>
        </p:blipFill>
        <p:spPr>
          <a:xfrm>
            <a:off x="2063552" y="836712"/>
            <a:ext cx="3326295" cy="5445224"/>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졸업요건 검사</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2</a:t>
            </a:r>
            <a:r>
              <a:rPr lang="ko-KR" altLang="en-US" dirty="0"/>
              <a:t>학년</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513822210"/>
              </p:ext>
            </p:extLst>
          </p:nvPr>
        </p:nvGraphicFramePr>
        <p:xfrm>
          <a:off x="8688288" y="476672"/>
          <a:ext cx="3384376" cy="303719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2</a:t>
                      </a:r>
                      <a:r>
                        <a:rPr lang="ko-KR" altLang="en-US" sz="800" b="0" dirty="0">
                          <a:solidFill>
                            <a:schemeClr val="tx1"/>
                          </a:solidFill>
                          <a:latin typeface="+mn-ea"/>
                          <a:ea typeface="+mn-ea"/>
                          <a:sym typeface="맑은 고딕"/>
                        </a:rPr>
                        <a:t>학년 </a:t>
                      </a:r>
                      <a:r>
                        <a:rPr lang="ko-KR" altLang="en-US" sz="800" b="0" dirty="0" err="1">
                          <a:solidFill>
                            <a:schemeClr val="tx1"/>
                          </a:solidFill>
                          <a:latin typeface="+mn-ea"/>
                          <a:ea typeface="+mn-ea"/>
                          <a:sym typeface="맑은 고딕"/>
                        </a:rPr>
                        <a:t>수업과목및</a:t>
                      </a:r>
                      <a:r>
                        <a:rPr lang="ko-KR" altLang="en-US" sz="800" b="0" dirty="0">
                          <a:solidFill>
                            <a:schemeClr val="tx1"/>
                          </a:solidFill>
                          <a:latin typeface="+mn-ea"/>
                          <a:ea typeface="+mn-ea"/>
                          <a:sym typeface="맑은 고딕"/>
                        </a:rPr>
                        <a:t> 성적</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전공여부 입력페이지</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다음 </a:t>
                      </a:r>
                      <a:r>
                        <a:rPr lang="ko-KR" altLang="en-US" sz="800" b="0" dirty="0" err="1">
                          <a:solidFill>
                            <a:schemeClr val="tx1"/>
                          </a:solidFill>
                          <a:latin typeface="+mn-ea"/>
                          <a:ea typeface="+mn-ea"/>
                          <a:sym typeface="맑은 고딕"/>
                        </a:rPr>
                        <a:t>클릭시</a:t>
                      </a:r>
                      <a:r>
                        <a:rPr lang="ko-KR" altLang="en-US" sz="800" b="0" dirty="0">
                          <a:solidFill>
                            <a:schemeClr val="tx1"/>
                          </a:solidFill>
                          <a:latin typeface="+mn-ea"/>
                          <a:ea typeface="+mn-ea"/>
                          <a:sym typeface="맑은 고딕"/>
                        </a:rPr>
                        <a:t> 과목</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점수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전공여부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과목이름을 저장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학과 </a:t>
                      </a:r>
                      <a:r>
                        <a:rPr lang="en-US" altLang="ko-KR" sz="850" b="0" dirty="0">
                          <a:latin typeface="+mn-ea"/>
                          <a:ea typeface="+mn-ea"/>
                        </a:rPr>
                        <a:t>(</a:t>
                      </a:r>
                      <a:r>
                        <a:rPr lang="ko-KR" altLang="en-US" sz="850" b="0" dirty="0">
                          <a:latin typeface="+mn-ea"/>
                          <a:ea typeface="+mn-ea"/>
                        </a:rPr>
                        <a:t>미디어소프트웨어</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과목 입력 </a:t>
                      </a:r>
                      <a:r>
                        <a:rPr lang="en-US" altLang="ko-KR" sz="850" b="0" dirty="0" err="1">
                          <a:latin typeface="+mn-ea"/>
                          <a:ea typeface="+mn-ea"/>
                        </a:rPr>
                        <a:t>data_gamok</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점수 입력 </a:t>
                      </a:r>
                      <a:r>
                        <a:rPr lang="en-US" altLang="ko-KR" sz="850" b="0" dirty="0" err="1">
                          <a:latin typeface="+mn-ea"/>
                          <a:ea typeface="+mn-ea"/>
                        </a:rPr>
                        <a:t>data_jumsu</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50" b="0" dirty="0">
                          <a:latin typeface="+mn-ea"/>
                          <a:ea typeface="+mn-ea"/>
                        </a:rPr>
                        <a:t>3</a:t>
                      </a:r>
                      <a:r>
                        <a:rPr lang="ko-KR" altLang="en-US" sz="850" b="0" dirty="0">
                          <a:latin typeface="+mn-ea"/>
                          <a:ea typeface="+mn-ea"/>
                        </a:rPr>
                        <a:t>학년 화면으로 넘어가기</a:t>
                      </a:r>
                      <a:r>
                        <a:rPr lang="en-US" altLang="ko-KR" sz="850" b="0" dirty="0">
                          <a:latin typeface="+mn-ea"/>
                          <a:ea typeface="+mn-ea"/>
                        </a:rPr>
                        <a:t>, id, grade, </a:t>
                      </a:r>
                      <a:r>
                        <a:rPr lang="ko-KR" altLang="en-US" sz="850" b="0" dirty="0">
                          <a:latin typeface="+mn-ea"/>
                          <a:ea typeface="+mn-ea"/>
                        </a:rPr>
                        <a:t>과목</a:t>
                      </a:r>
                      <a:r>
                        <a:rPr lang="en-US" altLang="ko-KR" sz="850" b="0" dirty="0">
                          <a:latin typeface="+mn-ea"/>
                          <a:ea typeface="+mn-ea"/>
                        </a:rPr>
                        <a:t>, </a:t>
                      </a:r>
                      <a:r>
                        <a:rPr lang="ko-KR" altLang="en-US" sz="850" b="0" dirty="0">
                          <a:latin typeface="+mn-ea"/>
                          <a:ea typeface="+mn-ea"/>
                        </a:rPr>
                        <a:t>점수</a:t>
                      </a:r>
                      <a:r>
                        <a:rPr lang="en-US" altLang="ko-KR" sz="850" b="0" dirty="0">
                          <a:latin typeface="+mn-ea"/>
                          <a:ea typeface="+mn-ea"/>
                        </a:rPr>
                        <a:t>, </a:t>
                      </a:r>
                      <a:r>
                        <a:rPr lang="ko-KR" altLang="en-US" sz="850" b="0" dirty="0">
                          <a:latin typeface="+mn-ea"/>
                          <a:ea typeface="+mn-ea"/>
                        </a:rPr>
                        <a:t>전공</a:t>
                      </a:r>
                      <a:r>
                        <a:rPr lang="en-US" altLang="ko-KR" sz="850" b="0" dirty="0">
                          <a:latin typeface="+mn-ea"/>
                          <a:ea typeface="+mn-ea"/>
                        </a:rPr>
                        <a:t>,</a:t>
                      </a:r>
                      <a:r>
                        <a:rPr lang="ko-KR" altLang="en-US" sz="850" b="0" dirty="0">
                          <a:latin typeface="+mn-ea"/>
                          <a:ea typeface="+mn-ea"/>
                        </a:rPr>
                        <a:t> </a:t>
                      </a:r>
                      <a:r>
                        <a:rPr lang="en-US" altLang="ko-KR" sz="850" b="0" dirty="0" err="1">
                          <a:latin typeface="+mn-ea"/>
                          <a:ea typeface="+mn-ea"/>
                        </a:rPr>
                        <a:t>data_insert.php</a:t>
                      </a:r>
                      <a:r>
                        <a:rPr lang="ko-KR" altLang="en-US" sz="850" b="0" dirty="0">
                          <a:latin typeface="+mn-ea"/>
                          <a:ea typeface="+mn-ea"/>
                        </a:rPr>
                        <a:t>로 데이터베이스에 값 넣기</a:t>
                      </a:r>
                    </a:p>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sp>
        <p:nvSpPr>
          <p:cNvPr id="6" name="타원 5">
            <a:extLst>
              <a:ext uri="{FF2B5EF4-FFF2-40B4-BE49-F238E27FC236}">
                <a16:creationId xmlns:a16="http://schemas.microsoft.com/office/drawing/2014/main" id="{8ACDDEB6-FB5A-A283-A0B1-41944E536EA9}"/>
              </a:ext>
            </a:extLst>
          </p:cNvPr>
          <p:cNvSpPr/>
          <p:nvPr/>
        </p:nvSpPr>
        <p:spPr>
          <a:xfrm>
            <a:off x="2855640" y="2060848"/>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9" name="타원 8">
            <a:extLst>
              <a:ext uri="{FF2B5EF4-FFF2-40B4-BE49-F238E27FC236}">
                <a16:creationId xmlns:a16="http://schemas.microsoft.com/office/drawing/2014/main" id="{D87F7CBF-5CBF-E23A-BB68-032F91B7E1A5}"/>
              </a:ext>
            </a:extLst>
          </p:cNvPr>
          <p:cNvSpPr/>
          <p:nvPr/>
        </p:nvSpPr>
        <p:spPr>
          <a:xfrm>
            <a:off x="2791203" y="2637795"/>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0" name="타원 9">
            <a:extLst>
              <a:ext uri="{FF2B5EF4-FFF2-40B4-BE49-F238E27FC236}">
                <a16:creationId xmlns:a16="http://schemas.microsoft.com/office/drawing/2014/main" id="{765CBC8F-5D50-9D79-E28C-A23F87854C35}"/>
              </a:ext>
            </a:extLst>
          </p:cNvPr>
          <p:cNvSpPr/>
          <p:nvPr/>
        </p:nvSpPr>
        <p:spPr>
          <a:xfrm>
            <a:off x="3984064" y="2637795"/>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8" name="타원 17">
            <a:extLst>
              <a:ext uri="{FF2B5EF4-FFF2-40B4-BE49-F238E27FC236}">
                <a16:creationId xmlns:a16="http://schemas.microsoft.com/office/drawing/2014/main" id="{0C89F8F3-FBB7-DE3D-C18C-5C59275E988A}"/>
              </a:ext>
            </a:extLst>
          </p:cNvPr>
          <p:cNvSpPr/>
          <p:nvPr/>
        </p:nvSpPr>
        <p:spPr>
          <a:xfrm>
            <a:off x="3109783" y="5373216"/>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Tree>
    <p:extLst>
      <p:ext uri="{BB962C8B-B14F-4D97-AF65-F5344CB8AC3E}">
        <p14:creationId xmlns:p14="http://schemas.microsoft.com/office/powerpoint/2010/main" val="149651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BB0EACF-4AAC-2B23-3DFE-55B84DF80F0C}"/>
              </a:ext>
            </a:extLst>
          </p:cNvPr>
          <p:cNvPicPr>
            <a:picLocks noChangeAspect="1"/>
          </p:cNvPicPr>
          <p:nvPr/>
        </p:nvPicPr>
        <p:blipFill>
          <a:blip r:embed="rId2"/>
          <a:stretch>
            <a:fillRect/>
          </a:stretch>
        </p:blipFill>
        <p:spPr>
          <a:xfrm>
            <a:off x="1965262" y="1052736"/>
            <a:ext cx="3266642" cy="5049624"/>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졸업요건 검사</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3</a:t>
            </a:r>
            <a:r>
              <a:rPr lang="ko-KR" altLang="en-US" dirty="0"/>
              <a:t>학년</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229935712"/>
              </p:ext>
            </p:extLst>
          </p:nvPr>
        </p:nvGraphicFramePr>
        <p:xfrm>
          <a:off x="8688288" y="476672"/>
          <a:ext cx="3384376" cy="303719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3</a:t>
                      </a:r>
                      <a:r>
                        <a:rPr lang="ko-KR" altLang="en-US" sz="800" b="0" dirty="0">
                          <a:solidFill>
                            <a:schemeClr val="tx1"/>
                          </a:solidFill>
                          <a:latin typeface="+mn-ea"/>
                          <a:ea typeface="+mn-ea"/>
                          <a:sym typeface="맑은 고딕"/>
                        </a:rPr>
                        <a:t>학년 </a:t>
                      </a:r>
                      <a:r>
                        <a:rPr lang="ko-KR" altLang="en-US" sz="800" b="0" dirty="0" err="1">
                          <a:solidFill>
                            <a:schemeClr val="tx1"/>
                          </a:solidFill>
                          <a:latin typeface="+mn-ea"/>
                          <a:ea typeface="+mn-ea"/>
                          <a:sym typeface="맑은 고딕"/>
                        </a:rPr>
                        <a:t>수업과목및</a:t>
                      </a:r>
                      <a:r>
                        <a:rPr lang="ko-KR" altLang="en-US" sz="800" b="0" dirty="0">
                          <a:solidFill>
                            <a:schemeClr val="tx1"/>
                          </a:solidFill>
                          <a:latin typeface="+mn-ea"/>
                          <a:ea typeface="+mn-ea"/>
                          <a:sym typeface="맑은 고딕"/>
                        </a:rPr>
                        <a:t> 성적</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전공여부 입력페이지</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다음 </a:t>
                      </a:r>
                      <a:r>
                        <a:rPr lang="ko-KR" altLang="en-US" sz="800" b="0" dirty="0" err="1">
                          <a:solidFill>
                            <a:schemeClr val="tx1"/>
                          </a:solidFill>
                          <a:latin typeface="+mn-ea"/>
                          <a:ea typeface="+mn-ea"/>
                          <a:sym typeface="맑은 고딕"/>
                        </a:rPr>
                        <a:t>클릭시</a:t>
                      </a:r>
                      <a:r>
                        <a:rPr lang="ko-KR" altLang="en-US" sz="800" b="0" dirty="0">
                          <a:solidFill>
                            <a:schemeClr val="tx1"/>
                          </a:solidFill>
                          <a:latin typeface="+mn-ea"/>
                          <a:ea typeface="+mn-ea"/>
                          <a:sym typeface="맑은 고딕"/>
                        </a:rPr>
                        <a:t> 과목</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점수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전공여부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과목이름을 저장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학과 </a:t>
                      </a:r>
                      <a:r>
                        <a:rPr lang="en-US" altLang="ko-KR" sz="850" b="0" dirty="0">
                          <a:latin typeface="+mn-ea"/>
                          <a:ea typeface="+mn-ea"/>
                        </a:rPr>
                        <a:t>(</a:t>
                      </a:r>
                      <a:r>
                        <a:rPr lang="ko-KR" altLang="en-US" sz="850" b="0" dirty="0">
                          <a:latin typeface="+mn-ea"/>
                          <a:ea typeface="+mn-ea"/>
                        </a:rPr>
                        <a:t>미디어소프트웨어</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과목 입력 </a:t>
                      </a:r>
                      <a:r>
                        <a:rPr lang="en-US" altLang="ko-KR" sz="850" b="0" dirty="0" err="1">
                          <a:latin typeface="+mn-ea"/>
                          <a:ea typeface="+mn-ea"/>
                        </a:rPr>
                        <a:t>data_gamok</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점수 입력 </a:t>
                      </a:r>
                      <a:r>
                        <a:rPr lang="en-US" altLang="ko-KR" sz="850" b="0" dirty="0" err="1">
                          <a:latin typeface="+mn-ea"/>
                          <a:ea typeface="+mn-ea"/>
                        </a:rPr>
                        <a:t>data_jumsu</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50" b="0" dirty="0">
                          <a:latin typeface="+mn-ea"/>
                          <a:ea typeface="+mn-ea"/>
                        </a:rPr>
                        <a:t>4</a:t>
                      </a:r>
                      <a:r>
                        <a:rPr lang="ko-KR" altLang="en-US" sz="850" b="0" dirty="0">
                          <a:latin typeface="+mn-ea"/>
                          <a:ea typeface="+mn-ea"/>
                        </a:rPr>
                        <a:t>학년 화면으로 넘어가기</a:t>
                      </a:r>
                      <a:r>
                        <a:rPr lang="en-US" altLang="ko-KR" sz="850" b="0" dirty="0">
                          <a:latin typeface="+mn-ea"/>
                          <a:ea typeface="+mn-ea"/>
                        </a:rPr>
                        <a:t>, id, grade, </a:t>
                      </a:r>
                      <a:r>
                        <a:rPr lang="ko-KR" altLang="en-US" sz="850" b="0" dirty="0">
                          <a:latin typeface="+mn-ea"/>
                          <a:ea typeface="+mn-ea"/>
                        </a:rPr>
                        <a:t>과목</a:t>
                      </a:r>
                      <a:r>
                        <a:rPr lang="en-US" altLang="ko-KR" sz="850" b="0" dirty="0">
                          <a:latin typeface="+mn-ea"/>
                          <a:ea typeface="+mn-ea"/>
                        </a:rPr>
                        <a:t>, </a:t>
                      </a:r>
                      <a:r>
                        <a:rPr lang="ko-KR" altLang="en-US" sz="850" b="0" dirty="0">
                          <a:latin typeface="+mn-ea"/>
                          <a:ea typeface="+mn-ea"/>
                        </a:rPr>
                        <a:t>점수</a:t>
                      </a:r>
                      <a:r>
                        <a:rPr lang="en-US" altLang="ko-KR" sz="850" b="0" dirty="0">
                          <a:latin typeface="+mn-ea"/>
                          <a:ea typeface="+mn-ea"/>
                        </a:rPr>
                        <a:t>, </a:t>
                      </a:r>
                      <a:r>
                        <a:rPr lang="ko-KR" altLang="en-US" sz="850" b="0" dirty="0">
                          <a:latin typeface="+mn-ea"/>
                          <a:ea typeface="+mn-ea"/>
                        </a:rPr>
                        <a:t>전공</a:t>
                      </a:r>
                      <a:r>
                        <a:rPr lang="en-US" altLang="ko-KR" sz="850" b="0" dirty="0">
                          <a:latin typeface="+mn-ea"/>
                          <a:ea typeface="+mn-ea"/>
                        </a:rPr>
                        <a:t>,</a:t>
                      </a:r>
                      <a:r>
                        <a:rPr lang="ko-KR" altLang="en-US" sz="850" b="0" dirty="0">
                          <a:latin typeface="+mn-ea"/>
                          <a:ea typeface="+mn-ea"/>
                        </a:rPr>
                        <a:t> </a:t>
                      </a:r>
                      <a:r>
                        <a:rPr lang="en-US" altLang="ko-KR" sz="850" b="0" dirty="0" err="1">
                          <a:latin typeface="+mn-ea"/>
                          <a:ea typeface="+mn-ea"/>
                        </a:rPr>
                        <a:t>data_insert.php</a:t>
                      </a:r>
                      <a:r>
                        <a:rPr lang="ko-KR" altLang="en-US" sz="850" b="0" dirty="0">
                          <a:latin typeface="+mn-ea"/>
                          <a:ea typeface="+mn-ea"/>
                        </a:rPr>
                        <a:t>로 데이터베이스에 값 넣기</a:t>
                      </a:r>
                    </a:p>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6" name="타원 5">
            <a:extLst>
              <a:ext uri="{FF2B5EF4-FFF2-40B4-BE49-F238E27FC236}">
                <a16:creationId xmlns:a16="http://schemas.microsoft.com/office/drawing/2014/main" id="{8ACDDEB6-FB5A-A283-A0B1-41944E536EA9}"/>
              </a:ext>
            </a:extLst>
          </p:cNvPr>
          <p:cNvSpPr/>
          <p:nvPr/>
        </p:nvSpPr>
        <p:spPr>
          <a:xfrm>
            <a:off x="2855640" y="2060848"/>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9" name="타원 8">
            <a:extLst>
              <a:ext uri="{FF2B5EF4-FFF2-40B4-BE49-F238E27FC236}">
                <a16:creationId xmlns:a16="http://schemas.microsoft.com/office/drawing/2014/main" id="{D87F7CBF-5CBF-E23A-BB68-032F91B7E1A5}"/>
              </a:ext>
            </a:extLst>
          </p:cNvPr>
          <p:cNvSpPr/>
          <p:nvPr/>
        </p:nvSpPr>
        <p:spPr>
          <a:xfrm>
            <a:off x="2791203" y="2637795"/>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0" name="타원 9">
            <a:extLst>
              <a:ext uri="{FF2B5EF4-FFF2-40B4-BE49-F238E27FC236}">
                <a16:creationId xmlns:a16="http://schemas.microsoft.com/office/drawing/2014/main" id="{765CBC8F-5D50-9D79-E28C-A23F87854C35}"/>
              </a:ext>
            </a:extLst>
          </p:cNvPr>
          <p:cNvSpPr/>
          <p:nvPr/>
        </p:nvSpPr>
        <p:spPr>
          <a:xfrm>
            <a:off x="3984064" y="2637795"/>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8" name="타원 17">
            <a:extLst>
              <a:ext uri="{FF2B5EF4-FFF2-40B4-BE49-F238E27FC236}">
                <a16:creationId xmlns:a16="http://schemas.microsoft.com/office/drawing/2014/main" id="{0C89F8F3-FBB7-DE3D-C18C-5C59275E988A}"/>
              </a:ext>
            </a:extLst>
          </p:cNvPr>
          <p:cNvSpPr/>
          <p:nvPr/>
        </p:nvSpPr>
        <p:spPr>
          <a:xfrm>
            <a:off x="3109783" y="5373216"/>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Tree>
    <p:extLst>
      <p:ext uri="{BB962C8B-B14F-4D97-AF65-F5344CB8AC3E}">
        <p14:creationId xmlns:p14="http://schemas.microsoft.com/office/powerpoint/2010/main" val="3844452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D43205F-0FAC-5F87-5348-0E064345C40C}"/>
              </a:ext>
            </a:extLst>
          </p:cNvPr>
          <p:cNvPicPr>
            <a:picLocks noChangeAspect="1"/>
          </p:cNvPicPr>
          <p:nvPr/>
        </p:nvPicPr>
        <p:blipFill>
          <a:blip r:embed="rId2"/>
          <a:stretch>
            <a:fillRect/>
          </a:stretch>
        </p:blipFill>
        <p:spPr>
          <a:xfrm>
            <a:off x="1991544" y="647234"/>
            <a:ext cx="3327279" cy="5733256"/>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졸업요건 검사</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4</a:t>
            </a:r>
            <a:r>
              <a:rPr lang="ko-KR" altLang="en-US" dirty="0"/>
              <a:t>학년</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423987634"/>
              </p:ext>
            </p:extLst>
          </p:nvPr>
        </p:nvGraphicFramePr>
        <p:xfrm>
          <a:off x="8688288" y="476672"/>
          <a:ext cx="3384376" cy="303719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4</a:t>
                      </a:r>
                      <a:r>
                        <a:rPr lang="ko-KR" altLang="en-US" sz="800" b="0" dirty="0">
                          <a:solidFill>
                            <a:schemeClr val="tx1"/>
                          </a:solidFill>
                          <a:latin typeface="+mn-ea"/>
                          <a:ea typeface="+mn-ea"/>
                          <a:sym typeface="맑은 고딕"/>
                        </a:rPr>
                        <a:t>학년 </a:t>
                      </a:r>
                      <a:r>
                        <a:rPr lang="ko-KR" altLang="en-US" sz="800" b="0" dirty="0" err="1">
                          <a:solidFill>
                            <a:schemeClr val="tx1"/>
                          </a:solidFill>
                          <a:latin typeface="+mn-ea"/>
                          <a:ea typeface="+mn-ea"/>
                          <a:sym typeface="맑은 고딕"/>
                        </a:rPr>
                        <a:t>수업과목및</a:t>
                      </a:r>
                      <a:r>
                        <a:rPr lang="ko-KR" altLang="en-US" sz="800" b="0" dirty="0">
                          <a:solidFill>
                            <a:schemeClr val="tx1"/>
                          </a:solidFill>
                          <a:latin typeface="+mn-ea"/>
                          <a:ea typeface="+mn-ea"/>
                          <a:sym typeface="맑은 고딕"/>
                        </a:rPr>
                        <a:t> 성적</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전공여부 입력페이지</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다음 </a:t>
                      </a:r>
                      <a:r>
                        <a:rPr lang="ko-KR" altLang="en-US" sz="800" b="0" dirty="0" err="1">
                          <a:solidFill>
                            <a:schemeClr val="tx1"/>
                          </a:solidFill>
                          <a:latin typeface="+mn-ea"/>
                          <a:ea typeface="+mn-ea"/>
                          <a:sym typeface="맑은 고딕"/>
                        </a:rPr>
                        <a:t>클릭시</a:t>
                      </a:r>
                      <a:r>
                        <a:rPr lang="ko-KR" altLang="en-US" sz="800" b="0" dirty="0">
                          <a:solidFill>
                            <a:schemeClr val="tx1"/>
                          </a:solidFill>
                          <a:latin typeface="+mn-ea"/>
                          <a:ea typeface="+mn-ea"/>
                          <a:sym typeface="맑은 고딕"/>
                        </a:rPr>
                        <a:t> 과목</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점수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전공여부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과목이름을 저장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학과 </a:t>
                      </a:r>
                      <a:r>
                        <a:rPr lang="en-US" altLang="ko-KR" sz="850" b="0" dirty="0">
                          <a:latin typeface="+mn-ea"/>
                          <a:ea typeface="+mn-ea"/>
                        </a:rPr>
                        <a:t>(</a:t>
                      </a:r>
                      <a:r>
                        <a:rPr lang="ko-KR" altLang="en-US" sz="850" b="0" dirty="0">
                          <a:latin typeface="+mn-ea"/>
                          <a:ea typeface="+mn-ea"/>
                        </a:rPr>
                        <a:t>미디어소프트웨어</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과목 입력 </a:t>
                      </a:r>
                      <a:r>
                        <a:rPr lang="en-US" altLang="ko-KR" sz="850" b="0" dirty="0" err="1">
                          <a:latin typeface="+mn-ea"/>
                          <a:ea typeface="+mn-ea"/>
                        </a:rPr>
                        <a:t>data_gamok</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점수 입력 </a:t>
                      </a:r>
                      <a:r>
                        <a:rPr lang="en-US" altLang="ko-KR" sz="850" b="0" dirty="0" err="1">
                          <a:latin typeface="+mn-ea"/>
                          <a:ea typeface="+mn-ea"/>
                        </a:rPr>
                        <a:t>data_jumsu</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결과 보여주는 화면으로 넘어가기</a:t>
                      </a:r>
                      <a:r>
                        <a:rPr lang="en-US" altLang="ko-KR" sz="850" b="0" dirty="0">
                          <a:latin typeface="+mn-ea"/>
                          <a:ea typeface="+mn-ea"/>
                        </a:rPr>
                        <a:t>, id, grade, </a:t>
                      </a:r>
                      <a:r>
                        <a:rPr lang="ko-KR" altLang="en-US" sz="850" b="0" dirty="0">
                          <a:latin typeface="+mn-ea"/>
                          <a:ea typeface="+mn-ea"/>
                        </a:rPr>
                        <a:t>과목</a:t>
                      </a:r>
                      <a:r>
                        <a:rPr lang="en-US" altLang="ko-KR" sz="850" b="0" dirty="0">
                          <a:latin typeface="+mn-ea"/>
                          <a:ea typeface="+mn-ea"/>
                        </a:rPr>
                        <a:t>, </a:t>
                      </a:r>
                      <a:r>
                        <a:rPr lang="ko-KR" altLang="en-US" sz="850" b="0" dirty="0">
                          <a:latin typeface="+mn-ea"/>
                          <a:ea typeface="+mn-ea"/>
                        </a:rPr>
                        <a:t>점수</a:t>
                      </a:r>
                      <a:r>
                        <a:rPr lang="en-US" altLang="ko-KR" sz="850" b="0" dirty="0">
                          <a:latin typeface="+mn-ea"/>
                          <a:ea typeface="+mn-ea"/>
                        </a:rPr>
                        <a:t>, </a:t>
                      </a:r>
                      <a:r>
                        <a:rPr lang="ko-KR" altLang="en-US" sz="850" b="0" dirty="0">
                          <a:latin typeface="+mn-ea"/>
                          <a:ea typeface="+mn-ea"/>
                        </a:rPr>
                        <a:t>전공</a:t>
                      </a:r>
                      <a:r>
                        <a:rPr lang="en-US" altLang="ko-KR" sz="850" b="0" dirty="0">
                          <a:latin typeface="+mn-ea"/>
                          <a:ea typeface="+mn-ea"/>
                        </a:rPr>
                        <a:t>,</a:t>
                      </a:r>
                      <a:r>
                        <a:rPr lang="ko-KR" altLang="en-US" sz="850" b="0" dirty="0">
                          <a:latin typeface="+mn-ea"/>
                          <a:ea typeface="+mn-ea"/>
                        </a:rPr>
                        <a:t> </a:t>
                      </a:r>
                      <a:r>
                        <a:rPr lang="en-US" altLang="ko-KR" sz="850" b="0" dirty="0" err="1">
                          <a:latin typeface="+mn-ea"/>
                          <a:ea typeface="+mn-ea"/>
                        </a:rPr>
                        <a:t>data_insert.php</a:t>
                      </a:r>
                      <a:r>
                        <a:rPr lang="ko-KR" altLang="en-US" sz="850" b="0" dirty="0">
                          <a:latin typeface="+mn-ea"/>
                          <a:ea typeface="+mn-ea"/>
                        </a:rPr>
                        <a:t>로 데이터베이스에 값 넣기</a:t>
                      </a:r>
                    </a:p>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6" name="타원 5">
            <a:extLst>
              <a:ext uri="{FF2B5EF4-FFF2-40B4-BE49-F238E27FC236}">
                <a16:creationId xmlns:a16="http://schemas.microsoft.com/office/drawing/2014/main" id="{8ACDDEB6-FB5A-A283-A0B1-41944E536EA9}"/>
              </a:ext>
            </a:extLst>
          </p:cNvPr>
          <p:cNvSpPr/>
          <p:nvPr/>
        </p:nvSpPr>
        <p:spPr>
          <a:xfrm>
            <a:off x="2855640" y="2060848"/>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9" name="타원 8">
            <a:extLst>
              <a:ext uri="{FF2B5EF4-FFF2-40B4-BE49-F238E27FC236}">
                <a16:creationId xmlns:a16="http://schemas.microsoft.com/office/drawing/2014/main" id="{D87F7CBF-5CBF-E23A-BB68-032F91B7E1A5}"/>
              </a:ext>
            </a:extLst>
          </p:cNvPr>
          <p:cNvSpPr/>
          <p:nvPr/>
        </p:nvSpPr>
        <p:spPr>
          <a:xfrm>
            <a:off x="2791203" y="2637795"/>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0" name="타원 9">
            <a:extLst>
              <a:ext uri="{FF2B5EF4-FFF2-40B4-BE49-F238E27FC236}">
                <a16:creationId xmlns:a16="http://schemas.microsoft.com/office/drawing/2014/main" id="{765CBC8F-5D50-9D79-E28C-A23F87854C35}"/>
              </a:ext>
            </a:extLst>
          </p:cNvPr>
          <p:cNvSpPr/>
          <p:nvPr/>
        </p:nvSpPr>
        <p:spPr>
          <a:xfrm>
            <a:off x="3984064" y="2637795"/>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8" name="타원 17">
            <a:extLst>
              <a:ext uri="{FF2B5EF4-FFF2-40B4-BE49-F238E27FC236}">
                <a16:creationId xmlns:a16="http://schemas.microsoft.com/office/drawing/2014/main" id="{0C89F8F3-FBB7-DE3D-C18C-5C59275E988A}"/>
              </a:ext>
            </a:extLst>
          </p:cNvPr>
          <p:cNvSpPr/>
          <p:nvPr/>
        </p:nvSpPr>
        <p:spPr>
          <a:xfrm>
            <a:off x="3109783" y="5373216"/>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Tree>
    <p:extLst>
      <p:ext uri="{BB962C8B-B14F-4D97-AF65-F5344CB8AC3E}">
        <p14:creationId xmlns:p14="http://schemas.microsoft.com/office/powerpoint/2010/main" val="2096023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05262025-3BE6-3D61-C26F-8F38F26C50EF}"/>
              </a:ext>
            </a:extLst>
          </p:cNvPr>
          <p:cNvPicPr>
            <a:picLocks noChangeAspect="1"/>
          </p:cNvPicPr>
          <p:nvPr/>
        </p:nvPicPr>
        <p:blipFill>
          <a:blip r:embed="rId2"/>
          <a:stretch>
            <a:fillRect/>
          </a:stretch>
        </p:blipFill>
        <p:spPr>
          <a:xfrm>
            <a:off x="1764109" y="908720"/>
            <a:ext cx="3438863" cy="5301208"/>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졸업요건 검사</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4</a:t>
            </a:r>
            <a:r>
              <a:rPr lang="ko-KR" altLang="en-US" dirty="0"/>
              <a:t>학년</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590188333"/>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결과확인 </a:t>
                      </a:r>
                      <a:r>
                        <a:rPr lang="ko-KR" altLang="en-US" sz="800" b="0" dirty="0" err="1">
                          <a:solidFill>
                            <a:schemeClr val="tx1"/>
                          </a:solidFill>
                          <a:latin typeface="+mn-ea"/>
                          <a:ea typeface="+mn-ea"/>
                          <a:sym typeface="맑은 고딕"/>
                        </a:rPr>
                        <a:t>클릭시</a:t>
                      </a:r>
                      <a:r>
                        <a:rPr lang="ko-KR" altLang="en-US" sz="800" b="0" dirty="0">
                          <a:solidFill>
                            <a:schemeClr val="tx1"/>
                          </a:solidFill>
                          <a:latin typeface="+mn-ea"/>
                          <a:ea typeface="+mn-ea"/>
                          <a:sym typeface="맑은 고딕"/>
                        </a:rPr>
                        <a:t> </a:t>
                      </a:r>
                      <a:r>
                        <a:rPr lang="en-US" altLang="ko-KR" sz="800" b="0" dirty="0">
                          <a:latin typeface="+mn-ea"/>
                          <a:ea typeface="+mn-ea"/>
                        </a:rPr>
                        <a:t>id, grade </a:t>
                      </a:r>
                      <a:r>
                        <a:rPr lang="ko-KR" altLang="en-US" sz="800" b="0" dirty="0">
                          <a:solidFill>
                            <a:schemeClr val="tx1"/>
                          </a:solidFill>
                          <a:latin typeface="+mn-ea"/>
                          <a:ea typeface="+mn-ea"/>
                          <a:sym typeface="맑은 고딕"/>
                        </a:rPr>
                        <a:t>를 </a:t>
                      </a:r>
                      <a:r>
                        <a:rPr lang="en-US" altLang="ko-KR" sz="800" b="0" dirty="0" err="1">
                          <a:solidFill>
                            <a:schemeClr val="tx1"/>
                          </a:solidFill>
                          <a:latin typeface="+mn-ea"/>
                          <a:ea typeface="+mn-ea"/>
                          <a:sym typeface="맑은 고딕"/>
                        </a:rPr>
                        <a:t>check.php</a:t>
                      </a:r>
                      <a:r>
                        <a:rPr lang="ko-KR" altLang="en-US" sz="800" b="0" dirty="0">
                          <a:solidFill>
                            <a:schemeClr val="tx1"/>
                          </a:solidFill>
                          <a:latin typeface="+mn-ea"/>
                          <a:ea typeface="+mn-ea"/>
                          <a:sym typeface="맑은 고딕"/>
                        </a:rPr>
                        <a:t>로  넘김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결과확인 </a:t>
                      </a:r>
                      <a:r>
                        <a:rPr lang="ko-KR" altLang="en-US" sz="850" b="0" dirty="0" err="1">
                          <a:latin typeface="+mn-ea"/>
                          <a:ea typeface="+mn-ea"/>
                        </a:rPr>
                        <a:t>클릭시</a:t>
                      </a:r>
                      <a:r>
                        <a:rPr lang="ko-KR" altLang="en-US" sz="850" b="0" dirty="0">
                          <a:latin typeface="+mn-ea"/>
                          <a:ea typeface="+mn-ea"/>
                        </a:rPr>
                        <a:t> 결과창으로 </a:t>
                      </a:r>
                      <a:r>
                        <a:rPr lang="en-US" altLang="ko-KR" sz="850" b="0" dirty="0">
                          <a:latin typeface="+mn-ea"/>
                          <a:ea typeface="+mn-ea"/>
                        </a:rPr>
                        <a:t>id, grade </a:t>
                      </a:r>
                      <a:r>
                        <a:rPr lang="ko-KR" altLang="en-US" sz="850" b="0" dirty="0">
                          <a:latin typeface="+mn-ea"/>
                          <a:ea typeface="+mn-ea"/>
                        </a:rPr>
                        <a:t>넘겨서 </a:t>
                      </a:r>
                      <a:r>
                        <a:rPr lang="en-US" altLang="ko-KR" sz="850" b="0" dirty="0" err="1">
                          <a:latin typeface="+mn-ea"/>
                          <a:ea typeface="+mn-ea"/>
                        </a:rPr>
                        <a:t>check.php</a:t>
                      </a:r>
                      <a:r>
                        <a:rPr lang="ko-KR" altLang="en-US" sz="850" b="0" dirty="0">
                          <a:latin typeface="+mn-ea"/>
                          <a:ea typeface="+mn-ea"/>
                        </a:rPr>
                        <a:t>에서 졸업여부 확인후 결과창에서 출력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6" name="타원 5">
            <a:extLst>
              <a:ext uri="{FF2B5EF4-FFF2-40B4-BE49-F238E27FC236}">
                <a16:creationId xmlns:a16="http://schemas.microsoft.com/office/drawing/2014/main" id="{8ACDDEB6-FB5A-A283-A0B1-41944E536EA9}"/>
              </a:ext>
            </a:extLst>
          </p:cNvPr>
          <p:cNvSpPr/>
          <p:nvPr/>
        </p:nvSpPr>
        <p:spPr>
          <a:xfrm>
            <a:off x="3071664" y="3164416"/>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val="2632426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a:extLst>
              <a:ext uri="{FF2B5EF4-FFF2-40B4-BE49-F238E27FC236}">
                <a16:creationId xmlns:a16="http://schemas.microsoft.com/office/drawing/2014/main" id="{E4727C48-4721-BC4C-1EA8-10AD2C81D294}"/>
              </a:ext>
            </a:extLst>
          </p:cNvPr>
          <p:cNvPicPr>
            <a:picLocks noChangeAspect="1"/>
          </p:cNvPicPr>
          <p:nvPr/>
        </p:nvPicPr>
        <p:blipFill>
          <a:blip r:embed="rId2"/>
          <a:stretch>
            <a:fillRect/>
          </a:stretch>
        </p:blipFill>
        <p:spPr>
          <a:xfrm>
            <a:off x="3332508" y="1534480"/>
            <a:ext cx="2225455" cy="4005064"/>
          </a:xfrm>
          <a:prstGeom prst="roundRect">
            <a:avLst>
              <a:gd name="adj" fmla="val 11111"/>
            </a:avLst>
          </a:prstGeom>
          <a:ln w="190500" cap="rnd">
            <a:solidFill>
              <a:schemeClr val="tx1"/>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졸업요건 결과</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졸업 요건 달성</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409078868"/>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입력값에대한</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결과화인</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졸업이 가능합니다 표시</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필요학점 표시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내가들은</a:t>
                      </a:r>
                      <a:r>
                        <a:rPr lang="ko-KR" altLang="en-US" sz="850" b="0" dirty="0">
                          <a:latin typeface="+mn-ea"/>
                          <a:ea typeface="+mn-ea"/>
                        </a:rPr>
                        <a:t> 총 학점 표시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1,2,3,4</a:t>
                      </a:r>
                      <a:r>
                        <a:rPr lang="ko-KR" altLang="en-US" sz="850" b="0" dirty="0">
                          <a:latin typeface="+mn-ea"/>
                          <a:ea typeface="+mn-ea"/>
                        </a:rPr>
                        <a:t>학년 총 </a:t>
                      </a:r>
                      <a:r>
                        <a:rPr lang="ko-KR" altLang="en-US" sz="850" b="0" dirty="0" err="1">
                          <a:latin typeface="+mn-ea"/>
                          <a:ea typeface="+mn-ea"/>
                        </a:rPr>
                        <a:t>평점계산값</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1,2,3,4</a:t>
                      </a:r>
                      <a:r>
                        <a:rPr lang="ko-KR" altLang="en-US" sz="850" b="0" dirty="0">
                          <a:latin typeface="+mn-ea"/>
                          <a:ea typeface="+mn-ea"/>
                        </a:rPr>
                        <a:t>학년 총 전공 </a:t>
                      </a:r>
                      <a:r>
                        <a:rPr lang="ko-KR" altLang="en-US" sz="850" b="0" dirty="0" err="1">
                          <a:latin typeface="+mn-ea"/>
                          <a:ea typeface="+mn-ea"/>
                        </a:rPr>
                        <a:t>평점계산값</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50" b="0" dirty="0">
                          <a:latin typeface="+mn-ea"/>
                          <a:ea typeface="+mn-ea"/>
                        </a:rPr>
                        <a:t>Id</a:t>
                      </a:r>
                      <a:r>
                        <a:rPr lang="ko-KR" altLang="en-US" sz="850" b="0" dirty="0">
                          <a:latin typeface="+mn-ea"/>
                          <a:ea typeface="+mn-ea"/>
                        </a:rPr>
                        <a:t>님의 졸업이 </a:t>
                      </a:r>
                      <a:r>
                        <a:rPr lang="ko-KR" altLang="en-US" sz="850" b="0" dirty="0" err="1">
                          <a:latin typeface="+mn-ea"/>
                          <a:ea typeface="+mn-ea"/>
                        </a:rPr>
                        <a:t>가능합니다표시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sp>
        <p:nvSpPr>
          <p:cNvPr id="6" name="타원 5">
            <a:extLst>
              <a:ext uri="{FF2B5EF4-FFF2-40B4-BE49-F238E27FC236}">
                <a16:creationId xmlns:a16="http://schemas.microsoft.com/office/drawing/2014/main" id="{8ACDDEB6-FB5A-A283-A0B1-41944E536EA9}"/>
              </a:ext>
            </a:extLst>
          </p:cNvPr>
          <p:cNvSpPr/>
          <p:nvPr/>
        </p:nvSpPr>
        <p:spPr>
          <a:xfrm>
            <a:off x="3575720" y="2312434"/>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9" name="타원 8">
            <a:extLst>
              <a:ext uri="{FF2B5EF4-FFF2-40B4-BE49-F238E27FC236}">
                <a16:creationId xmlns:a16="http://schemas.microsoft.com/office/drawing/2014/main" id="{D87F7CBF-5CBF-E23A-BB68-032F91B7E1A5}"/>
              </a:ext>
            </a:extLst>
          </p:cNvPr>
          <p:cNvSpPr/>
          <p:nvPr/>
        </p:nvSpPr>
        <p:spPr>
          <a:xfrm>
            <a:off x="4244500" y="2312434"/>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0" name="타원 9">
            <a:extLst>
              <a:ext uri="{FF2B5EF4-FFF2-40B4-BE49-F238E27FC236}">
                <a16:creationId xmlns:a16="http://schemas.microsoft.com/office/drawing/2014/main" id="{765CBC8F-5D50-9D79-E28C-A23F87854C35}"/>
              </a:ext>
            </a:extLst>
          </p:cNvPr>
          <p:cNvSpPr/>
          <p:nvPr/>
        </p:nvSpPr>
        <p:spPr>
          <a:xfrm>
            <a:off x="3575720" y="2924944"/>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8" name="타원 17">
            <a:extLst>
              <a:ext uri="{FF2B5EF4-FFF2-40B4-BE49-F238E27FC236}">
                <a16:creationId xmlns:a16="http://schemas.microsoft.com/office/drawing/2014/main" id="{0C89F8F3-FBB7-DE3D-C18C-5C59275E988A}"/>
              </a:ext>
            </a:extLst>
          </p:cNvPr>
          <p:cNvSpPr/>
          <p:nvPr/>
        </p:nvSpPr>
        <p:spPr>
          <a:xfrm>
            <a:off x="4244500" y="2886844"/>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19" name="타원 18">
            <a:extLst>
              <a:ext uri="{FF2B5EF4-FFF2-40B4-BE49-F238E27FC236}">
                <a16:creationId xmlns:a16="http://schemas.microsoft.com/office/drawing/2014/main" id="{22B51DE8-3234-D1DF-DC7D-673513CC0AE1}"/>
              </a:ext>
            </a:extLst>
          </p:cNvPr>
          <p:cNvSpPr/>
          <p:nvPr/>
        </p:nvSpPr>
        <p:spPr>
          <a:xfrm>
            <a:off x="3575720" y="4833156"/>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Tree>
    <p:extLst>
      <p:ext uri="{BB962C8B-B14F-4D97-AF65-F5344CB8AC3E}">
        <p14:creationId xmlns:p14="http://schemas.microsoft.com/office/powerpoint/2010/main" val="2684066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a:extLst>
              <a:ext uri="{FF2B5EF4-FFF2-40B4-BE49-F238E27FC236}">
                <a16:creationId xmlns:a16="http://schemas.microsoft.com/office/drawing/2014/main" id="{779FB517-F6F5-0C13-95B8-CDF37020267D}"/>
              </a:ext>
            </a:extLst>
          </p:cNvPr>
          <p:cNvPicPr>
            <a:picLocks noChangeAspect="1"/>
          </p:cNvPicPr>
          <p:nvPr/>
        </p:nvPicPr>
        <p:blipFill>
          <a:blip r:embed="rId2"/>
          <a:stretch>
            <a:fillRect/>
          </a:stretch>
        </p:blipFill>
        <p:spPr>
          <a:xfrm>
            <a:off x="2682122" y="980728"/>
            <a:ext cx="3348051" cy="5229200"/>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졸업요건 결과</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졸업 요건 </a:t>
            </a:r>
            <a:r>
              <a:rPr lang="ko-KR" altLang="en-US" dirty="0" err="1"/>
              <a:t>불충족</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136553114"/>
              </p:ext>
            </p:extLst>
          </p:nvPr>
        </p:nvGraphicFramePr>
        <p:xfrm>
          <a:off x="8688288" y="476672"/>
          <a:ext cx="3384376" cy="272629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1</a:t>
                      </a:r>
                      <a:r>
                        <a:rPr lang="ko-KR" altLang="en-US" sz="800" b="0" dirty="0">
                          <a:solidFill>
                            <a:schemeClr val="tx1"/>
                          </a:solidFill>
                          <a:latin typeface="+mn-ea"/>
                          <a:ea typeface="+mn-ea"/>
                          <a:sym typeface="맑은 고딕"/>
                        </a:rPr>
                        <a:t>학년 </a:t>
                      </a:r>
                      <a:r>
                        <a:rPr lang="ko-KR" altLang="en-US" sz="800" b="0" dirty="0" err="1">
                          <a:solidFill>
                            <a:schemeClr val="tx1"/>
                          </a:solidFill>
                          <a:latin typeface="+mn-ea"/>
                          <a:ea typeface="+mn-ea"/>
                          <a:sym typeface="맑은 고딕"/>
                        </a:rPr>
                        <a:t>수업과목및</a:t>
                      </a:r>
                      <a:r>
                        <a:rPr lang="ko-KR" altLang="en-US" sz="800" b="0" dirty="0">
                          <a:solidFill>
                            <a:schemeClr val="tx1"/>
                          </a:solidFill>
                          <a:latin typeface="+mn-ea"/>
                          <a:ea typeface="+mn-ea"/>
                          <a:sym typeface="맑은 고딕"/>
                        </a:rPr>
                        <a:t> 성적</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전공여부 입력페이지</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다음 </a:t>
                      </a:r>
                      <a:r>
                        <a:rPr lang="ko-KR" altLang="en-US" sz="800" b="0" dirty="0" err="1">
                          <a:solidFill>
                            <a:schemeClr val="tx1"/>
                          </a:solidFill>
                          <a:latin typeface="+mn-ea"/>
                          <a:ea typeface="+mn-ea"/>
                          <a:sym typeface="맑은 고딕"/>
                        </a:rPr>
                        <a:t>클릭시</a:t>
                      </a:r>
                      <a:r>
                        <a:rPr lang="ko-KR" altLang="en-US" sz="800" b="0" dirty="0">
                          <a:solidFill>
                            <a:schemeClr val="tx1"/>
                          </a:solidFill>
                          <a:latin typeface="+mn-ea"/>
                          <a:ea typeface="+mn-ea"/>
                          <a:sym typeface="맑은 고딕"/>
                        </a:rPr>
                        <a:t> 과목</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점수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전공여부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과목이름을 </a:t>
                      </a:r>
                      <a:r>
                        <a:rPr lang="en-US" altLang="ko-KR" sz="800" b="0" dirty="0" err="1">
                          <a:solidFill>
                            <a:schemeClr val="tx1"/>
                          </a:solidFill>
                          <a:latin typeface="+mn-ea"/>
                          <a:ea typeface="+mn-ea"/>
                          <a:sym typeface="맑은 고딕"/>
                        </a:rPr>
                        <a:t>db_data</a:t>
                      </a:r>
                      <a:r>
                        <a:rPr lang="ko-KR" altLang="en-US" sz="800" b="0" dirty="0">
                          <a:solidFill>
                            <a:schemeClr val="tx1"/>
                          </a:solidFill>
                          <a:latin typeface="+mn-ea"/>
                          <a:ea typeface="+mn-ea"/>
                          <a:sym typeface="맑은 고딕"/>
                        </a:rPr>
                        <a:t>로 저장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필요학점 표시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내가들은</a:t>
                      </a:r>
                      <a:r>
                        <a:rPr lang="ko-KR" altLang="en-US" sz="850" b="0" dirty="0">
                          <a:latin typeface="+mn-ea"/>
                          <a:ea typeface="+mn-ea"/>
                        </a:rPr>
                        <a:t> 총 학점 표시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1,2,3,4</a:t>
                      </a:r>
                      <a:r>
                        <a:rPr lang="ko-KR" altLang="en-US" sz="850" b="0" dirty="0">
                          <a:latin typeface="+mn-ea"/>
                          <a:ea typeface="+mn-ea"/>
                        </a:rPr>
                        <a:t>학년 총 </a:t>
                      </a:r>
                      <a:r>
                        <a:rPr lang="ko-KR" altLang="en-US" sz="850" b="0" dirty="0" err="1">
                          <a:latin typeface="+mn-ea"/>
                          <a:ea typeface="+mn-ea"/>
                        </a:rPr>
                        <a:t>평점계산값</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1,2,3,4</a:t>
                      </a:r>
                      <a:r>
                        <a:rPr lang="ko-KR" altLang="en-US" sz="850" b="0" dirty="0">
                          <a:latin typeface="+mn-ea"/>
                          <a:ea typeface="+mn-ea"/>
                        </a:rPr>
                        <a:t>학년 총 전공 </a:t>
                      </a:r>
                      <a:r>
                        <a:rPr lang="ko-KR" altLang="en-US" sz="850" b="0" dirty="0" err="1">
                          <a:latin typeface="+mn-ea"/>
                          <a:ea typeface="+mn-ea"/>
                        </a:rPr>
                        <a:t>평점계산값</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부족한학점 알려주기 </a:t>
                      </a:r>
                      <a:r>
                        <a:rPr lang="en-US" altLang="ko-KR" sz="850" b="0" dirty="0">
                          <a:latin typeface="+mn-ea"/>
                          <a:ea typeface="+mn-ea"/>
                        </a:rPr>
                        <a:t>(</a:t>
                      </a:r>
                      <a:r>
                        <a:rPr lang="ko-KR" altLang="en-US" sz="850" b="0" dirty="0">
                          <a:latin typeface="+mn-ea"/>
                          <a:ea typeface="+mn-ea"/>
                        </a:rPr>
                        <a:t>전공필수</a:t>
                      </a:r>
                      <a:r>
                        <a:rPr lang="en-US" altLang="ko-KR" sz="850" b="0" dirty="0">
                          <a:latin typeface="+mn-ea"/>
                          <a:ea typeface="+mn-ea"/>
                        </a:rPr>
                        <a:t>,</a:t>
                      </a:r>
                      <a:r>
                        <a:rPr lang="ko-KR" altLang="en-US" sz="850" b="0" dirty="0">
                          <a:latin typeface="+mn-ea"/>
                          <a:ea typeface="+mn-ea"/>
                        </a:rPr>
                        <a:t> 전공선택</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193730">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Id</a:t>
                      </a:r>
                      <a:r>
                        <a:rPr lang="ko-KR" altLang="en-US" sz="850" b="0" dirty="0">
                          <a:latin typeface="+mn-ea"/>
                          <a:ea typeface="+mn-ea"/>
                        </a:rPr>
                        <a:t>님은 졸업이 불가능합니다 </a:t>
                      </a:r>
                      <a:r>
                        <a:rPr lang="ko-KR" altLang="en-US" sz="850" b="0" dirty="0" err="1">
                          <a:latin typeface="+mn-ea"/>
                          <a:ea typeface="+mn-ea"/>
                        </a:rPr>
                        <a:t>출럭</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a:t>
                      </a:r>
                      <a:r>
                        <a:rPr lang="ko-KR" altLang="en-US" sz="850" b="0" dirty="0">
                          <a:latin typeface="+mn-ea"/>
                          <a:ea typeface="+mn-ea"/>
                        </a:rPr>
                        <a:t>리소스</a:t>
                      </a:r>
                      <a:r>
                        <a:rPr lang="en-US" altLang="ko-KR" sz="850" b="0" dirty="0">
                          <a:latin typeface="+mn-ea"/>
                          <a:ea typeface="+mn-ea"/>
                        </a:rPr>
                        <a:t>) </a:t>
                      </a:r>
                      <a:r>
                        <a:rPr lang="ko-KR" altLang="en-US" sz="850" b="0" dirty="0">
                          <a:latin typeface="+mn-ea"/>
                          <a:ea typeface="+mn-ea"/>
                        </a:rPr>
                        <a:t>이미지는 </a:t>
                      </a:r>
                      <a:r>
                        <a:rPr lang="ko-KR" altLang="en-US" sz="850" b="0" dirty="0" err="1">
                          <a:latin typeface="+mn-ea"/>
                          <a:ea typeface="+mn-ea"/>
                        </a:rPr>
                        <a:t>해당학년의</a:t>
                      </a:r>
                      <a:r>
                        <a:rPr lang="ko-KR" altLang="en-US" sz="850" b="0" dirty="0">
                          <a:latin typeface="+mn-ea"/>
                          <a:ea typeface="+mn-ea"/>
                        </a:rPr>
                        <a:t> 이수체계표를 나타낸다</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sp>
        <p:nvSpPr>
          <p:cNvPr id="6" name="타원 5">
            <a:extLst>
              <a:ext uri="{FF2B5EF4-FFF2-40B4-BE49-F238E27FC236}">
                <a16:creationId xmlns:a16="http://schemas.microsoft.com/office/drawing/2014/main" id="{8ACDDEB6-FB5A-A283-A0B1-41944E536EA9}"/>
              </a:ext>
            </a:extLst>
          </p:cNvPr>
          <p:cNvSpPr/>
          <p:nvPr/>
        </p:nvSpPr>
        <p:spPr>
          <a:xfrm>
            <a:off x="3144932" y="2309720"/>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9" name="타원 8">
            <a:extLst>
              <a:ext uri="{FF2B5EF4-FFF2-40B4-BE49-F238E27FC236}">
                <a16:creationId xmlns:a16="http://schemas.microsoft.com/office/drawing/2014/main" id="{D87F7CBF-5CBF-E23A-BB68-032F91B7E1A5}"/>
              </a:ext>
            </a:extLst>
          </p:cNvPr>
          <p:cNvSpPr/>
          <p:nvPr/>
        </p:nvSpPr>
        <p:spPr>
          <a:xfrm>
            <a:off x="4404832" y="2295195"/>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0" name="타원 9">
            <a:extLst>
              <a:ext uri="{FF2B5EF4-FFF2-40B4-BE49-F238E27FC236}">
                <a16:creationId xmlns:a16="http://schemas.microsoft.com/office/drawing/2014/main" id="{765CBC8F-5D50-9D79-E28C-A23F87854C35}"/>
              </a:ext>
            </a:extLst>
          </p:cNvPr>
          <p:cNvSpPr/>
          <p:nvPr/>
        </p:nvSpPr>
        <p:spPr>
          <a:xfrm>
            <a:off x="3144932" y="2778832"/>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8" name="타원 17">
            <a:extLst>
              <a:ext uri="{FF2B5EF4-FFF2-40B4-BE49-F238E27FC236}">
                <a16:creationId xmlns:a16="http://schemas.microsoft.com/office/drawing/2014/main" id="{0C89F8F3-FBB7-DE3D-C18C-5C59275E988A}"/>
              </a:ext>
            </a:extLst>
          </p:cNvPr>
          <p:cNvSpPr/>
          <p:nvPr/>
        </p:nvSpPr>
        <p:spPr>
          <a:xfrm>
            <a:off x="4428410" y="2778832"/>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19" name="타원 18">
            <a:extLst>
              <a:ext uri="{FF2B5EF4-FFF2-40B4-BE49-F238E27FC236}">
                <a16:creationId xmlns:a16="http://schemas.microsoft.com/office/drawing/2014/main" id="{22B51DE8-3234-D1DF-DC7D-673513CC0AE1}"/>
              </a:ext>
            </a:extLst>
          </p:cNvPr>
          <p:cNvSpPr/>
          <p:nvPr/>
        </p:nvSpPr>
        <p:spPr>
          <a:xfrm>
            <a:off x="3037973" y="4025268"/>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pic>
        <p:nvPicPr>
          <p:cNvPr id="3" name="그림 2">
            <a:extLst>
              <a:ext uri="{FF2B5EF4-FFF2-40B4-BE49-F238E27FC236}">
                <a16:creationId xmlns:a16="http://schemas.microsoft.com/office/drawing/2014/main" id="{25951CDA-DDCF-47E0-C396-CF84D10D47E8}"/>
              </a:ext>
            </a:extLst>
          </p:cNvPr>
          <p:cNvPicPr>
            <a:picLocks noChangeAspect="1"/>
          </p:cNvPicPr>
          <p:nvPr/>
        </p:nvPicPr>
        <p:blipFill>
          <a:blip r:embed="rId3"/>
          <a:stretch>
            <a:fillRect/>
          </a:stretch>
        </p:blipFill>
        <p:spPr>
          <a:xfrm>
            <a:off x="5979219" y="3766030"/>
            <a:ext cx="1834838" cy="1067347"/>
          </a:xfrm>
          <a:prstGeom prst="rect">
            <a:avLst/>
          </a:prstGeom>
        </p:spPr>
      </p:pic>
      <p:sp>
        <p:nvSpPr>
          <p:cNvPr id="13" name="타원 12">
            <a:extLst>
              <a:ext uri="{FF2B5EF4-FFF2-40B4-BE49-F238E27FC236}">
                <a16:creationId xmlns:a16="http://schemas.microsoft.com/office/drawing/2014/main" id="{806CCD8D-55DE-D4B9-D06E-E7F3EDEB7D30}"/>
              </a:ext>
            </a:extLst>
          </p:cNvPr>
          <p:cNvSpPr/>
          <p:nvPr/>
        </p:nvSpPr>
        <p:spPr>
          <a:xfrm>
            <a:off x="3037973" y="4617353"/>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14" name="타원 13">
            <a:extLst>
              <a:ext uri="{FF2B5EF4-FFF2-40B4-BE49-F238E27FC236}">
                <a16:creationId xmlns:a16="http://schemas.microsoft.com/office/drawing/2014/main" id="{81D45B6E-097E-5C2F-A7AE-D9A044E6EAE7}"/>
              </a:ext>
            </a:extLst>
          </p:cNvPr>
          <p:cNvSpPr/>
          <p:nvPr/>
        </p:nvSpPr>
        <p:spPr>
          <a:xfrm>
            <a:off x="5661398" y="4083679"/>
            <a:ext cx="213918"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Tree>
    <p:extLst>
      <p:ext uri="{BB962C8B-B14F-4D97-AF65-F5344CB8AC3E}">
        <p14:creationId xmlns:p14="http://schemas.microsoft.com/office/powerpoint/2010/main" val="157241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3881589540"/>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0000/00/00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900" dirty="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2022/10/23</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900" dirty="0">
                          <a:solidFill>
                            <a:schemeClr val="tx1"/>
                          </a:solidFill>
                        </a:rPr>
                        <a:t>화면설계서 작성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3~15</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조광희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chemeClr val="tx1"/>
                          </a:solidFill>
                          <a:latin typeface="+mn-ea"/>
                          <a:ea typeface="+mn-ea"/>
                        </a:rPr>
                        <a:t>V2.0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en-US" altLang="ko-KR" sz="900" dirty="0">
                          <a:solidFill>
                            <a:schemeClr val="tx1"/>
                          </a:solidFill>
                          <a:latin typeface="+mn-ea"/>
                          <a:ea typeface="+mn-ea"/>
                        </a:rPr>
                        <a:t>2022/12/05</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r>
                        <a:rPr lang="ko-KR" altLang="en-US" sz="900" dirty="0">
                          <a:solidFill>
                            <a:schemeClr val="tx1"/>
                          </a:solidFill>
                          <a:latin typeface="+mn-ea"/>
                          <a:ea typeface="+mn-ea"/>
                        </a:rPr>
                        <a:t>화면설계서 수정</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3~15</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조광희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328313213"/>
              </p:ext>
            </p:extLst>
          </p:nvPr>
        </p:nvGraphicFramePr>
        <p:xfrm>
          <a:off x="1197870" y="1268760"/>
          <a:ext cx="9796258" cy="4750115"/>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err="1">
                          <a:solidFill>
                            <a:schemeClr val="tx1"/>
                          </a:solidFill>
                          <a:latin typeface="+mn-ea"/>
                          <a:ea typeface="+mn-ea"/>
                        </a:rPr>
                        <a:t>학교다니면서</a:t>
                      </a:r>
                      <a:r>
                        <a:rPr lang="ko-KR" altLang="en-US" sz="900" dirty="0">
                          <a:solidFill>
                            <a:schemeClr val="tx1"/>
                          </a:solidFill>
                          <a:latin typeface="+mn-ea"/>
                          <a:ea typeface="+mn-ea"/>
                        </a:rPr>
                        <a:t> </a:t>
                      </a:r>
                      <a:r>
                        <a:rPr lang="ko-KR" altLang="en-US" sz="900" dirty="0" err="1">
                          <a:solidFill>
                            <a:schemeClr val="tx1"/>
                          </a:solidFill>
                          <a:latin typeface="+mn-ea"/>
                          <a:ea typeface="+mn-ea"/>
                        </a:rPr>
                        <a:t>자신의과에서</a:t>
                      </a:r>
                      <a:r>
                        <a:rPr lang="ko-KR" altLang="en-US" sz="900" dirty="0">
                          <a:solidFill>
                            <a:schemeClr val="tx1"/>
                          </a:solidFill>
                          <a:latin typeface="+mn-ea"/>
                          <a:ea typeface="+mn-ea"/>
                        </a:rPr>
                        <a:t> </a:t>
                      </a:r>
                      <a:r>
                        <a:rPr lang="ko-KR" altLang="en-US" sz="900" dirty="0" err="1">
                          <a:solidFill>
                            <a:schemeClr val="tx1"/>
                          </a:solidFill>
                          <a:latin typeface="+mn-ea"/>
                          <a:ea typeface="+mn-ea"/>
                        </a:rPr>
                        <a:t>졸업시</a:t>
                      </a:r>
                      <a:r>
                        <a:rPr lang="ko-KR" altLang="en-US" sz="900" dirty="0">
                          <a:solidFill>
                            <a:schemeClr val="tx1"/>
                          </a:solidFill>
                          <a:latin typeface="+mn-ea"/>
                          <a:ea typeface="+mn-ea"/>
                        </a:rPr>
                        <a:t> 필수 수업을 들었는지 여부를 확인하기 </a:t>
                      </a:r>
                      <a:r>
                        <a:rPr lang="ko-KR" altLang="en-US" sz="900" dirty="0" err="1">
                          <a:solidFill>
                            <a:schemeClr val="tx1"/>
                          </a:solidFill>
                          <a:latin typeface="+mn-ea"/>
                          <a:ea typeface="+mn-ea"/>
                        </a:rPr>
                        <a:t>힘든경우가</a:t>
                      </a:r>
                      <a:r>
                        <a:rPr lang="ko-KR" altLang="en-US" sz="900" dirty="0">
                          <a:solidFill>
                            <a:schemeClr val="tx1"/>
                          </a:solidFill>
                          <a:latin typeface="+mn-ea"/>
                          <a:ea typeface="+mn-ea"/>
                        </a:rPr>
                        <a:t> 많고 </a:t>
                      </a:r>
                      <a:r>
                        <a:rPr lang="ko-KR" altLang="en-US" sz="900" dirty="0" err="1">
                          <a:solidFill>
                            <a:schemeClr val="tx1"/>
                          </a:solidFill>
                          <a:latin typeface="+mn-ea"/>
                          <a:ea typeface="+mn-ea"/>
                        </a:rPr>
                        <a:t>햇갈리는</a:t>
                      </a:r>
                      <a:r>
                        <a:rPr lang="ko-KR" altLang="en-US" sz="900" dirty="0">
                          <a:solidFill>
                            <a:schemeClr val="tx1"/>
                          </a:solidFill>
                          <a:latin typeface="+mn-ea"/>
                          <a:ea typeface="+mn-ea"/>
                        </a:rPr>
                        <a:t> 경우가 많아서 앱을 만들게 되었습니다</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학년별로 들었던 과목을 입력하면 앞으로 들어야할 과목이랑 </a:t>
                      </a:r>
                      <a:r>
                        <a:rPr lang="ko-KR" altLang="en-US" sz="900" dirty="0" err="1">
                          <a:solidFill>
                            <a:schemeClr val="tx1"/>
                          </a:solidFill>
                          <a:latin typeface="+mn-ea"/>
                          <a:ea typeface="+mn-ea"/>
                        </a:rPr>
                        <a:t>못들었던</a:t>
                      </a:r>
                      <a:r>
                        <a:rPr lang="ko-KR" altLang="en-US" sz="900" dirty="0">
                          <a:solidFill>
                            <a:schemeClr val="tx1"/>
                          </a:solidFill>
                          <a:latin typeface="+mn-ea"/>
                          <a:ea typeface="+mn-ea"/>
                        </a:rPr>
                        <a:t> </a:t>
                      </a:r>
                      <a:r>
                        <a:rPr lang="ko-KR" altLang="en-US" sz="900" dirty="0" err="1">
                          <a:solidFill>
                            <a:schemeClr val="tx1"/>
                          </a:solidFill>
                          <a:latin typeface="+mn-ea"/>
                          <a:ea typeface="+mn-ea"/>
                        </a:rPr>
                        <a:t>과목에대해서</a:t>
                      </a:r>
                      <a:r>
                        <a:rPr lang="ko-KR" altLang="en-US" sz="900" dirty="0">
                          <a:solidFill>
                            <a:schemeClr val="tx1"/>
                          </a:solidFill>
                          <a:latin typeface="+mn-ea"/>
                          <a:ea typeface="+mn-ea"/>
                        </a:rPr>
                        <a:t> 알 </a:t>
                      </a:r>
                      <a:r>
                        <a:rPr lang="ko-KR" altLang="en-US" sz="900" dirty="0" err="1">
                          <a:solidFill>
                            <a:schemeClr val="tx1"/>
                          </a:solidFill>
                          <a:latin typeface="+mn-ea"/>
                          <a:ea typeface="+mn-ea"/>
                        </a:rPr>
                        <a:t>수있음</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학생들에게 자신이 들어야할 </a:t>
                      </a:r>
                      <a:r>
                        <a:rPr lang="ko-KR" altLang="en-US" sz="900" dirty="0" err="1">
                          <a:solidFill>
                            <a:schemeClr val="tx1"/>
                          </a:solidFill>
                          <a:latin typeface="+mn-ea"/>
                          <a:ea typeface="+mn-ea"/>
                        </a:rPr>
                        <a:t>과목에대해</a:t>
                      </a:r>
                      <a:r>
                        <a:rPr lang="ko-KR" altLang="en-US" sz="900" dirty="0">
                          <a:solidFill>
                            <a:schemeClr val="tx1"/>
                          </a:solidFill>
                          <a:latin typeface="+mn-ea"/>
                          <a:ea typeface="+mn-ea"/>
                        </a:rPr>
                        <a:t> 알 수 </a:t>
                      </a:r>
                      <a:r>
                        <a:rPr lang="ko-KR" altLang="en-US" sz="900" dirty="0" err="1">
                          <a:solidFill>
                            <a:schemeClr val="tx1"/>
                          </a:solidFill>
                          <a:latin typeface="+mn-ea"/>
                          <a:ea typeface="+mn-ea"/>
                        </a:rPr>
                        <a:t>있게해주고</a:t>
                      </a:r>
                      <a:r>
                        <a:rPr lang="en-US" altLang="ko-KR" sz="900" dirty="0">
                          <a:solidFill>
                            <a:schemeClr val="tx1"/>
                          </a:solidFill>
                          <a:latin typeface="+mn-ea"/>
                          <a:ea typeface="+mn-ea"/>
                        </a:rPr>
                        <a:t>,</a:t>
                      </a:r>
                      <a:r>
                        <a:rPr lang="ko-KR" altLang="en-US" sz="900" dirty="0">
                          <a:solidFill>
                            <a:schemeClr val="tx1"/>
                          </a:solidFill>
                          <a:latin typeface="+mn-ea"/>
                          <a:ea typeface="+mn-ea"/>
                        </a:rPr>
                        <a:t> 학번에 따라 다른 이수과정을 알려주고</a:t>
                      </a:r>
                      <a:r>
                        <a:rPr lang="en-US" altLang="ko-KR" sz="900" dirty="0">
                          <a:solidFill>
                            <a:schemeClr val="tx1"/>
                          </a:solidFill>
                          <a:latin typeface="+mn-ea"/>
                          <a:ea typeface="+mn-ea"/>
                        </a:rPr>
                        <a:t>, </a:t>
                      </a:r>
                      <a:r>
                        <a:rPr lang="ko-KR" altLang="en-US" sz="900" dirty="0" err="1">
                          <a:solidFill>
                            <a:schemeClr val="tx1"/>
                          </a:solidFill>
                          <a:latin typeface="+mn-ea"/>
                          <a:ea typeface="+mn-ea"/>
                        </a:rPr>
                        <a:t>어떤과목을</a:t>
                      </a:r>
                      <a:r>
                        <a:rPr lang="ko-KR" altLang="en-US" sz="900" dirty="0">
                          <a:solidFill>
                            <a:schemeClr val="tx1"/>
                          </a:solidFill>
                          <a:latin typeface="+mn-ea"/>
                          <a:ea typeface="+mn-ea"/>
                        </a:rPr>
                        <a:t> </a:t>
                      </a:r>
                      <a:r>
                        <a:rPr lang="ko-KR" altLang="en-US" sz="900" dirty="0" err="1">
                          <a:solidFill>
                            <a:schemeClr val="tx1"/>
                          </a:solidFill>
                          <a:latin typeface="+mn-ea"/>
                          <a:ea typeface="+mn-ea"/>
                        </a:rPr>
                        <a:t>안들었는지</a:t>
                      </a:r>
                      <a:r>
                        <a:rPr lang="ko-KR" altLang="en-US" sz="900" dirty="0">
                          <a:solidFill>
                            <a:schemeClr val="tx1"/>
                          </a:solidFill>
                          <a:latin typeface="+mn-ea"/>
                          <a:ea typeface="+mn-ea"/>
                        </a:rPr>
                        <a:t> 확인할 </a:t>
                      </a:r>
                      <a:r>
                        <a:rPr lang="ko-KR" altLang="en-US" sz="900" dirty="0" err="1">
                          <a:solidFill>
                            <a:schemeClr val="tx1"/>
                          </a:solidFill>
                          <a:latin typeface="+mn-ea"/>
                          <a:ea typeface="+mn-ea"/>
                        </a:rPr>
                        <a:t>수있게되어</a:t>
                      </a:r>
                      <a:r>
                        <a:rPr lang="ko-KR" altLang="en-US" sz="900" dirty="0">
                          <a:solidFill>
                            <a:schemeClr val="tx1"/>
                          </a:solidFill>
                          <a:latin typeface="+mn-ea"/>
                          <a:ea typeface="+mn-ea"/>
                        </a:rPr>
                        <a:t> 졸업 </a:t>
                      </a:r>
                      <a:r>
                        <a:rPr lang="ko-KR" altLang="en-US" sz="900" dirty="0" err="1">
                          <a:solidFill>
                            <a:schemeClr val="tx1"/>
                          </a:solidFill>
                          <a:latin typeface="+mn-ea"/>
                          <a:ea typeface="+mn-ea"/>
                        </a:rPr>
                        <a:t>준비및</a:t>
                      </a:r>
                      <a:r>
                        <a:rPr lang="ko-KR" altLang="en-US" sz="900" dirty="0">
                          <a:solidFill>
                            <a:schemeClr val="tx1"/>
                          </a:solidFill>
                          <a:latin typeface="+mn-ea"/>
                          <a:ea typeface="+mn-ea"/>
                        </a:rPr>
                        <a:t> 학교 </a:t>
                      </a:r>
                      <a:r>
                        <a:rPr lang="ko-KR" altLang="en-US" sz="900" dirty="0" err="1">
                          <a:solidFill>
                            <a:schemeClr val="tx1"/>
                          </a:solidFill>
                          <a:latin typeface="+mn-ea"/>
                          <a:ea typeface="+mn-ea"/>
                        </a:rPr>
                        <a:t>시간표짤때</a:t>
                      </a:r>
                      <a:r>
                        <a:rPr lang="ko-KR" altLang="en-US" sz="900" dirty="0">
                          <a:solidFill>
                            <a:schemeClr val="tx1"/>
                          </a:solidFill>
                          <a:latin typeface="+mn-ea"/>
                          <a:ea typeface="+mn-ea"/>
                        </a:rPr>
                        <a:t> 도움을 줄 </a:t>
                      </a:r>
                      <a:r>
                        <a:rPr lang="ko-KR" altLang="en-US" sz="900" dirty="0" err="1">
                          <a:solidFill>
                            <a:schemeClr val="tx1"/>
                          </a:solidFill>
                          <a:latin typeface="+mn-ea"/>
                          <a:ea typeface="+mn-ea"/>
                        </a:rPr>
                        <a:t>수있을것으로</a:t>
                      </a:r>
                      <a:r>
                        <a:rPr lang="ko-KR" altLang="en-US" sz="900" dirty="0">
                          <a:solidFill>
                            <a:schemeClr val="tx1"/>
                          </a:solidFill>
                          <a:latin typeface="+mn-ea"/>
                          <a:ea typeface="+mn-ea"/>
                        </a:rPr>
                        <a:t> 기대된다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학년별로 학점도 </a:t>
                      </a:r>
                      <a:r>
                        <a:rPr lang="ko-KR" altLang="en-US" sz="900" dirty="0" err="1">
                          <a:solidFill>
                            <a:schemeClr val="tx1"/>
                          </a:solidFill>
                          <a:latin typeface="+mn-ea"/>
                          <a:ea typeface="+mn-ea"/>
                        </a:rPr>
                        <a:t>알수있어</a:t>
                      </a:r>
                      <a:r>
                        <a:rPr lang="ko-KR" altLang="en-US" sz="900" dirty="0">
                          <a:solidFill>
                            <a:schemeClr val="tx1"/>
                          </a:solidFill>
                          <a:latin typeface="+mn-ea"/>
                          <a:ea typeface="+mn-ea"/>
                        </a:rPr>
                        <a:t> 학점관리에도 도움을 줄 것으로 기대된다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학년별로 들었던 과목을 입력하면 졸업조건에 적합한지 확인할 </a:t>
                      </a:r>
                      <a:r>
                        <a:rPr lang="ko-KR" altLang="en-US" sz="900" dirty="0" err="1">
                          <a:solidFill>
                            <a:schemeClr val="tx1"/>
                          </a:solidFill>
                          <a:latin typeface="+mn-ea"/>
                          <a:ea typeface="+mn-ea"/>
                        </a:rPr>
                        <a:t>수있고</a:t>
                      </a:r>
                      <a:r>
                        <a:rPr lang="en-US" altLang="ko-KR" sz="900" dirty="0">
                          <a:solidFill>
                            <a:schemeClr val="tx1"/>
                          </a:solidFill>
                          <a:latin typeface="+mn-ea"/>
                          <a:ea typeface="+mn-ea"/>
                        </a:rPr>
                        <a:t>, </a:t>
                      </a:r>
                      <a:r>
                        <a:rPr lang="ko-KR" altLang="en-US" sz="900" dirty="0">
                          <a:solidFill>
                            <a:schemeClr val="tx1"/>
                          </a:solidFill>
                          <a:latin typeface="+mn-ea"/>
                          <a:ea typeface="+mn-ea"/>
                        </a:rPr>
                        <a:t>부족하다면 </a:t>
                      </a:r>
                      <a:r>
                        <a:rPr lang="ko-KR" altLang="en-US" sz="900" dirty="0" err="1">
                          <a:solidFill>
                            <a:schemeClr val="tx1"/>
                          </a:solidFill>
                          <a:latin typeface="+mn-ea"/>
                          <a:ea typeface="+mn-ea"/>
                        </a:rPr>
                        <a:t>어떤부분이</a:t>
                      </a:r>
                      <a:r>
                        <a:rPr lang="ko-KR" altLang="en-US" sz="900" dirty="0">
                          <a:solidFill>
                            <a:schemeClr val="tx1"/>
                          </a:solidFill>
                          <a:latin typeface="+mn-ea"/>
                          <a:ea typeface="+mn-ea"/>
                        </a:rPr>
                        <a:t> 부족한지 알 수 있다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신</a:t>
                      </a:r>
                      <a:r>
                        <a:rPr lang="en-US" altLang="ko-KR" sz="900" dirty="0">
                          <a:solidFill>
                            <a:schemeClr val="tx1"/>
                          </a:solidFill>
                          <a:latin typeface="+mn-ea"/>
                          <a:ea typeface="+mn-ea"/>
                        </a:rPr>
                        <a:t>, </a:t>
                      </a:r>
                      <a:r>
                        <a:rPr lang="ko-KR" altLang="en-US" sz="900" dirty="0">
                          <a:solidFill>
                            <a:schemeClr val="tx1"/>
                          </a:solidFill>
                          <a:latin typeface="+mn-ea"/>
                          <a:ea typeface="+mn-ea"/>
                        </a:rPr>
                        <a:t>편입 시 년도별로 다른 교과과정 이수체계도를 </a:t>
                      </a:r>
                      <a:r>
                        <a:rPr lang="ko-KR" altLang="en-US" sz="900" dirty="0" err="1">
                          <a:solidFill>
                            <a:schemeClr val="tx1"/>
                          </a:solidFill>
                          <a:latin typeface="+mn-ea"/>
                          <a:ea typeface="+mn-ea"/>
                        </a:rPr>
                        <a:t>자신에맞는것만</a:t>
                      </a:r>
                      <a:r>
                        <a:rPr lang="ko-KR" altLang="en-US" sz="900" dirty="0">
                          <a:solidFill>
                            <a:schemeClr val="tx1"/>
                          </a:solidFill>
                          <a:latin typeface="+mn-ea"/>
                          <a:ea typeface="+mn-ea"/>
                        </a:rPr>
                        <a:t> 알려줌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err="1">
                          <a:solidFill>
                            <a:schemeClr val="tx1"/>
                          </a:solidFill>
                          <a:latin typeface="+mn-ea"/>
                          <a:ea typeface="+mn-ea"/>
                        </a:rPr>
                        <a:t>입력값을</a:t>
                      </a:r>
                      <a:r>
                        <a:rPr lang="ko-KR" altLang="en-US" sz="900" dirty="0">
                          <a:solidFill>
                            <a:schemeClr val="tx1"/>
                          </a:solidFill>
                          <a:latin typeface="+mn-ea"/>
                          <a:ea typeface="+mn-ea"/>
                        </a:rPr>
                        <a:t> 바탕으로 학년별 전공 학점도 알려줌</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서비스기획</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kumimoji="1" lang="ko-KR" altLang="en-US" sz="800" dirty="0"/>
                        <a:t>화면설계</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217173">
                <a:tc>
                  <a:txBody>
                    <a:bodyPr/>
                    <a:lstStyle/>
                    <a:p>
                      <a:pPr marL="0" marR="0" lvl="0" indent="0" algn="r"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dirty="0"/>
                        <a:t>기능정의</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kumimoji="1" lang="ko-KR" altLang="en-US" sz="800" dirty="0"/>
                        <a:t>코딩</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2"/>
                      </a:fgClr>
                      <a:bgClr>
                        <a:schemeClr val="bg1"/>
                      </a:bgClr>
                    </a:pattFill>
                  </a:tcPr>
                </a:tc>
                <a:extLst>
                  <a:ext uri="{0D108BD9-81ED-4DB2-BD59-A6C34878D82A}">
                    <a16:rowId xmlns:a16="http://schemas.microsoft.com/office/drawing/2014/main" val="3773015604"/>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350959103"/>
              </p:ext>
            </p:extLst>
          </p:nvPr>
        </p:nvGraphicFramePr>
        <p:xfrm>
          <a:off x="1197870" y="1700808"/>
          <a:ext cx="7994474"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33818">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ko-KR" altLang="en-US" sz="1000" b="0" dirty="0">
                          <a:solidFill>
                            <a:schemeClr val="tx1"/>
                          </a:solidFill>
                        </a:rPr>
                        <a:t>로그인</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a:t>
                      </a:r>
                      <a:r>
                        <a:rPr lang="ko-KR" altLang="en-US" sz="1000" b="1" dirty="0">
                          <a:solidFill>
                            <a:schemeClr val="tx1"/>
                          </a:solidFill>
                        </a:rPr>
                        <a:t>회원가입</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ko-KR" altLang="en-US" sz="1000" b="0" dirty="0" err="1">
                          <a:solidFill>
                            <a:schemeClr val="tx1"/>
                          </a:solidFill>
                        </a:rPr>
                        <a:t>메인화면</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gridSpan="2">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hMerge="1">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로그인화면</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아이디비밀번호입력</a:t>
            </a: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데이터베이스 </a:t>
            </a:r>
            <a:br>
              <a:rPr lang="en-US" altLang="ko-KR" sz="800" dirty="0">
                <a:solidFill>
                  <a:schemeClr val="tx1"/>
                </a:solidFill>
              </a:rPr>
            </a:br>
            <a:r>
              <a:rPr lang="en-US" altLang="ko-KR" sz="800" dirty="0">
                <a:solidFill>
                  <a:schemeClr val="tx1"/>
                </a:solidFill>
              </a:rPr>
              <a:t>post</a:t>
            </a:r>
            <a:r>
              <a:rPr lang="ko-KR" altLang="en-US" sz="800" dirty="0">
                <a:solidFill>
                  <a:schemeClr val="tx1"/>
                </a:solidFill>
              </a:rPr>
              <a:t>로 보냄</a:t>
            </a:r>
          </a:p>
        </p:txBody>
      </p:sp>
      <p:sp>
        <p:nvSpPr>
          <p:cNvPr id="10" name="순서도: 판단 9">
            <a:extLst>
              <a:ext uri="{FF2B5EF4-FFF2-40B4-BE49-F238E27FC236}">
                <a16:creationId xmlns:a16="http://schemas.microsoft.com/office/drawing/2014/main" id="{C07A0973-7A51-4E56-927B-66B2A3E6F2B9}"/>
              </a:ext>
            </a:extLst>
          </p:cNvPr>
          <p:cNvSpPr/>
          <p:nvPr/>
        </p:nvSpPr>
        <p:spPr>
          <a:xfrm>
            <a:off x="2773406" y="4057697"/>
            <a:ext cx="1335676"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아이디</a:t>
            </a:r>
            <a:r>
              <a:rPr lang="ko-KR" altLang="en-US" sz="700" dirty="0">
                <a:solidFill>
                  <a:schemeClr val="tx1"/>
                </a:solidFill>
              </a:rPr>
              <a:t>비밀번호확인</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954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매인화면</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flipH="1">
            <a:off x="3431704" y="4303045"/>
            <a:ext cx="954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H="1" flipV="1">
            <a:off x="3935760" y="3316275"/>
            <a:ext cx="173322" cy="864096"/>
          </a:xfrm>
          <a:prstGeom prst="bentConnector3">
            <a:avLst>
              <a:gd name="adj1" fmla="val -131893"/>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회원가입</a:t>
            </a: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p:cNvCxnSpPr>
          <p:nvPr/>
        </p:nvCxnSpPr>
        <p:spPr>
          <a:xfrm flipV="1">
            <a:off x="3550920" y="2452179"/>
            <a:ext cx="3758990" cy="2592288"/>
          </a:xfrm>
          <a:prstGeom prst="bentConnector3">
            <a:avLst>
              <a:gd name="adj1" fmla="val 81310"/>
            </a:avLst>
          </a:prstGeom>
          <a:ln>
            <a:headEnd type="oval" w="med" len="med"/>
            <a:tailEnd type="arrow" w="sm" len="sm"/>
          </a:ln>
        </p:spPr>
        <p:style>
          <a:lnRef idx="1">
            <a:schemeClr val="accent5"/>
          </a:lnRef>
          <a:fillRef idx="0">
            <a:schemeClr val="accent5"/>
          </a:fillRef>
          <a:effectRef idx="0">
            <a:schemeClr val="accent5"/>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7319283" y="2326482"/>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아이디입력</a:t>
            </a: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6078" y="3306326"/>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비밀번호입력</a:t>
            </a: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6078" y="389791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비밀번호 확인 </a:t>
            </a:r>
            <a:r>
              <a:rPr lang="ko-KR" altLang="en-US" sz="800" dirty="0" err="1">
                <a:solidFill>
                  <a:schemeClr val="tx1"/>
                </a:solidFill>
              </a:rPr>
              <a:t>입려</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399084"/>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학번선택</a:t>
            </a: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44" idx="0"/>
          </p:cNvCxnSpPr>
          <p:nvPr/>
        </p:nvCxnSpPr>
        <p:spPr>
          <a:xfrm flipH="1">
            <a:off x="5620134" y="3006901"/>
            <a:ext cx="2701" cy="29942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0134" y="3551674"/>
            <a:ext cx="0" cy="34623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0134" y="4143259"/>
            <a:ext cx="2701" cy="25582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061720" y="4921793"/>
            <a:ext cx="1139371"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데이터베이스에 아이디</a:t>
            </a:r>
            <a:r>
              <a:rPr lang="en-US" altLang="ko-KR" sz="700" dirty="0">
                <a:solidFill>
                  <a:schemeClr val="tx1"/>
                </a:solidFill>
              </a:rPr>
              <a:t>,</a:t>
            </a:r>
            <a:r>
              <a:rPr lang="ko-KR" altLang="en-US" sz="700" dirty="0">
                <a:solidFill>
                  <a:schemeClr val="tx1"/>
                </a:solidFill>
              </a:rPr>
              <a:t>비밀번호</a:t>
            </a:r>
            <a:r>
              <a:rPr lang="en-US" altLang="ko-KR" sz="700" dirty="0">
                <a:solidFill>
                  <a:schemeClr val="tx1"/>
                </a:solidFill>
              </a:rPr>
              <a:t>,</a:t>
            </a:r>
            <a:r>
              <a:rPr lang="ko-KR" altLang="en-US" sz="700" dirty="0">
                <a:solidFill>
                  <a:schemeClr val="tx1"/>
                </a:solidFill>
              </a:rPr>
              <a:t>학번 넣기</a:t>
            </a: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644432"/>
            <a:ext cx="8571" cy="27736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1"/>
            <a:endCxn id="7" idx="3"/>
          </p:cNvCxnSpPr>
          <p:nvPr/>
        </p:nvCxnSpPr>
        <p:spPr>
          <a:xfrm rot="10800000">
            <a:off x="3935760" y="2884227"/>
            <a:ext cx="1125960" cy="2160240"/>
          </a:xfrm>
          <a:prstGeom prst="bentConnector3">
            <a:avLst>
              <a:gd name="adj1" fmla="val 50000"/>
            </a:avLst>
          </a:prstGeom>
          <a:ln>
            <a:headEnd type="oval" w="med" len="med"/>
            <a:tailEnd type="arrow" w="sm" len="sm"/>
          </a:ln>
        </p:spPr>
        <p:style>
          <a:lnRef idx="1">
            <a:schemeClr val="accent6"/>
          </a:lnRef>
          <a:fillRef idx="0">
            <a:schemeClr val="accent6"/>
          </a:fillRef>
          <a:effectRef idx="0">
            <a:schemeClr val="accent6"/>
          </a:effectRef>
          <a:fontRef idx="minor">
            <a:schemeClr val="tx1"/>
          </a:fontRef>
        </p:style>
      </p:cxn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cxnSp>
        <p:nvCxnSpPr>
          <p:cNvPr id="20" name="직선 화살표 연결선 19">
            <a:extLst>
              <a:ext uri="{FF2B5EF4-FFF2-40B4-BE49-F238E27FC236}">
                <a16:creationId xmlns:a16="http://schemas.microsoft.com/office/drawing/2014/main" id="{E1A202C2-6FA9-FAD3-E927-FFD910D6518F}"/>
              </a:ext>
            </a:extLst>
          </p:cNvPr>
          <p:cNvCxnSpPr>
            <a:cxnSpLocks/>
            <a:stCxn id="7" idx="3"/>
          </p:cNvCxnSpPr>
          <p:nvPr/>
        </p:nvCxnSpPr>
        <p:spPr>
          <a:xfrm flipV="1">
            <a:off x="3935760" y="2451125"/>
            <a:ext cx="1125960" cy="433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66555" y="3219208"/>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비밀번호 입력</a:t>
            </a: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err="1">
                <a:solidFill>
                  <a:schemeClr val="tx1"/>
                </a:solidFill>
                <a:latin typeface="+mn-ea"/>
              </a:rPr>
              <a:t>메인화면</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과목</a:t>
            </a:r>
            <a:r>
              <a:rPr lang="en-US" altLang="ko-KR" sz="800" dirty="0">
                <a:solidFill>
                  <a:schemeClr val="tx1"/>
                </a:solidFill>
                <a:latin typeface="+mn-ea"/>
              </a:rPr>
              <a:t>, </a:t>
            </a:r>
            <a:r>
              <a:rPr lang="ko-KR" altLang="en-US" sz="800" dirty="0">
                <a:solidFill>
                  <a:schemeClr val="tx1"/>
                </a:solidFill>
                <a:latin typeface="+mn-ea"/>
              </a:rPr>
              <a:t>점수 전공 입력</a:t>
            </a:r>
            <a:endParaRPr lang="en-US" altLang="ko-KR" sz="800" dirty="0">
              <a:solidFill>
                <a:schemeClr val="tx1"/>
              </a:solidFill>
              <a:latin typeface="+mn-ea"/>
            </a:endParaRPr>
          </a:p>
          <a:p>
            <a:pPr algn="ctr"/>
            <a:r>
              <a:rPr lang="en-US" altLang="ko-KR" sz="800" dirty="0" err="1">
                <a:solidFill>
                  <a:schemeClr val="tx1"/>
                </a:solidFill>
                <a:latin typeface="+mn-ea"/>
              </a:rPr>
              <a:t>db_data</a:t>
            </a:r>
            <a:endParaRPr lang="en-US" altLang="ko-KR"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67" idx="1"/>
          </p:cNvCxnSpPr>
          <p:nvPr/>
        </p:nvCxnSpPr>
        <p:spPr>
          <a:xfrm flipV="1">
            <a:off x="2033548" y="2098107"/>
            <a:ext cx="534058" cy="319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7" idx="1"/>
          </p:cNvCxnSpPr>
          <p:nvPr/>
        </p:nvCxnSpPr>
        <p:spPr>
          <a:xfrm flipH="1">
            <a:off x="3191975" y="2717686"/>
            <a:ext cx="4760" cy="5015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8" idx="2"/>
            <a:endCxn id="9" idx="0"/>
          </p:cNvCxnSpPr>
          <p:nvPr/>
        </p:nvCxnSpPr>
        <p:spPr>
          <a:xfrm flipH="1">
            <a:off x="3193028" y="4851684"/>
            <a:ext cx="3707" cy="8329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아이디 입력</a:t>
            </a: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67" idx="2"/>
            <a:endCxn id="17" idx="1"/>
          </p:cNvCxnSpPr>
          <p:nvPr/>
        </p:nvCxnSpPr>
        <p:spPr>
          <a:xfrm>
            <a:off x="3193026" y="2233512"/>
            <a:ext cx="3709" cy="2133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2311" y="3223863"/>
            <a:ext cx="693110" cy="130751"/>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r>
              <a:rPr lang="ko-KR" altLang="en-US" sz="800" dirty="0"/>
              <a:t>아이디</a:t>
            </a:r>
            <a:endParaRPr lang="en-US" altLang="ko-KR" sz="800" dirty="0"/>
          </a:p>
          <a:p>
            <a:pPr marL="99450"/>
            <a:r>
              <a:rPr lang="en-US" altLang="ko-KR" sz="800" dirty="0"/>
              <a:t>  -</a:t>
            </a:r>
            <a:r>
              <a:rPr lang="ko-KR" altLang="en-US" sz="800" dirty="0"/>
              <a:t>비밀번호</a:t>
            </a:r>
            <a:endParaRPr lang="en-US" altLang="ko-KR" sz="800" dirty="0"/>
          </a:p>
          <a:p>
            <a:pPr marL="99450"/>
            <a:r>
              <a:rPr lang="en-US" altLang="ko-KR" sz="800" dirty="0"/>
              <a:t>  -</a:t>
            </a:r>
          </a:p>
        </p:txBody>
      </p: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아이디 비밀번호 확인</a:t>
            </a: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a:off x="3191975" y="3490019"/>
            <a:ext cx="1053" cy="45363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67" idx="1"/>
          </p:cNvCxnSpPr>
          <p:nvPr/>
        </p:nvCxnSpPr>
        <p:spPr>
          <a:xfrm rot="10800000">
            <a:off x="2567606" y="2098108"/>
            <a:ext cx="2" cy="2030621"/>
          </a:xfrm>
          <a:prstGeom prst="bentConnector3">
            <a:avLst>
              <a:gd name="adj1" fmla="val 11430100000"/>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9" name="TextBox 38">
            <a:extLst>
              <a:ext uri="{FF2B5EF4-FFF2-40B4-BE49-F238E27FC236}">
                <a16:creationId xmlns:a16="http://schemas.microsoft.com/office/drawing/2014/main" id="{81780DCC-CFC5-4945-8991-19F7ACDD9636}"/>
              </a:ext>
            </a:extLst>
          </p:cNvPr>
          <p:cNvSpPr txBox="1"/>
          <p:nvPr/>
        </p:nvSpPr>
        <p:spPr>
          <a:xfrm>
            <a:off x="5343899" y="6053426"/>
            <a:ext cx="1486304" cy="215444"/>
          </a:xfrm>
          <a:prstGeom prst="rect">
            <a:avLst/>
          </a:prstGeom>
          <a:noFill/>
        </p:spPr>
        <p:txBody>
          <a:bodyPr wrap="none" rtlCol="0">
            <a:spAutoFit/>
          </a:bodyPr>
          <a:lstStyle/>
          <a:p>
            <a:r>
              <a:rPr lang="en-US" altLang="ko-KR" sz="800" dirty="0" err="1"/>
              <a:t>db_data</a:t>
            </a:r>
            <a:r>
              <a:rPr lang="en-US" altLang="ko-KR" sz="800" dirty="0"/>
              <a:t> </a:t>
            </a:r>
            <a:r>
              <a:rPr lang="ko-KR" altLang="en-US" sz="800" dirty="0"/>
              <a:t>기반으로 학점계산</a:t>
            </a:r>
            <a:r>
              <a:rPr lang="en-US" altLang="ko-KR" sz="800" dirty="0"/>
              <a:t> </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rgbClr val="D9D9D9"/>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졸업요건검사</a:t>
            </a: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8" idx="2"/>
          </p:cNvCxnSpPr>
          <p:nvPr/>
        </p:nvCxnSpPr>
        <p:spPr>
          <a:xfrm flipV="1">
            <a:off x="8225098" y="4537322"/>
            <a:ext cx="554983" cy="1277403"/>
          </a:xfrm>
          <a:prstGeom prst="bentConnector2">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86" idx="1"/>
          </p:cNvCxnSpPr>
          <p:nvPr/>
        </p:nvCxnSpPr>
        <p:spPr>
          <a:xfrm flipV="1">
            <a:off x="5061900" y="5819091"/>
            <a:ext cx="738423" cy="94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86" idx="3"/>
            <a:endCxn id="40" idx="1"/>
          </p:cNvCxnSpPr>
          <p:nvPr/>
        </p:nvCxnSpPr>
        <p:spPr>
          <a:xfrm flipV="1">
            <a:off x="6260182" y="5814725"/>
            <a:ext cx="714076"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90" idx="2"/>
          </p:cNvCxnSpPr>
          <p:nvPr/>
        </p:nvCxnSpPr>
        <p:spPr>
          <a:xfrm rot="16200000" flipV="1">
            <a:off x="6770371" y="4800339"/>
            <a:ext cx="1054738" cy="603876"/>
          </a:xfrm>
          <a:prstGeom prst="bentConnector3">
            <a:avLst>
              <a:gd name="adj1" fmla="val 50000"/>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6777824" y="5274489"/>
            <a:ext cx="837089" cy="215444"/>
          </a:xfrm>
          <a:prstGeom prst="rect">
            <a:avLst/>
          </a:prstGeom>
          <a:noFill/>
        </p:spPr>
        <p:txBody>
          <a:bodyPr wrap="none" rtlCol="0">
            <a:spAutoFit/>
          </a:bodyPr>
          <a:lstStyle/>
          <a:p>
            <a:r>
              <a:rPr lang="ko-KR" altLang="en-US" sz="800"/>
              <a:t>졸업요건 충족</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7967475" y="5962986"/>
            <a:ext cx="1079142" cy="215444"/>
          </a:xfrm>
          <a:prstGeom prst="rect">
            <a:avLst/>
          </a:prstGeom>
          <a:noFill/>
        </p:spPr>
        <p:txBody>
          <a:bodyPr wrap="none" rtlCol="0">
            <a:spAutoFit/>
          </a:bodyPr>
          <a:lstStyle/>
          <a:p>
            <a:r>
              <a:rPr lang="ko-KR" altLang="en-US" sz="800" dirty="0"/>
              <a:t>졸업요건 충족 안됨</a:t>
            </a:r>
          </a:p>
        </p:txBody>
      </p: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졸업 요건 부족 페이지 이동</a:t>
            </a:r>
          </a:p>
        </p:txBody>
      </p: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data Information</a:t>
            </a:r>
          </a:p>
          <a:p>
            <a:pPr marL="99450"/>
            <a:r>
              <a:rPr lang="en-US" altLang="ko-KR" sz="800" dirty="0"/>
              <a:t>  -</a:t>
            </a:r>
            <a:r>
              <a:rPr lang="en-US" altLang="ko-KR" sz="800" dirty="0" err="1"/>
              <a:t>db_ID</a:t>
            </a:r>
            <a:r>
              <a:rPr lang="en-US" altLang="ko-KR" sz="800" dirty="0"/>
              <a:t> </a:t>
            </a:r>
            <a:r>
              <a:rPr lang="en-US" altLang="ko-KR" sz="800" dirty="0" err="1"/>
              <a:t>db_password</a:t>
            </a:r>
            <a:r>
              <a:rPr lang="en-US" altLang="ko-KR" sz="800" dirty="0"/>
              <a:t> </a:t>
            </a:r>
            <a:r>
              <a:rPr lang="ko-KR" altLang="en-US" sz="800" dirty="0"/>
              <a:t>확인</a:t>
            </a:r>
            <a:endParaRPr lang="en-US" altLang="ko-KR" sz="800" dirty="0"/>
          </a:p>
          <a:p>
            <a:pPr marL="99450"/>
            <a:r>
              <a:rPr lang="en-US" altLang="ko-KR" sz="800" dirty="0"/>
              <a:t>  -</a:t>
            </a:r>
          </a:p>
          <a:p>
            <a:pPr marL="99450"/>
            <a:r>
              <a:rPr lang="en-US" altLang="ko-KR" sz="800" dirty="0"/>
              <a:t>  -</a:t>
            </a:r>
          </a:p>
          <a:p>
            <a:pPr marL="99450"/>
            <a:r>
              <a:rPr lang="en-US" altLang="ko-KR" sz="800" dirty="0"/>
              <a:t>  -</a:t>
            </a:r>
          </a:p>
        </p:txBody>
      </p:sp>
      <p:sp>
        <p:nvSpPr>
          <p:cNvPr id="67" name="순서도: 처리 66">
            <a:extLst>
              <a:ext uri="{FF2B5EF4-FFF2-40B4-BE49-F238E27FC236}">
                <a16:creationId xmlns:a16="http://schemas.microsoft.com/office/drawing/2014/main" id="{7454C3F9-90EE-E106-D91F-9BFBC86BCE2C}"/>
              </a:ext>
            </a:extLst>
          </p:cNvPr>
          <p:cNvSpPr/>
          <p:nvPr/>
        </p:nvSpPr>
        <p:spPr>
          <a:xfrm>
            <a:off x="2567606" y="196270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로그인 페이지</a:t>
            </a:r>
          </a:p>
        </p:txBody>
      </p:sp>
      <p:cxnSp>
        <p:nvCxnSpPr>
          <p:cNvPr id="78" name="연결선: 꺾임 77">
            <a:extLst>
              <a:ext uri="{FF2B5EF4-FFF2-40B4-BE49-F238E27FC236}">
                <a16:creationId xmlns:a16="http://schemas.microsoft.com/office/drawing/2014/main" id="{E981C285-8B8B-23FD-D36C-91B8C16991BC}"/>
              </a:ext>
            </a:extLst>
          </p:cNvPr>
          <p:cNvCxnSpPr>
            <a:cxnSpLocks/>
            <a:stCxn id="26" idx="3"/>
            <a:endCxn id="15" idx="2"/>
          </p:cNvCxnSpPr>
          <p:nvPr/>
        </p:nvCxnSpPr>
        <p:spPr>
          <a:xfrm flipV="1">
            <a:off x="3818448" y="3223863"/>
            <a:ext cx="566973" cy="904865"/>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86" name="그림 85">
            <a:extLst>
              <a:ext uri="{FF2B5EF4-FFF2-40B4-BE49-F238E27FC236}">
                <a16:creationId xmlns:a16="http://schemas.microsoft.com/office/drawing/2014/main" id="{7ACC204A-26EA-3FCA-6D10-8B02898D66A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5800323" y="5638378"/>
            <a:ext cx="459859" cy="361426"/>
          </a:xfrm>
          <a:prstGeom prst="rect">
            <a:avLst/>
          </a:prstGeom>
        </p:spPr>
      </p:pic>
      <p:sp>
        <p:nvSpPr>
          <p:cNvPr id="90" name="순서도: 처리 89">
            <a:extLst>
              <a:ext uri="{FF2B5EF4-FFF2-40B4-BE49-F238E27FC236}">
                <a16:creationId xmlns:a16="http://schemas.microsoft.com/office/drawing/2014/main" id="{93F24DB6-FC50-8643-32AF-8B1C7C3A8724}"/>
              </a:ext>
            </a:extLst>
          </p:cNvPr>
          <p:cNvSpPr/>
          <p:nvPr/>
        </p:nvSpPr>
        <p:spPr>
          <a:xfrm>
            <a:off x="6370382" y="4304097"/>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졸업 페이지이동</a:t>
            </a:r>
          </a:p>
        </p:txBody>
      </p:sp>
      <p:sp>
        <p:nvSpPr>
          <p:cNvPr id="93" name="직사각형 92">
            <a:extLst>
              <a:ext uri="{FF2B5EF4-FFF2-40B4-BE49-F238E27FC236}">
                <a16:creationId xmlns:a16="http://schemas.microsoft.com/office/drawing/2014/main" id="{E19E55B5-E48A-422A-BA8E-4D12072EAE35}"/>
              </a:ext>
            </a:extLst>
          </p:cNvPr>
          <p:cNvSpPr/>
          <p:nvPr/>
        </p:nvSpPr>
        <p:spPr>
          <a:xfrm>
            <a:off x="5276612" y="6233196"/>
            <a:ext cx="2187540" cy="584775"/>
          </a:xfrm>
          <a:prstGeom prst="rect">
            <a:avLst/>
          </a:prstGeom>
        </p:spPr>
        <p:txBody>
          <a:bodyPr wrap="square">
            <a:spAutoFit/>
          </a:bodyPr>
          <a:lstStyle/>
          <a:p>
            <a:pPr marL="171450" indent="-72000">
              <a:buFont typeface="Arial" panose="020B0604020202020204" pitchFamily="34" charset="0"/>
              <a:buChar char="•"/>
            </a:pPr>
            <a:r>
              <a:rPr lang="en-US" altLang="ko-KR" sz="800" dirty="0"/>
              <a:t>data Information</a:t>
            </a:r>
          </a:p>
          <a:p>
            <a:pPr marL="99450"/>
            <a:r>
              <a:rPr lang="en-US" altLang="ko-KR" sz="800" dirty="0"/>
              <a:t>  -</a:t>
            </a:r>
            <a:r>
              <a:rPr lang="en-US" altLang="ko-KR" sz="800" dirty="0" err="1"/>
              <a:t>db_data</a:t>
            </a:r>
            <a:r>
              <a:rPr lang="ko-KR" altLang="en-US" sz="800" dirty="0" err="1"/>
              <a:t>에있는</a:t>
            </a:r>
            <a:r>
              <a:rPr lang="ko-KR" altLang="en-US" sz="800" dirty="0"/>
              <a:t> 학점</a:t>
            </a:r>
            <a:endParaRPr lang="en-US" altLang="ko-KR" sz="800" dirty="0"/>
          </a:p>
          <a:p>
            <a:pPr marL="99450"/>
            <a:r>
              <a:rPr lang="en-US" altLang="ko-KR" sz="800" dirty="0"/>
              <a:t>  -</a:t>
            </a:r>
            <a:r>
              <a:rPr lang="en-US" altLang="ko-KR" sz="800" dirty="0" err="1"/>
              <a:t>db_data</a:t>
            </a:r>
            <a:r>
              <a:rPr lang="en-US" altLang="ko-KR" sz="800" dirty="0"/>
              <a:t> </a:t>
            </a:r>
            <a:r>
              <a:rPr lang="ko-KR" altLang="en-US" sz="800" dirty="0"/>
              <a:t>와 졸업요건</a:t>
            </a:r>
            <a:r>
              <a:rPr lang="en-US" altLang="ko-KR" sz="800" dirty="0"/>
              <a:t>(</a:t>
            </a:r>
            <a:r>
              <a:rPr lang="en-US" altLang="ko-KR" sz="800" dirty="0" err="1"/>
              <a:t>db_check</a:t>
            </a:r>
            <a:r>
              <a:rPr lang="en-US" altLang="ko-KR" sz="800" dirty="0"/>
              <a:t>)</a:t>
            </a:r>
            <a:r>
              <a:rPr lang="ko-KR" altLang="en-US" sz="800" dirty="0"/>
              <a:t> 검사</a:t>
            </a:r>
            <a:endParaRPr lang="en-US" altLang="ko-KR" sz="800" dirty="0"/>
          </a:p>
          <a:p>
            <a:pPr marL="99450"/>
            <a:r>
              <a:rPr lang="en-US" altLang="ko-KR" sz="800" dirty="0"/>
              <a:t> </a:t>
            </a:r>
          </a:p>
        </p:txBody>
      </p:sp>
      <p:sp>
        <p:nvSpPr>
          <p:cNvPr id="95" name="순서도: 수행의 시작/종료 94">
            <a:extLst>
              <a:ext uri="{FF2B5EF4-FFF2-40B4-BE49-F238E27FC236}">
                <a16:creationId xmlns:a16="http://schemas.microsoft.com/office/drawing/2014/main" id="{4A59E45D-99EC-5A50-1225-B8990AE6BC8C}"/>
              </a:ext>
            </a:extLst>
          </p:cNvPr>
          <p:cNvSpPr/>
          <p:nvPr/>
        </p:nvSpPr>
        <p:spPr>
          <a:xfrm>
            <a:off x="6370382" y="3705117"/>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99" name="직선 화살표 연결선 98">
            <a:extLst>
              <a:ext uri="{FF2B5EF4-FFF2-40B4-BE49-F238E27FC236}">
                <a16:creationId xmlns:a16="http://schemas.microsoft.com/office/drawing/2014/main" id="{B1CCE505-D1A7-4C9F-2886-70B4FD623A62}"/>
              </a:ext>
            </a:extLst>
          </p:cNvPr>
          <p:cNvCxnSpPr>
            <a:cxnSpLocks/>
            <a:stCxn id="90" idx="0"/>
            <a:endCxn id="95" idx="2"/>
          </p:cNvCxnSpPr>
          <p:nvPr/>
        </p:nvCxnSpPr>
        <p:spPr>
          <a:xfrm flipV="1">
            <a:off x="6995802" y="3975928"/>
            <a:ext cx="0" cy="3281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성결대학교 졸업 요건 검사</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err="1"/>
              <a:t>미디어소프트웨어학과를위한</a:t>
            </a:r>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7E138CD1-07A5-51AE-2F86-AA2F413B2463}"/>
              </a:ext>
            </a:extLst>
          </p:cNvPr>
          <p:cNvPicPr>
            <a:picLocks noChangeAspect="1"/>
          </p:cNvPicPr>
          <p:nvPr/>
        </p:nvPicPr>
        <p:blipFill rotWithShape="1">
          <a:blip r:embed="rId2"/>
          <a:srcRect l="11588" r="16571"/>
          <a:stretch/>
        </p:blipFill>
        <p:spPr>
          <a:xfrm>
            <a:off x="2960723" y="476672"/>
            <a:ext cx="713151" cy="1440160"/>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그림 7">
            <a:extLst>
              <a:ext uri="{FF2B5EF4-FFF2-40B4-BE49-F238E27FC236}">
                <a16:creationId xmlns:a16="http://schemas.microsoft.com/office/drawing/2014/main" id="{8145A3DD-B138-273F-FA5D-3AC909792B99}"/>
              </a:ext>
            </a:extLst>
          </p:cNvPr>
          <p:cNvPicPr>
            <a:picLocks noChangeAspect="1"/>
          </p:cNvPicPr>
          <p:nvPr/>
        </p:nvPicPr>
        <p:blipFill>
          <a:blip r:embed="rId3"/>
          <a:stretch>
            <a:fillRect/>
          </a:stretch>
        </p:blipFill>
        <p:spPr>
          <a:xfrm>
            <a:off x="2914144" y="2059082"/>
            <a:ext cx="806308" cy="1440160"/>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237FD6C8-4782-8D61-0F36-03CCB244C7AC}"/>
              </a:ext>
            </a:extLst>
          </p:cNvPr>
          <p:cNvSpPr txBox="1"/>
          <p:nvPr/>
        </p:nvSpPr>
        <p:spPr>
          <a:xfrm>
            <a:off x="4040843" y="836712"/>
            <a:ext cx="1651414" cy="369332"/>
          </a:xfrm>
          <a:prstGeom prst="rect">
            <a:avLst/>
          </a:prstGeom>
          <a:noFill/>
        </p:spPr>
        <p:txBody>
          <a:bodyPr wrap="none" rtlCol="0">
            <a:spAutoFit/>
          </a:bodyPr>
          <a:lstStyle/>
          <a:p>
            <a:r>
              <a:rPr lang="ko-KR" altLang="en-US" dirty="0"/>
              <a:t>로그인 페이지</a:t>
            </a:r>
          </a:p>
        </p:txBody>
      </p:sp>
      <p:sp>
        <p:nvSpPr>
          <p:cNvPr id="10" name="TextBox 9">
            <a:extLst>
              <a:ext uri="{FF2B5EF4-FFF2-40B4-BE49-F238E27FC236}">
                <a16:creationId xmlns:a16="http://schemas.microsoft.com/office/drawing/2014/main" id="{98075361-3F91-BD2E-49F1-05545898D7CE}"/>
              </a:ext>
            </a:extLst>
          </p:cNvPr>
          <p:cNvSpPr txBox="1"/>
          <p:nvPr/>
        </p:nvSpPr>
        <p:spPr>
          <a:xfrm>
            <a:off x="4040843" y="2594496"/>
            <a:ext cx="1882247" cy="369332"/>
          </a:xfrm>
          <a:prstGeom prst="rect">
            <a:avLst/>
          </a:prstGeom>
          <a:noFill/>
        </p:spPr>
        <p:txBody>
          <a:bodyPr wrap="none" rtlCol="0">
            <a:spAutoFit/>
          </a:bodyPr>
          <a:lstStyle/>
          <a:p>
            <a:r>
              <a:rPr lang="ko-KR" altLang="en-US" dirty="0"/>
              <a:t>회원가입 페이지</a:t>
            </a:r>
          </a:p>
        </p:txBody>
      </p:sp>
      <p:sp>
        <p:nvSpPr>
          <p:cNvPr id="11" name="TextBox 10">
            <a:extLst>
              <a:ext uri="{FF2B5EF4-FFF2-40B4-BE49-F238E27FC236}">
                <a16:creationId xmlns:a16="http://schemas.microsoft.com/office/drawing/2014/main" id="{B5FAA71C-E632-FB3F-7511-B34D1909FBAD}"/>
              </a:ext>
            </a:extLst>
          </p:cNvPr>
          <p:cNvSpPr txBox="1"/>
          <p:nvPr/>
        </p:nvSpPr>
        <p:spPr>
          <a:xfrm>
            <a:off x="2667122" y="3716466"/>
            <a:ext cx="1651414" cy="369332"/>
          </a:xfrm>
          <a:prstGeom prst="rect">
            <a:avLst/>
          </a:prstGeom>
          <a:noFill/>
        </p:spPr>
        <p:txBody>
          <a:bodyPr wrap="none" rtlCol="0">
            <a:spAutoFit/>
          </a:bodyPr>
          <a:lstStyle/>
          <a:p>
            <a:r>
              <a:rPr lang="ko-KR" altLang="en-US" dirty="0" err="1"/>
              <a:t>메인메뉴</a:t>
            </a:r>
            <a:r>
              <a:rPr lang="ko-KR" altLang="en-US" dirty="0"/>
              <a:t> 그룹</a:t>
            </a:r>
          </a:p>
        </p:txBody>
      </p:sp>
      <p:pic>
        <p:nvPicPr>
          <p:cNvPr id="12" name="그림 11">
            <a:extLst>
              <a:ext uri="{FF2B5EF4-FFF2-40B4-BE49-F238E27FC236}">
                <a16:creationId xmlns:a16="http://schemas.microsoft.com/office/drawing/2014/main" id="{4D017193-1FB0-4836-D7EC-E78F6B654D2D}"/>
              </a:ext>
            </a:extLst>
          </p:cNvPr>
          <p:cNvPicPr>
            <a:picLocks noChangeAspect="1"/>
          </p:cNvPicPr>
          <p:nvPr/>
        </p:nvPicPr>
        <p:blipFill>
          <a:blip r:embed="rId4"/>
          <a:stretch>
            <a:fillRect/>
          </a:stretch>
        </p:blipFill>
        <p:spPr>
          <a:xfrm>
            <a:off x="720635" y="4664070"/>
            <a:ext cx="801767" cy="1440160"/>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4C029942-DF5B-0CF2-93ED-EB97FDC323A1}"/>
              </a:ext>
            </a:extLst>
          </p:cNvPr>
          <p:cNvSpPr txBox="1"/>
          <p:nvPr/>
        </p:nvSpPr>
        <p:spPr>
          <a:xfrm>
            <a:off x="803512" y="4205433"/>
            <a:ext cx="772969" cy="369332"/>
          </a:xfrm>
          <a:prstGeom prst="rect">
            <a:avLst/>
          </a:prstGeom>
          <a:noFill/>
        </p:spPr>
        <p:txBody>
          <a:bodyPr wrap="none" rtlCol="0">
            <a:spAutoFit/>
          </a:bodyPr>
          <a:lstStyle/>
          <a:p>
            <a:r>
              <a:rPr lang="en-US" altLang="ko-KR" dirty="0"/>
              <a:t>1</a:t>
            </a:r>
            <a:r>
              <a:rPr lang="ko-KR" altLang="en-US" dirty="0"/>
              <a:t>학년</a:t>
            </a:r>
          </a:p>
        </p:txBody>
      </p:sp>
      <p:pic>
        <p:nvPicPr>
          <p:cNvPr id="15" name="그림 14">
            <a:extLst>
              <a:ext uri="{FF2B5EF4-FFF2-40B4-BE49-F238E27FC236}">
                <a16:creationId xmlns:a16="http://schemas.microsoft.com/office/drawing/2014/main" id="{82CE580C-D60B-1B07-EA17-40F8DEA880D0}"/>
              </a:ext>
            </a:extLst>
          </p:cNvPr>
          <p:cNvPicPr>
            <a:picLocks noChangeAspect="1"/>
          </p:cNvPicPr>
          <p:nvPr/>
        </p:nvPicPr>
        <p:blipFill>
          <a:blip r:embed="rId5"/>
          <a:stretch>
            <a:fillRect/>
          </a:stretch>
        </p:blipFill>
        <p:spPr>
          <a:xfrm>
            <a:off x="2328711" y="4651370"/>
            <a:ext cx="801457" cy="1440160"/>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TextBox 16">
            <a:extLst>
              <a:ext uri="{FF2B5EF4-FFF2-40B4-BE49-F238E27FC236}">
                <a16:creationId xmlns:a16="http://schemas.microsoft.com/office/drawing/2014/main" id="{A6581810-E5A1-305A-C652-DAE07057F422}"/>
              </a:ext>
            </a:extLst>
          </p:cNvPr>
          <p:cNvSpPr txBox="1"/>
          <p:nvPr/>
        </p:nvSpPr>
        <p:spPr>
          <a:xfrm>
            <a:off x="2315680" y="4205433"/>
            <a:ext cx="772969" cy="369332"/>
          </a:xfrm>
          <a:prstGeom prst="rect">
            <a:avLst/>
          </a:prstGeom>
          <a:noFill/>
        </p:spPr>
        <p:txBody>
          <a:bodyPr wrap="none" rtlCol="0">
            <a:spAutoFit/>
          </a:bodyPr>
          <a:lstStyle/>
          <a:p>
            <a:r>
              <a:rPr lang="en-US" altLang="ko-KR" dirty="0"/>
              <a:t>2</a:t>
            </a:r>
            <a:r>
              <a:rPr lang="ko-KR" altLang="en-US" dirty="0"/>
              <a:t>학년</a:t>
            </a:r>
          </a:p>
        </p:txBody>
      </p:sp>
      <p:pic>
        <p:nvPicPr>
          <p:cNvPr id="19" name="그림 18">
            <a:extLst>
              <a:ext uri="{FF2B5EF4-FFF2-40B4-BE49-F238E27FC236}">
                <a16:creationId xmlns:a16="http://schemas.microsoft.com/office/drawing/2014/main" id="{58531D7C-0B54-3BBA-B51B-9BC86BE00E15}"/>
              </a:ext>
            </a:extLst>
          </p:cNvPr>
          <p:cNvPicPr>
            <a:picLocks noChangeAspect="1"/>
          </p:cNvPicPr>
          <p:nvPr/>
        </p:nvPicPr>
        <p:blipFill>
          <a:blip r:embed="rId6"/>
          <a:stretch>
            <a:fillRect/>
          </a:stretch>
        </p:blipFill>
        <p:spPr>
          <a:xfrm>
            <a:off x="3915382" y="4647579"/>
            <a:ext cx="806309" cy="1443951"/>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0" name="TextBox 19">
            <a:extLst>
              <a:ext uri="{FF2B5EF4-FFF2-40B4-BE49-F238E27FC236}">
                <a16:creationId xmlns:a16="http://schemas.microsoft.com/office/drawing/2014/main" id="{4481E507-CE7E-3F8C-AB72-B18819B227FA}"/>
              </a:ext>
            </a:extLst>
          </p:cNvPr>
          <p:cNvSpPr txBox="1"/>
          <p:nvPr/>
        </p:nvSpPr>
        <p:spPr>
          <a:xfrm>
            <a:off x="3915382" y="4205433"/>
            <a:ext cx="772969" cy="369332"/>
          </a:xfrm>
          <a:prstGeom prst="rect">
            <a:avLst/>
          </a:prstGeom>
          <a:noFill/>
        </p:spPr>
        <p:txBody>
          <a:bodyPr wrap="none" rtlCol="0">
            <a:spAutoFit/>
          </a:bodyPr>
          <a:lstStyle/>
          <a:p>
            <a:r>
              <a:rPr lang="en-US" altLang="ko-KR" dirty="0"/>
              <a:t>3</a:t>
            </a:r>
            <a:r>
              <a:rPr lang="ko-KR" altLang="en-US" dirty="0"/>
              <a:t>학년</a:t>
            </a:r>
          </a:p>
        </p:txBody>
      </p:sp>
      <p:pic>
        <p:nvPicPr>
          <p:cNvPr id="22" name="그림 21">
            <a:extLst>
              <a:ext uri="{FF2B5EF4-FFF2-40B4-BE49-F238E27FC236}">
                <a16:creationId xmlns:a16="http://schemas.microsoft.com/office/drawing/2014/main" id="{784AD2B6-B52A-6E0F-6A20-05430DE59495}"/>
              </a:ext>
            </a:extLst>
          </p:cNvPr>
          <p:cNvPicPr>
            <a:picLocks noChangeAspect="1"/>
          </p:cNvPicPr>
          <p:nvPr/>
        </p:nvPicPr>
        <p:blipFill>
          <a:blip r:embed="rId7"/>
          <a:stretch>
            <a:fillRect/>
          </a:stretch>
        </p:blipFill>
        <p:spPr>
          <a:xfrm>
            <a:off x="5519936" y="4653136"/>
            <a:ext cx="806308" cy="1445321"/>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3" name="TextBox 22">
            <a:extLst>
              <a:ext uri="{FF2B5EF4-FFF2-40B4-BE49-F238E27FC236}">
                <a16:creationId xmlns:a16="http://schemas.microsoft.com/office/drawing/2014/main" id="{A0E56528-EC52-3C86-0AA0-E9B86861AA24}"/>
              </a:ext>
            </a:extLst>
          </p:cNvPr>
          <p:cNvSpPr txBox="1"/>
          <p:nvPr/>
        </p:nvSpPr>
        <p:spPr>
          <a:xfrm>
            <a:off x="5515084" y="4205433"/>
            <a:ext cx="772969" cy="369332"/>
          </a:xfrm>
          <a:prstGeom prst="rect">
            <a:avLst/>
          </a:prstGeom>
          <a:noFill/>
        </p:spPr>
        <p:txBody>
          <a:bodyPr wrap="none" rtlCol="0">
            <a:spAutoFit/>
          </a:bodyPr>
          <a:lstStyle/>
          <a:p>
            <a:r>
              <a:rPr lang="en-US" altLang="ko-KR" dirty="0"/>
              <a:t>4</a:t>
            </a:r>
            <a:r>
              <a:rPr lang="ko-KR" altLang="en-US" dirty="0"/>
              <a:t>학년</a:t>
            </a:r>
          </a:p>
        </p:txBody>
      </p:sp>
      <p:cxnSp>
        <p:nvCxnSpPr>
          <p:cNvPr id="25" name="연결선: 꺾임 24">
            <a:extLst>
              <a:ext uri="{FF2B5EF4-FFF2-40B4-BE49-F238E27FC236}">
                <a16:creationId xmlns:a16="http://schemas.microsoft.com/office/drawing/2014/main" id="{A3F4F0F5-1332-8162-60D4-5AF4353C1256}"/>
              </a:ext>
            </a:extLst>
          </p:cNvPr>
          <p:cNvCxnSpPr>
            <a:stCxn id="7" idx="2"/>
            <a:endCxn id="8" idx="0"/>
          </p:cNvCxnSpPr>
          <p:nvPr/>
        </p:nvCxnSpPr>
        <p:spPr>
          <a:xfrm rot="5400000">
            <a:off x="3246174" y="1987957"/>
            <a:ext cx="142250"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연결선: 꺾임 34">
            <a:extLst>
              <a:ext uri="{FF2B5EF4-FFF2-40B4-BE49-F238E27FC236}">
                <a16:creationId xmlns:a16="http://schemas.microsoft.com/office/drawing/2014/main" id="{3FEBEBD5-5315-2ABC-1361-95A9305D1686}"/>
              </a:ext>
            </a:extLst>
          </p:cNvPr>
          <p:cNvCxnSpPr>
            <a:stCxn id="8" idx="1"/>
            <a:endCxn id="7" idx="1"/>
          </p:cNvCxnSpPr>
          <p:nvPr/>
        </p:nvCxnSpPr>
        <p:spPr>
          <a:xfrm rot="10800000" flipH="1">
            <a:off x="2914143" y="1196752"/>
            <a:ext cx="46579" cy="1582410"/>
          </a:xfrm>
          <a:prstGeom prst="bentConnector3">
            <a:avLst>
              <a:gd name="adj1" fmla="val -490779"/>
            </a:avLst>
          </a:prstGeom>
          <a:ln>
            <a:tailEnd type="triangle"/>
          </a:ln>
        </p:spPr>
        <p:style>
          <a:lnRef idx="1">
            <a:schemeClr val="dk1"/>
          </a:lnRef>
          <a:fillRef idx="0">
            <a:schemeClr val="dk1"/>
          </a:fillRef>
          <a:effectRef idx="0">
            <a:schemeClr val="dk1"/>
          </a:effectRef>
          <a:fontRef idx="minor">
            <a:schemeClr val="tx1"/>
          </a:fontRef>
        </p:style>
      </p:cxnSp>
      <p:cxnSp>
        <p:nvCxnSpPr>
          <p:cNvPr id="37" name="연결선: 꺾임 36">
            <a:extLst>
              <a:ext uri="{FF2B5EF4-FFF2-40B4-BE49-F238E27FC236}">
                <a16:creationId xmlns:a16="http://schemas.microsoft.com/office/drawing/2014/main" id="{B042985F-27E7-A29D-BA73-3E8321D9AD28}"/>
              </a:ext>
            </a:extLst>
          </p:cNvPr>
          <p:cNvCxnSpPr>
            <a:stCxn id="8" idx="2"/>
            <a:endCxn id="12" idx="0"/>
          </p:cNvCxnSpPr>
          <p:nvPr/>
        </p:nvCxnSpPr>
        <p:spPr>
          <a:xfrm rot="5400000">
            <a:off x="1636995" y="2983767"/>
            <a:ext cx="1164828" cy="219577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연결선: 꺾임 37">
            <a:extLst>
              <a:ext uri="{FF2B5EF4-FFF2-40B4-BE49-F238E27FC236}">
                <a16:creationId xmlns:a16="http://schemas.microsoft.com/office/drawing/2014/main" id="{BEC223FC-B75D-BC9E-3148-47341025154C}"/>
              </a:ext>
            </a:extLst>
          </p:cNvPr>
          <p:cNvCxnSpPr>
            <a:cxnSpLocks/>
            <a:stCxn id="12" idx="3"/>
            <a:endCxn id="15" idx="1"/>
          </p:cNvCxnSpPr>
          <p:nvPr/>
        </p:nvCxnSpPr>
        <p:spPr>
          <a:xfrm flipV="1">
            <a:off x="1522402" y="5371450"/>
            <a:ext cx="806309" cy="127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1" name="연결선: 꺾임 40">
            <a:extLst>
              <a:ext uri="{FF2B5EF4-FFF2-40B4-BE49-F238E27FC236}">
                <a16:creationId xmlns:a16="http://schemas.microsoft.com/office/drawing/2014/main" id="{14A5925E-8921-316E-D7D5-AE523AE8F564}"/>
              </a:ext>
            </a:extLst>
          </p:cNvPr>
          <p:cNvCxnSpPr>
            <a:cxnSpLocks/>
            <a:stCxn id="15" idx="3"/>
            <a:endCxn id="19" idx="1"/>
          </p:cNvCxnSpPr>
          <p:nvPr/>
        </p:nvCxnSpPr>
        <p:spPr>
          <a:xfrm flipV="1">
            <a:off x="3130168" y="5369555"/>
            <a:ext cx="785214" cy="189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4" name="연결선: 꺾임 43">
            <a:extLst>
              <a:ext uri="{FF2B5EF4-FFF2-40B4-BE49-F238E27FC236}">
                <a16:creationId xmlns:a16="http://schemas.microsoft.com/office/drawing/2014/main" id="{FF62CC22-C938-F376-B787-665A703F3FCB}"/>
              </a:ext>
            </a:extLst>
          </p:cNvPr>
          <p:cNvCxnSpPr>
            <a:cxnSpLocks/>
            <a:stCxn id="19" idx="3"/>
            <a:endCxn id="22" idx="1"/>
          </p:cNvCxnSpPr>
          <p:nvPr/>
        </p:nvCxnSpPr>
        <p:spPr>
          <a:xfrm>
            <a:off x="4721691" y="5369555"/>
            <a:ext cx="798245" cy="624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52" name="그림 51">
            <a:extLst>
              <a:ext uri="{FF2B5EF4-FFF2-40B4-BE49-F238E27FC236}">
                <a16:creationId xmlns:a16="http://schemas.microsoft.com/office/drawing/2014/main" id="{F897A79A-D1D2-FC0B-DF0C-C267947A888A}"/>
              </a:ext>
            </a:extLst>
          </p:cNvPr>
          <p:cNvPicPr>
            <a:picLocks noChangeAspect="1"/>
          </p:cNvPicPr>
          <p:nvPr/>
        </p:nvPicPr>
        <p:blipFill>
          <a:blip r:embed="rId8"/>
          <a:stretch>
            <a:fillRect/>
          </a:stretch>
        </p:blipFill>
        <p:spPr>
          <a:xfrm>
            <a:off x="8508391" y="1037562"/>
            <a:ext cx="778206" cy="1425564"/>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4" name="그림 53">
            <a:extLst>
              <a:ext uri="{FF2B5EF4-FFF2-40B4-BE49-F238E27FC236}">
                <a16:creationId xmlns:a16="http://schemas.microsoft.com/office/drawing/2014/main" id="{B0BB1F34-0285-2F98-64ED-D2393CD59E5B}"/>
              </a:ext>
            </a:extLst>
          </p:cNvPr>
          <p:cNvPicPr>
            <a:picLocks noChangeAspect="1"/>
          </p:cNvPicPr>
          <p:nvPr/>
        </p:nvPicPr>
        <p:blipFill>
          <a:blip r:embed="rId9"/>
          <a:stretch>
            <a:fillRect/>
          </a:stretch>
        </p:blipFill>
        <p:spPr>
          <a:xfrm>
            <a:off x="8505298" y="3367541"/>
            <a:ext cx="781299" cy="1416272"/>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5" name="그림 54">
            <a:extLst>
              <a:ext uri="{FF2B5EF4-FFF2-40B4-BE49-F238E27FC236}">
                <a16:creationId xmlns:a16="http://schemas.microsoft.com/office/drawing/2014/main" id="{F317539B-3668-92A2-376B-B48A8E9F755B}"/>
              </a:ext>
            </a:extLst>
          </p:cNvPr>
          <p:cNvPicPr>
            <a:picLocks noChangeAspect="1"/>
          </p:cNvPicPr>
          <p:nvPr/>
        </p:nvPicPr>
        <p:blipFill>
          <a:blip r:embed="rId10"/>
          <a:stretch>
            <a:fillRect/>
          </a:stretch>
        </p:blipFill>
        <p:spPr>
          <a:xfrm>
            <a:off x="9868258" y="3542003"/>
            <a:ext cx="1834838" cy="1067347"/>
          </a:xfrm>
          <a:prstGeom prst="rect">
            <a:avLst/>
          </a:prstGeom>
        </p:spPr>
      </p:pic>
      <p:cxnSp>
        <p:nvCxnSpPr>
          <p:cNvPr id="57" name="연결선: 꺾임 56">
            <a:extLst>
              <a:ext uri="{FF2B5EF4-FFF2-40B4-BE49-F238E27FC236}">
                <a16:creationId xmlns:a16="http://schemas.microsoft.com/office/drawing/2014/main" id="{43316067-91F6-BB57-1139-ED87433A603F}"/>
              </a:ext>
            </a:extLst>
          </p:cNvPr>
          <p:cNvCxnSpPr>
            <a:stCxn id="22" idx="3"/>
            <a:endCxn id="52" idx="1"/>
          </p:cNvCxnSpPr>
          <p:nvPr/>
        </p:nvCxnSpPr>
        <p:spPr>
          <a:xfrm flipV="1">
            <a:off x="6326244" y="1750344"/>
            <a:ext cx="2182147" cy="362545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8" name="연결선: 꺾임 57">
            <a:extLst>
              <a:ext uri="{FF2B5EF4-FFF2-40B4-BE49-F238E27FC236}">
                <a16:creationId xmlns:a16="http://schemas.microsoft.com/office/drawing/2014/main" id="{722A9390-BF02-9105-E8B0-D75996658492}"/>
              </a:ext>
            </a:extLst>
          </p:cNvPr>
          <p:cNvCxnSpPr>
            <a:cxnSpLocks/>
            <a:stCxn id="22" idx="3"/>
            <a:endCxn id="54" idx="1"/>
          </p:cNvCxnSpPr>
          <p:nvPr/>
        </p:nvCxnSpPr>
        <p:spPr>
          <a:xfrm flipV="1">
            <a:off x="6326244" y="4075677"/>
            <a:ext cx="2179054" cy="130012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1DF186ED-05EB-5179-B367-52DAE2976D3D}"/>
              </a:ext>
            </a:extLst>
          </p:cNvPr>
          <p:cNvSpPr txBox="1"/>
          <p:nvPr/>
        </p:nvSpPr>
        <p:spPr>
          <a:xfrm>
            <a:off x="6969532" y="1297537"/>
            <a:ext cx="1107996" cy="369332"/>
          </a:xfrm>
          <a:prstGeom prst="rect">
            <a:avLst/>
          </a:prstGeom>
          <a:noFill/>
        </p:spPr>
        <p:txBody>
          <a:bodyPr wrap="none" rtlCol="0">
            <a:spAutoFit/>
          </a:bodyPr>
          <a:lstStyle/>
          <a:p>
            <a:r>
              <a:rPr lang="ko-KR" altLang="en-US"/>
              <a:t>졸업가능</a:t>
            </a:r>
            <a:endParaRPr lang="ko-KR" altLang="en-US" dirty="0"/>
          </a:p>
        </p:txBody>
      </p:sp>
      <p:sp>
        <p:nvSpPr>
          <p:cNvPr id="62" name="TextBox 61">
            <a:extLst>
              <a:ext uri="{FF2B5EF4-FFF2-40B4-BE49-F238E27FC236}">
                <a16:creationId xmlns:a16="http://schemas.microsoft.com/office/drawing/2014/main" id="{055A7A88-F586-1D40-5259-462163CA8364}"/>
              </a:ext>
            </a:extLst>
          </p:cNvPr>
          <p:cNvSpPr txBox="1"/>
          <p:nvPr/>
        </p:nvSpPr>
        <p:spPr>
          <a:xfrm>
            <a:off x="7352088" y="4217723"/>
            <a:ext cx="1189749" cy="369332"/>
          </a:xfrm>
          <a:prstGeom prst="rect">
            <a:avLst/>
          </a:prstGeom>
          <a:noFill/>
        </p:spPr>
        <p:txBody>
          <a:bodyPr wrap="none" rtlCol="0">
            <a:spAutoFit/>
          </a:bodyPr>
          <a:lstStyle/>
          <a:p>
            <a:r>
              <a:rPr lang="ko-KR" altLang="en-US" dirty="0"/>
              <a:t>졸업 불가</a:t>
            </a:r>
          </a:p>
        </p:txBody>
      </p:sp>
      <p:cxnSp>
        <p:nvCxnSpPr>
          <p:cNvPr id="64" name="직선 화살표 연결선 63">
            <a:extLst>
              <a:ext uri="{FF2B5EF4-FFF2-40B4-BE49-F238E27FC236}">
                <a16:creationId xmlns:a16="http://schemas.microsoft.com/office/drawing/2014/main" id="{E9739E46-9A8A-568A-28D9-07C7C5D02C79}"/>
              </a:ext>
            </a:extLst>
          </p:cNvPr>
          <p:cNvCxnSpPr>
            <a:stCxn id="54" idx="3"/>
            <a:endCxn id="55" idx="1"/>
          </p:cNvCxnSpPr>
          <p:nvPr/>
        </p:nvCxnSpPr>
        <p:spPr>
          <a:xfrm>
            <a:off x="9286597" y="4075677"/>
            <a:ext cx="5816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D36D6AED-204E-C806-F452-12C082702593}"/>
              </a:ext>
            </a:extLst>
          </p:cNvPr>
          <p:cNvSpPr txBox="1"/>
          <p:nvPr/>
        </p:nvSpPr>
        <p:spPr>
          <a:xfrm>
            <a:off x="9286597" y="4887877"/>
            <a:ext cx="1420582" cy="369332"/>
          </a:xfrm>
          <a:prstGeom prst="rect">
            <a:avLst/>
          </a:prstGeom>
          <a:noFill/>
        </p:spPr>
        <p:txBody>
          <a:bodyPr wrap="none" rtlCol="0">
            <a:spAutoFit/>
          </a:bodyPr>
          <a:lstStyle/>
          <a:p>
            <a:r>
              <a:rPr lang="ko-KR" altLang="en-US" dirty="0"/>
              <a:t>이수도 확인</a:t>
            </a:r>
          </a:p>
        </p:txBody>
      </p:sp>
      <p:pic>
        <p:nvPicPr>
          <p:cNvPr id="2" name="그림 1">
            <a:extLst>
              <a:ext uri="{FF2B5EF4-FFF2-40B4-BE49-F238E27FC236}">
                <a16:creationId xmlns:a16="http://schemas.microsoft.com/office/drawing/2014/main" id="{F13C078C-E03E-FB30-B865-D8EED43366C6}"/>
              </a:ext>
            </a:extLst>
          </p:cNvPr>
          <p:cNvPicPr>
            <a:picLocks noChangeAspect="1"/>
          </p:cNvPicPr>
          <p:nvPr/>
        </p:nvPicPr>
        <p:blipFill>
          <a:blip r:embed="rId11"/>
          <a:stretch>
            <a:fillRect/>
          </a:stretch>
        </p:blipFill>
        <p:spPr>
          <a:xfrm>
            <a:off x="6814013" y="4712441"/>
            <a:ext cx="889679" cy="1371492"/>
          </a:xfrm>
          <a:prstGeom prst="rect">
            <a:avLst/>
          </a:prstGeom>
        </p:spPr>
      </p:pic>
      <p:sp>
        <p:nvSpPr>
          <p:cNvPr id="3" name="TextBox 2">
            <a:extLst>
              <a:ext uri="{FF2B5EF4-FFF2-40B4-BE49-F238E27FC236}">
                <a16:creationId xmlns:a16="http://schemas.microsoft.com/office/drawing/2014/main" id="{977C429F-0935-9E63-A81C-B3A7BF43AF54}"/>
              </a:ext>
            </a:extLst>
          </p:cNvPr>
          <p:cNvSpPr txBox="1"/>
          <p:nvPr/>
        </p:nvSpPr>
        <p:spPr>
          <a:xfrm>
            <a:off x="6872367" y="6244500"/>
            <a:ext cx="646331" cy="369332"/>
          </a:xfrm>
          <a:prstGeom prst="rect">
            <a:avLst/>
          </a:prstGeom>
          <a:noFill/>
        </p:spPr>
        <p:txBody>
          <a:bodyPr wrap="none" rtlCol="0">
            <a:spAutoFit/>
          </a:bodyPr>
          <a:lstStyle/>
          <a:p>
            <a:r>
              <a:rPr lang="ko-KR" altLang="en-US" dirty="0"/>
              <a:t>확인</a:t>
            </a:r>
          </a:p>
        </p:txBody>
      </p:sp>
    </p:spTree>
    <p:extLst>
      <p:ext uri="{BB962C8B-B14F-4D97-AF65-F5344CB8AC3E}">
        <p14:creationId xmlns:p14="http://schemas.microsoft.com/office/powerpoint/2010/main" val="318640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622604181"/>
              </p:ext>
            </p:extLst>
          </p:nvPr>
        </p:nvGraphicFramePr>
        <p:xfrm>
          <a:off x="8688288" y="476672"/>
          <a:ext cx="3384376" cy="319263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로그인페이지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회원가입을 원하면 회원가입버튼을 누름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ID</a:t>
                      </a:r>
                      <a:r>
                        <a:rPr lang="ko-KR" altLang="en-US" sz="800" b="0" dirty="0">
                          <a:solidFill>
                            <a:schemeClr val="tx1"/>
                          </a:solidFill>
                          <a:latin typeface="+mn-ea"/>
                          <a:ea typeface="+mn-ea"/>
                          <a:sym typeface="맑은 고딕"/>
                        </a:rPr>
                        <a:t>와 비밀번호를 입력한후 </a:t>
                      </a:r>
                      <a:r>
                        <a:rPr lang="ko-KR" altLang="en-US" sz="800" b="0" dirty="0" err="1">
                          <a:solidFill>
                            <a:schemeClr val="tx1"/>
                          </a:solidFill>
                          <a:latin typeface="+mn-ea"/>
                          <a:ea typeface="+mn-ea"/>
                          <a:sym typeface="맑은 고딕"/>
                        </a:rPr>
                        <a:t>로그인버튼을</a:t>
                      </a:r>
                      <a:r>
                        <a:rPr lang="ko-KR" altLang="en-US" sz="800" b="0" dirty="0">
                          <a:solidFill>
                            <a:schemeClr val="tx1"/>
                          </a:solidFill>
                          <a:latin typeface="+mn-ea"/>
                          <a:ea typeface="+mn-ea"/>
                          <a:sym typeface="맑은 고딕"/>
                        </a:rPr>
                        <a:t> 누름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아이디 입력 </a:t>
                      </a:r>
                      <a:r>
                        <a:rPr lang="en-US" altLang="ko-KR" sz="850" b="0" dirty="0" err="1">
                          <a:latin typeface="+mn-ea"/>
                          <a:ea typeface="+mn-ea"/>
                        </a:rPr>
                        <a:t>db_Id</a:t>
                      </a:r>
                      <a:r>
                        <a:rPr lang="en-US" altLang="ko-KR" sz="850" b="0" dirty="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비밀번호 입력</a:t>
                      </a:r>
                      <a:r>
                        <a:rPr kumimoji="1" lang="en-US" altLang="ko-KR" sz="850" b="0" dirty="0">
                          <a:solidFill>
                            <a:schemeClr val="tx1"/>
                          </a:solidFill>
                          <a:latin typeface="+mn-ea"/>
                          <a:ea typeface="+mn-ea"/>
                        </a:rPr>
                        <a:t> </a:t>
                      </a:r>
                      <a:r>
                        <a:rPr lang="en-US" altLang="ko-KR" sz="850" b="0" dirty="0" err="1">
                          <a:latin typeface="+mn-ea"/>
                          <a:ea typeface="+mn-ea"/>
                        </a:rPr>
                        <a:t>db_Passward</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버튼 </a:t>
                      </a:r>
                      <a:r>
                        <a:rPr lang="en-US" altLang="ko-KR" sz="850" b="0" dirty="0">
                          <a:latin typeface="+mn-ea"/>
                          <a:ea typeface="+mn-ea"/>
                        </a:rPr>
                        <a:t>: register activity </a:t>
                      </a:r>
                      <a:r>
                        <a:rPr lang="ko-KR" altLang="en-US" sz="850" b="0" dirty="0">
                          <a:latin typeface="+mn-ea"/>
                          <a:ea typeface="+mn-ea"/>
                        </a:rPr>
                        <a:t>화면으로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로그인 버튼 </a:t>
                      </a:r>
                      <a:r>
                        <a:rPr lang="en-US" altLang="ko-KR" sz="850" b="0" dirty="0">
                          <a:latin typeface="+mn-ea"/>
                          <a:ea typeface="+mn-ea"/>
                        </a:rPr>
                        <a:t>:</a:t>
                      </a:r>
                      <a:r>
                        <a:rPr lang="ko-KR" altLang="en-US" sz="850" b="0" dirty="0">
                          <a:latin typeface="+mn-ea"/>
                          <a:ea typeface="+mn-ea"/>
                        </a:rPr>
                        <a:t> 로그인 버튼은 </a:t>
                      </a:r>
                      <a:r>
                        <a:rPr lang="en-US" altLang="ko-KR" sz="850" b="0" dirty="0">
                          <a:latin typeface="+mn-ea"/>
                          <a:ea typeface="+mn-ea"/>
                        </a:rPr>
                        <a:t>post</a:t>
                      </a:r>
                      <a:r>
                        <a:rPr lang="ko-KR" altLang="en-US" sz="850" b="0" dirty="0">
                          <a:latin typeface="+mn-ea"/>
                          <a:ea typeface="+mn-ea"/>
                        </a:rPr>
                        <a:t>로 </a:t>
                      </a:r>
                      <a:r>
                        <a:rPr lang="en-US" altLang="ko-KR" sz="850" b="0" dirty="0">
                          <a:latin typeface="+mn-ea"/>
                          <a:ea typeface="+mn-ea"/>
                        </a:rPr>
                        <a:t>id/pw</a:t>
                      </a:r>
                      <a:r>
                        <a:rPr lang="ko-KR" altLang="en-US" sz="850" b="0" dirty="0">
                          <a:latin typeface="+mn-ea"/>
                          <a:ea typeface="+mn-ea"/>
                        </a:rPr>
                        <a:t>를 </a:t>
                      </a:r>
                      <a:r>
                        <a:rPr lang="en-US" altLang="ko-KR" sz="850" b="0" dirty="0">
                          <a:latin typeface="+mn-ea"/>
                          <a:ea typeface="+mn-ea"/>
                        </a:rPr>
                        <a:t>logincheck1.php</a:t>
                      </a:r>
                      <a:r>
                        <a:rPr lang="ko-KR" altLang="en-US" sz="850" b="0" dirty="0">
                          <a:latin typeface="+mn-ea"/>
                          <a:ea typeface="+mn-ea"/>
                        </a:rPr>
                        <a:t>를 이용해서 조회 및 검사를 수행한다</a:t>
                      </a:r>
                      <a:r>
                        <a:rPr lang="en-US" altLang="ko-KR" sz="850" b="0" dirty="0">
                          <a:latin typeface="+mn-ea"/>
                          <a:ea typeface="+mn-ea"/>
                        </a:rPr>
                        <a:t>.</a:t>
                      </a:r>
                      <a:r>
                        <a:rPr lang="ko-KR" altLang="en-US" sz="850" b="0" dirty="0">
                          <a:latin typeface="+mn-ea"/>
                          <a:ea typeface="+mn-ea"/>
                        </a:rPr>
                        <a:t> 완료되면 </a:t>
                      </a:r>
                      <a:r>
                        <a:rPr lang="ko-KR" altLang="en-US" sz="850" b="0" dirty="0" err="1">
                          <a:latin typeface="+mn-ea"/>
                          <a:ea typeface="+mn-ea"/>
                        </a:rPr>
                        <a:t>리다이렉션</a:t>
                      </a:r>
                      <a:r>
                        <a:rPr lang="ko-KR" altLang="en-US" sz="850" b="0" dirty="0">
                          <a:latin typeface="+mn-ea"/>
                          <a:ea typeface="+mn-ea"/>
                        </a:rPr>
                        <a:t> 해서 </a:t>
                      </a:r>
                      <a:r>
                        <a:rPr lang="en-US" altLang="ko-KR" sz="850" b="0" dirty="0">
                          <a:latin typeface="+mn-ea"/>
                          <a:ea typeface="+mn-ea"/>
                        </a:rPr>
                        <a:t>main activity</a:t>
                      </a:r>
                      <a:r>
                        <a:rPr lang="ko-KR" altLang="en-US" sz="850" b="0" dirty="0">
                          <a:latin typeface="+mn-ea"/>
                          <a:ea typeface="+mn-ea"/>
                        </a:rPr>
                        <a:t>로 들어간다</a:t>
                      </a:r>
                    </a:p>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13" name="그림 12">
            <a:extLst>
              <a:ext uri="{FF2B5EF4-FFF2-40B4-BE49-F238E27FC236}">
                <a16:creationId xmlns:a16="http://schemas.microsoft.com/office/drawing/2014/main" id="{64A4CAA0-93AD-BDC5-1233-CCC3922AFDD8}"/>
              </a:ext>
            </a:extLst>
          </p:cNvPr>
          <p:cNvPicPr>
            <a:picLocks noChangeAspect="1"/>
          </p:cNvPicPr>
          <p:nvPr/>
        </p:nvPicPr>
        <p:blipFill rotWithShape="1">
          <a:blip r:embed="rId2"/>
          <a:srcRect l="11588" r="16571"/>
          <a:stretch/>
        </p:blipFill>
        <p:spPr>
          <a:xfrm>
            <a:off x="3143672" y="1115644"/>
            <a:ext cx="2291095" cy="4626711"/>
          </a:xfrm>
          <a:prstGeom prst="roundRect">
            <a:avLst>
              <a:gd name="adj" fmla="val 11111"/>
            </a:avLst>
          </a:prstGeom>
          <a:ln w="190500" cap="rnd">
            <a:solidFill>
              <a:schemeClr val="tx1"/>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19" name="타원 18">
            <a:extLst>
              <a:ext uri="{FF2B5EF4-FFF2-40B4-BE49-F238E27FC236}">
                <a16:creationId xmlns:a16="http://schemas.microsoft.com/office/drawing/2014/main" id="{DD18EC58-F722-AC57-093A-3BF53EC5F054}"/>
              </a:ext>
            </a:extLst>
          </p:cNvPr>
          <p:cNvSpPr/>
          <p:nvPr/>
        </p:nvSpPr>
        <p:spPr>
          <a:xfrm>
            <a:off x="3328620" y="2411789"/>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20" name="타원 19">
            <a:extLst>
              <a:ext uri="{FF2B5EF4-FFF2-40B4-BE49-F238E27FC236}">
                <a16:creationId xmlns:a16="http://schemas.microsoft.com/office/drawing/2014/main" id="{A1FDE847-EE3D-A6D3-FB6A-46125D2886FB}"/>
              </a:ext>
            </a:extLst>
          </p:cNvPr>
          <p:cNvSpPr/>
          <p:nvPr/>
        </p:nvSpPr>
        <p:spPr>
          <a:xfrm>
            <a:off x="3328620" y="3120469"/>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21" name="타원 20">
            <a:extLst>
              <a:ext uri="{FF2B5EF4-FFF2-40B4-BE49-F238E27FC236}">
                <a16:creationId xmlns:a16="http://schemas.microsoft.com/office/drawing/2014/main" id="{D68DA0AF-3A9A-E748-0888-CA3DBAFBE90E}"/>
              </a:ext>
            </a:extLst>
          </p:cNvPr>
          <p:cNvSpPr/>
          <p:nvPr/>
        </p:nvSpPr>
        <p:spPr>
          <a:xfrm>
            <a:off x="3328620" y="4595678"/>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22" name="타원 21">
            <a:extLst>
              <a:ext uri="{FF2B5EF4-FFF2-40B4-BE49-F238E27FC236}">
                <a16:creationId xmlns:a16="http://schemas.microsoft.com/office/drawing/2014/main" id="{99157AF9-5511-2C18-1C98-D9DA21E57DD5}"/>
              </a:ext>
            </a:extLst>
          </p:cNvPr>
          <p:cNvSpPr/>
          <p:nvPr/>
        </p:nvSpPr>
        <p:spPr>
          <a:xfrm>
            <a:off x="4259796" y="4595678"/>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Tree>
    <p:extLst>
      <p:ext uri="{BB962C8B-B14F-4D97-AF65-F5344CB8AC3E}">
        <p14:creationId xmlns:p14="http://schemas.microsoft.com/office/powerpoint/2010/main" val="37598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CBFB7314-8C7E-6B77-F05A-7F2A93EEBE87}"/>
              </a:ext>
            </a:extLst>
          </p:cNvPr>
          <p:cNvPicPr>
            <a:picLocks noChangeAspect="1"/>
          </p:cNvPicPr>
          <p:nvPr/>
        </p:nvPicPr>
        <p:blipFill>
          <a:blip r:embed="rId2"/>
          <a:stretch>
            <a:fillRect/>
          </a:stretch>
        </p:blipFill>
        <p:spPr>
          <a:xfrm>
            <a:off x="2855640" y="1443568"/>
            <a:ext cx="2223184" cy="3970864"/>
          </a:xfrm>
          <a:prstGeom prst="roundRect">
            <a:avLst>
              <a:gd name="adj" fmla="val 11111"/>
            </a:avLst>
          </a:prstGeom>
          <a:ln w="190500" cap="rnd">
            <a:solidFill>
              <a:schemeClr val="tx1"/>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924757448"/>
              </p:ext>
            </p:extLst>
          </p:nvPr>
        </p:nvGraphicFramePr>
        <p:xfrm>
          <a:off x="8688288" y="476672"/>
          <a:ext cx="3384376" cy="334808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비밀번호 </a:t>
                      </a:r>
                      <a:r>
                        <a:rPr lang="ko-KR" altLang="en-US" sz="800" b="0" dirty="0" err="1">
                          <a:solidFill>
                            <a:schemeClr val="tx1"/>
                          </a:solidFill>
                          <a:latin typeface="+mn-ea"/>
                          <a:ea typeface="+mn-ea"/>
                          <a:sym typeface="맑은 고딕"/>
                        </a:rPr>
                        <a:t>비밀번호</a:t>
                      </a:r>
                      <a:r>
                        <a:rPr lang="ko-KR" altLang="en-US" sz="800" b="0" dirty="0">
                          <a:solidFill>
                            <a:schemeClr val="tx1"/>
                          </a:solidFill>
                          <a:latin typeface="+mn-ea"/>
                          <a:ea typeface="+mn-ea"/>
                          <a:sym typeface="맑은 고딕"/>
                        </a:rPr>
                        <a:t> 확인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학번 </a:t>
                      </a:r>
                      <a:r>
                        <a:rPr lang="ko-KR" altLang="en-US" sz="800" b="0" dirty="0" err="1">
                          <a:solidFill>
                            <a:schemeClr val="tx1"/>
                          </a:solidFill>
                          <a:latin typeface="+mn-ea"/>
                          <a:ea typeface="+mn-ea"/>
                          <a:sym typeface="맑은 고딕"/>
                        </a:rPr>
                        <a:t>선택후</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회원가입버튼누름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아이디 입력 </a:t>
                      </a:r>
                      <a:r>
                        <a:rPr lang="en-US" altLang="ko-KR" sz="850" b="0" dirty="0" err="1">
                          <a:latin typeface="+mn-ea"/>
                          <a:ea typeface="+mn-ea"/>
                        </a:rPr>
                        <a:t>db_Id</a:t>
                      </a:r>
                      <a:r>
                        <a:rPr lang="en-US" altLang="ko-KR" sz="850" b="0" dirty="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비밀번호 입력</a:t>
                      </a:r>
                      <a:r>
                        <a:rPr kumimoji="1" lang="en-US" altLang="ko-KR" sz="850" b="0" dirty="0">
                          <a:solidFill>
                            <a:schemeClr val="tx1"/>
                          </a:solidFill>
                          <a:latin typeface="+mn-ea"/>
                          <a:ea typeface="+mn-ea"/>
                        </a:rPr>
                        <a:t> </a:t>
                      </a:r>
                      <a:r>
                        <a:rPr lang="en-US" altLang="ko-KR" sz="850" b="0" dirty="0" err="1">
                          <a:latin typeface="+mn-ea"/>
                          <a:ea typeface="+mn-ea"/>
                        </a:rPr>
                        <a:t>db_Passward</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비밀번호 입력</a:t>
                      </a:r>
                      <a:r>
                        <a:rPr kumimoji="1" lang="en-US" altLang="ko-KR" sz="850" b="0" dirty="0">
                          <a:solidFill>
                            <a:schemeClr val="tx1"/>
                          </a:solidFill>
                          <a:latin typeface="+mn-ea"/>
                          <a:ea typeface="+mn-ea"/>
                        </a:rPr>
                        <a:t> </a:t>
                      </a:r>
                      <a:r>
                        <a:rPr lang="en-US" altLang="ko-KR" sz="850" b="0" dirty="0" err="1">
                          <a:latin typeface="+mn-ea"/>
                          <a:ea typeface="+mn-ea"/>
                        </a:rPr>
                        <a:t>db_Passwardcheck</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학번 선택 </a:t>
                      </a:r>
                      <a:r>
                        <a:rPr kumimoji="1" lang="en-US" altLang="ko-KR" sz="850" dirty="0" err="1">
                          <a:solidFill>
                            <a:schemeClr val="tx1"/>
                          </a:solidFill>
                          <a:latin typeface="+mn-ea"/>
                        </a:rPr>
                        <a:t>db_grade</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회원가입 버튼 </a:t>
                      </a:r>
                      <a:r>
                        <a:rPr lang="en-US" altLang="ko-KR" sz="850" b="0" dirty="0">
                          <a:latin typeface="+mn-ea"/>
                          <a:ea typeface="+mn-ea"/>
                        </a:rPr>
                        <a:t>:</a:t>
                      </a:r>
                      <a:r>
                        <a:rPr lang="ko-KR" altLang="en-US" sz="850" b="0" dirty="0">
                          <a:latin typeface="+mn-ea"/>
                          <a:ea typeface="+mn-ea"/>
                        </a:rPr>
                        <a:t> 회원가입 버튼은 </a:t>
                      </a:r>
                      <a:r>
                        <a:rPr lang="en-US" altLang="ko-KR" sz="850" b="0" dirty="0" err="1">
                          <a:latin typeface="+mn-ea"/>
                          <a:ea typeface="+mn-ea"/>
                        </a:rPr>
                        <a:t>create.php</a:t>
                      </a:r>
                      <a:r>
                        <a:rPr lang="ko-KR" altLang="en-US" sz="850" b="0" dirty="0">
                          <a:latin typeface="+mn-ea"/>
                          <a:ea typeface="+mn-ea"/>
                        </a:rPr>
                        <a:t>에서 </a:t>
                      </a:r>
                      <a:r>
                        <a:rPr lang="en-US" altLang="ko-KR" sz="850" b="0" dirty="0">
                          <a:latin typeface="+mn-ea"/>
                          <a:ea typeface="+mn-ea"/>
                        </a:rPr>
                        <a:t>post</a:t>
                      </a:r>
                      <a:r>
                        <a:rPr lang="ko-KR" altLang="en-US" sz="850" b="0" dirty="0">
                          <a:latin typeface="+mn-ea"/>
                          <a:ea typeface="+mn-ea"/>
                        </a:rPr>
                        <a:t>로 </a:t>
                      </a:r>
                      <a:r>
                        <a:rPr lang="en-US" altLang="ko-KR" sz="850" b="0" dirty="0">
                          <a:latin typeface="+mn-ea"/>
                          <a:ea typeface="+mn-ea"/>
                        </a:rPr>
                        <a:t>id/pw/</a:t>
                      </a:r>
                      <a:r>
                        <a:rPr lang="ko-KR" altLang="en-US" sz="850" b="0" dirty="0">
                          <a:latin typeface="+mn-ea"/>
                          <a:ea typeface="+mn-ea"/>
                        </a:rPr>
                        <a:t>학번을 </a:t>
                      </a:r>
                      <a:r>
                        <a:rPr lang="en-US" altLang="ko-KR" sz="850" b="0" dirty="0" err="1">
                          <a:latin typeface="+mn-ea"/>
                          <a:ea typeface="+mn-ea"/>
                        </a:rPr>
                        <a:t>member_id</a:t>
                      </a:r>
                      <a:r>
                        <a:rPr lang="en-US" altLang="ko-KR" sz="850" b="0" dirty="0">
                          <a:latin typeface="+mn-ea"/>
                          <a:ea typeface="+mn-ea"/>
                        </a:rPr>
                        <a:t>, </a:t>
                      </a:r>
                      <a:r>
                        <a:rPr lang="en-US" altLang="ko-KR" sz="850" b="0" dirty="0" err="1">
                          <a:latin typeface="+mn-ea"/>
                          <a:ea typeface="+mn-ea"/>
                        </a:rPr>
                        <a:t>member_pw</a:t>
                      </a:r>
                      <a:r>
                        <a:rPr lang="en-US" altLang="ko-KR" sz="850" b="0" dirty="0">
                          <a:latin typeface="+mn-ea"/>
                          <a:ea typeface="+mn-ea"/>
                        </a:rPr>
                        <a:t>, </a:t>
                      </a:r>
                      <a:r>
                        <a:rPr lang="en-US" altLang="ko-KR" sz="850" b="0" dirty="0" err="1">
                          <a:latin typeface="+mn-ea"/>
                          <a:ea typeface="+mn-ea"/>
                        </a:rPr>
                        <a:t>member_grade</a:t>
                      </a:r>
                      <a:r>
                        <a:rPr lang="en-US" altLang="ko-KR" sz="850" b="0" dirty="0">
                          <a:latin typeface="+mn-ea"/>
                          <a:ea typeface="+mn-ea"/>
                        </a:rPr>
                        <a:t>  </a:t>
                      </a:r>
                      <a:r>
                        <a:rPr lang="ko-KR" altLang="en-US" sz="850" b="0" dirty="0">
                          <a:latin typeface="+mn-ea"/>
                          <a:ea typeface="+mn-ea"/>
                        </a:rPr>
                        <a:t>에 넣는다</a:t>
                      </a:r>
                      <a:r>
                        <a:rPr lang="en-US" altLang="ko-KR" sz="850" b="0" dirty="0">
                          <a:latin typeface="+mn-ea"/>
                          <a:ea typeface="+mn-ea"/>
                        </a:rPr>
                        <a:t>.</a:t>
                      </a:r>
                      <a:r>
                        <a:rPr lang="ko-KR" altLang="en-US" sz="850" b="0" dirty="0">
                          <a:latin typeface="+mn-ea"/>
                          <a:ea typeface="+mn-ea"/>
                        </a:rPr>
                        <a:t> 완료되면 </a:t>
                      </a:r>
                      <a:r>
                        <a:rPr lang="ko-KR" altLang="en-US" sz="850" b="0" dirty="0" err="1">
                          <a:latin typeface="+mn-ea"/>
                          <a:ea typeface="+mn-ea"/>
                        </a:rPr>
                        <a:t>리다이렉션</a:t>
                      </a:r>
                      <a:r>
                        <a:rPr lang="ko-KR" altLang="en-US" sz="850" b="0" dirty="0">
                          <a:latin typeface="+mn-ea"/>
                          <a:ea typeface="+mn-ea"/>
                        </a:rPr>
                        <a:t> 해서 </a:t>
                      </a:r>
                      <a:r>
                        <a:rPr lang="en-US" altLang="ko-KR" sz="850" b="0" dirty="0">
                          <a:latin typeface="+mn-ea"/>
                          <a:ea typeface="+mn-ea"/>
                        </a:rPr>
                        <a:t>login activity</a:t>
                      </a:r>
                      <a:r>
                        <a:rPr lang="ko-KR" altLang="en-US" sz="850" b="0" dirty="0">
                          <a:latin typeface="+mn-ea"/>
                          <a:ea typeface="+mn-ea"/>
                        </a:rPr>
                        <a:t>로 돌아간다</a:t>
                      </a:r>
                      <a:r>
                        <a:rPr lang="en-US" altLang="ko-KR" sz="850" b="0" dirty="0">
                          <a:latin typeface="+mn-ea"/>
                          <a:ea typeface="+mn-ea"/>
                        </a:rPr>
                        <a:t>…</a:t>
                      </a:r>
                      <a:r>
                        <a:rPr lang="ko-KR" altLang="en-US" sz="850" b="0" dirty="0">
                          <a:latin typeface="+mn-ea"/>
                          <a:ea typeface="+mn-ea"/>
                        </a:rPr>
                        <a:t> </a:t>
                      </a:r>
                    </a:p>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6" name="타원 5">
            <a:extLst>
              <a:ext uri="{FF2B5EF4-FFF2-40B4-BE49-F238E27FC236}">
                <a16:creationId xmlns:a16="http://schemas.microsoft.com/office/drawing/2014/main" id="{8ACDDEB6-FB5A-A283-A0B1-41944E536EA9}"/>
              </a:ext>
            </a:extLst>
          </p:cNvPr>
          <p:cNvSpPr/>
          <p:nvPr/>
        </p:nvSpPr>
        <p:spPr>
          <a:xfrm>
            <a:off x="3124092" y="2502312"/>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9" name="타원 8">
            <a:extLst>
              <a:ext uri="{FF2B5EF4-FFF2-40B4-BE49-F238E27FC236}">
                <a16:creationId xmlns:a16="http://schemas.microsoft.com/office/drawing/2014/main" id="{D87F7CBF-5CBF-E23A-BB68-032F91B7E1A5}"/>
              </a:ext>
            </a:extLst>
          </p:cNvPr>
          <p:cNvSpPr/>
          <p:nvPr/>
        </p:nvSpPr>
        <p:spPr>
          <a:xfrm>
            <a:off x="3124092" y="3036064"/>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0" name="타원 9">
            <a:extLst>
              <a:ext uri="{FF2B5EF4-FFF2-40B4-BE49-F238E27FC236}">
                <a16:creationId xmlns:a16="http://schemas.microsoft.com/office/drawing/2014/main" id="{765CBC8F-5D50-9D79-E28C-A23F87854C35}"/>
              </a:ext>
            </a:extLst>
          </p:cNvPr>
          <p:cNvSpPr/>
          <p:nvPr/>
        </p:nvSpPr>
        <p:spPr>
          <a:xfrm>
            <a:off x="3124092" y="3610026"/>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1" name="타원 10">
            <a:extLst>
              <a:ext uri="{FF2B5EF4-FFF2-40B4-BE49-F238E27FC236}">
                <a16:creationId xmlns:a16="http://schemas.microsoft.com/office/drawing/2014/main" id="{423C7AEA-6CFA-0030-E0F5-E215FA0396A2}"/>
              </a:ext>
            </a:extLst>
          </p:cNvPr>
          <p:cNvSpPr/>
          <p:nvPr/>
        </p:nvSpPr>
        <p:spPr>
          <a:xfrm>
            <a:off x="3141134" y="4040944"/>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15" name="타원 14">
            <a:extLst>
              <a:ext uri="{FF2B5EF4-FFF2-40B4-BE49-F238E27FC236}">
                <a16:creationId xmlns:a16="http://schemas.microsoft.com/office/drawing/2014/main" id="{6A388EAB-E9D3-E466-31FC-77AA762DAFF4}"/>
              </a:ext>
            </a:extLst>
          </p:cNvPr>
          <p:cNvSpPr/>
          <p:nvPr/>
        </p:nvSpPr>
        <p:spPr>
          <a:xfrm>
            <a:off x="3445306" y="4363850"/>
            <a:ext cx="21391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Tree>
    <p:extLst>
      <p:ext uri="{BB962C8B-B14F-4D97-AF65-F5344CB8AC3E}">
        <p14:creationId xmlns:p14="http://schemas.microsoft.com/office/powerpoint/2010/main" val="23703917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5750</TotalTime>
  <Words>972</Words>
  <Application>Microsoft Office PowerPoint</Application>
  <PresentationFormat>와이드스크린</PresentationFormat>
  <Paragraphs>345</Paragraphs>
  <Slides>16</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16</vt:i4>
      </vt:variant>
    </vt:vector>
  </HeadingPairs>
  <TitlesOfParts>
    <vt:vector size="21" baseType="lpstr">
      <vt:lpstr>SF Pro Text Medium</vt:lpstr>
      <vt:lpstr>SF Pro Text Regular</vt:lpstr>
      <vt:lpstr>맑은 고딕</vt:lpstr>
      <vt:lpstr>Arial</vt:lpstr>
      <vt:lpstr>Office 테마</vt:lpstr>
      <vt:lpstr>화면설계서 양식</vt:lpstr>
      <vt:lpstr>History</vt:lpstr>
      <vt:lpstr>서비스 개요</vt:lpstr>
      <vt:lpstr>User flow</vt:lpstr>
      <vt:lpstr>Logic process</vt:lpstr>
      <vt:lpstr>성결대학교 졸업 요건 검사</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19714</cp:lastModifiedBy>
  <cp:revision>116</cp:revision>
  <cp:lastPrinted>2019-05-29T05:54:36Z</cp:lastPrinted>
  <dcterms:created xsi:type="dcterms:W3CDTF">2019-03-11T07:43:12Z</dcterms:created>
  <dcterms:modified xsi:type="dcterms:W3CDTF">2022-12-05T16:57:34Z</dcterms:modified>
</cp:coreProperties>
</file>