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9" r:id="rId3"/>
    <p:sldId id="345" r:id="rId4"/>
    <p:sldId id="401" r:id="rId5"/>
    <p:sldId id="403" r:id="rId6"/>
    <p:sldId id="404" r:id="rId7"/>
    <p:sldId id="405" r:id="rId8"/>
    <p:sldId id="406" r:id="rId9"/>
    <p:sldId id="408" r:id="rId10"/>
    <p:sldId id="410" r:id="rId11"/>
    <p:sldId id="411" r:id="rId12"/>
    <p:sldId id="407" r:id="rId13"/>
    <p:sldId id="413" r:id="rId14"/>
    <p:sldId id="414" r:id="rId15"/>
    <p:sldId id="415" r:id="rId16"/>
    <p:sldId id="418" r:id="rId17"/>
    <p:sldId id="409" r:id="rId18"/>
    <p:sldId id="412" r:id="rId19"/>
    <p:sldId id="416" r:id="rId20"/>
    <p:sldId id="419" r:id="rId21"/>
    <p:sldId id="426" r:id="rId22"/>
    <p:sldId id="423" r:id="rId23"/>
    <p:sldId id="424" r:id="rId24"/>
    <p:sldId id="425" r:id="rId25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7608" autoAdjust="0"/>
  </p:normalViewPr>
  <p:slideViewPr>
    <p:cSldViewPr>
      <p:cViewPr varScale="1">
        <p:scale>
          <a:sx n="88" d="100"/>
          <a:sy n="88" d="100"/>
        </p:scale>
        <p:origin x="10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DC00054D-CE4C-47F7-A5BF-FA39904DA6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8933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BC02C8C2-1E92-4C81-AEEF-E3B5D501AD7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798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4491E2-FDA5-45C0-A129-B283D02CBE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501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6E6AA-E11B-4D6B-8A24-EF1E4A892B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098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91C00-1E4D-4A97-B971-86DAE44BB01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9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0EB27-5262-4BEC-B3F8-7E56078B275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9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6B033-D9A2-40FC-AB05-4FA7CD3EF13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0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14CD0-AF04-4369-BDAC-53FDF8F22A9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69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C457E-AC91-402C-B4D1-E1BD6B3995C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068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4990A-D2EE-4E72-A08B-EC101899BDC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037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7D16E-A065-462E-B5DA-32A1D49427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555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CA396-81B9-4C22-8827-F1285894577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4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BCCF1-AF97-4F7B-BD48-56F3A844D3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29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F4B75E19-585E-4F8C-9F75-D580612B847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9773F029-8633-4664-9A75-0F2299FE4795}" type="slidenum">
              <a:rPr lang="ko-KR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1</a:t>
            </a:fld>
            <a:endParaRPr lang="en-US" altLang="ko-KR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상속</a:t>
            </a:r>
            <a:endParaRPr lang="ko-KR" alt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전남대학교 전자컴퓨터공학부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229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DD23B0C-55CB-4E2B-B668-C386A5213F6F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HourlyEmployee </a:t>
            </a:r>
            <a:r>
              <a:rPr lang="ko-KR" altLang="en-US" smtClean="0"/>
              <a:t>클래스 구현</a:t>
            </a:r>
            <a:endParaRPr lang="en-US" altLang="ko-KR" smtClean="0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539750" y="1557338"/>
            <a:ext cx="8353425" cy="4967287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HourlyEmployee::HourlyEmployee()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: </a:t>
            </a: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Employee()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, wageRate(0), hours(0)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 /* nothing */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HourlyEmployee::HourlyEmployee(string theName, string theNumber,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theWageRate, double theHours)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: </a:t>
            </a: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Employee(theName, theNumber)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, wageRate(theWageRate), hours(theHours)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 /* nothing */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/* Refer to Display 14.5 for setRate(), getRate(), setHours(), getHours() */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HoulryEmployee::printCheck()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b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</a:b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setNetPay (hours * wageRate);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cout &lt;&lt; “\n-------------------------------------------\n”;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cout &lt;&lt; “Pay to the order of ” &lt;&lt; getName() &lt;&lt; endl;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cout &lt;&lt; “Check Stub Not Negotiable\n”;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cout &lt;&lt; “Employee Number: ” &lt;&lt; getSsn() &lt;&lt; endl;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cout &lt;&lt; “Hourly Employee. \nHours worked: ” &lt;&lt; hours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 &lt;&lt; “ Rate: ” &lt;&lt; wageRate &lt;&lt; “Pay : ” &lt;&lt; getNetPay() &lt;&lt; endl;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cout &lt;&lt; “\n-------------------------------------------\n”;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  <a:endParaRPr kumimoji="1" lang="ko-KR" altLang="en-US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331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5925D7C-877A-4970-AE42-470A32BC787D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SalariedEmployee </a:t>
            </a:r>
            <a:r>
              <a:rPr lang="ko-KR" altLang="en-US" smtClean="0"/>
              <a:t>클래스 선언</a:t>
            </a:r>
            <a:endParaRPr lang="en-US" altLang="ko-KR" smtClean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539750" y="1628775"/>
            <a:ext cx="8353425" cy="489585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SalariedEmployee : public Employee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SalariedEmployee();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SalariedEmployee(string theName, string theSsn,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double theWeeklySalary);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getSalary()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void setSalary(double newSalary);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void printCheck();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salary;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  <a:endParaRPr kumimoji="1" lang="ko-KR" altLang="en-US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3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840C01D-A876-4EF0-8AC5-5C7AA2C442FE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SalariedEmployee </a:t>
            </a:r>
            <a:r>
              <a:rPr lang="ko-KR" altLang="en-US" smtClean="0"/>
              <a:t>클래스 구현</a:t>
            </a:r>
            <a:endParaRPr lang="en-US" altLang="ko-KR" smtClean="0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539750" y="1628775"/>
            <a:ext cx="8353425" cy="489585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SalariedEmployee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::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SalariedEmployee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 :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Q1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 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/* nothing */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SalariedEmployee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::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SalariedEmployee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(string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theName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, string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theNumber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,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double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theWeeklyPay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: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Q2</a:t>
            </a:r>
            <a:endParaRPr kumimoji="1" lang="en-US" altLang="ko-KR" sz="1600" b="1" dirty="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 /* nothing */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/* Refer to Display 14.6 for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getSalary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 and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setSalary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 */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</a:t>
            </a:r>
            <a:r>
              <a:rPr kumimoji="1" lang="en-US" altLang="ko-KR" sz="1600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SalariedEmployee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::</a:t>
            </a:r>
            <a:r>
              <a:rPr kumimoji="1" lang="en-US" altLang="ko-KR" sz="1600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printCheck</a:t>
            </a:r>
            <a:r>
              <a:rPr kumimoji="1" lang="en-US" altLang="ko-KR" sz="1600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Q3  // 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총 급여를 </a:t>
            </a:r>
            <a:r>
              <a:rPr kumimoji="1" lang="en-US" altLang="ko-KR" sz="1600" b="1" dirty="0" err="1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netPay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에 저장</a:t>
            </a:r>
            <a:endParaRPr kumimoji="1" lang="en-US" altLang="ko-KR" sz="1600" b="1" dirty="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cout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&lt;&lt; “\n-------------------------------------------\n”;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cout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&lt;&lt; “Pay to the order of ”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&lt;&lt;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Q4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&lt;&lt;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endl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  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이름 출력</a:t>
            </a:r>
            <a:endParaRPr kumimoji="1" lang="en-US" altLang="ko-KR" sz="1600" b="1" dirty="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cout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&lt;&lt; “The sum of “”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&lt;&lt;  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Q5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&lt;&lt; “ Dollars\n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”;  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주급 출력</a:t>
            </a:r>
            <a:endParaRPr kumimoji="1" lang="en-US" altLang="ko-KR" sz="1600" b="1" dirty="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cout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&lt;&lt; “Check Stub Not Negotiable\n”;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cout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&lt;&lt; “Employee Number: ” &lt;&lt;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Q6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&lt;&lt;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endl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  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주민등록번호 출력</a:t>
            </a:r>
            <a:endParaRPr kumimoji="1" lang="en-US" altLang="ko-KR" sz="1600" b="1" dirty="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cout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&lt;&lt; “Salaried Employee. Regular Pay: ”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&lt;&lt;  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Q7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&lt;&lt;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endl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;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총 급여 출력</a:t>
            </a:r>
            <a:endParaRPr kumimoji="1" lang="en-US" altLang="ko-KR" sz="1600" b="1" dirty="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cout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&lt;&lt; “\n-------------------------------------------\n”;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  <a:endParaRPr kumimoji="1" lang="ko-KR" altLang="en-US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843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4AFD6FA-36CC-4071-9BF0-1A5E5F65C5B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  <a:r>
              <a:rPr lang="en-US" altLang="ko-KR" smtClean="0"/>
              <a:t>: </a:t>
            </a:r>
            <a:r>
              <a:rPr lang="ko-KR" altLang="en-US" smtClean="0"/>
              <a:t>멤버 함수 재정의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비교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함수 재정의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동일한 매개변수 리스트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동일한 함수를 다시 작성 </a:t>
            </a:r>
            <a:r>
              <a:rPr lang="en-US" altLang="ko-KR" smtClean="0"/>
              <a:t>(rewrite)</a:t>
            </a:r>
          </a:p>
          <a:p>
            <a:pPr lvl="1" eaLnBrk="1" hangingPunct="1"/>
            <a:r>
              <a:rPr lang="ko-KR" altLang="en-US" smtClean="0"/>
              <a:t>오버로딩 </a:t>
            </a:r>
            <a:r>
              <a:rPr lang="en-US" altLang="ko-KR" smtClean="0"/>
              <a:t>(overloading)</a:t>
            </a:r>
          </a:p>
          <a:p>
            <a:pPr lvl="2" eaLnBrk="1" hangingPunct="1"/>
            <a:r>
              <a:rPr lang="ko-KR" altLang="en-US" smtClean="0"/>
              <a:t>다른 매개변수 리스트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새로운 함수를 추가 작성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상속과 오버로딩을 조합해서 사용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HourlyEmployee </a:t>
            </a:r>
            <a:r>
              <a:rPr lang="ko-KR" altLang="en-US" smtClean="0"/>
              <a:t>클래스에 아래 멤버 함수를 추가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void HourlyEmployee::setName(string, string)</a:t>
            </a:r>
          </a:p>
          <a:p>
            <a:pPr lvl="1" eaLnBrk="1" hangingPunct="1"/>
            <a:r>
              <a:rPr lang="ko-KR" altLang="en-US" smtClean="0"/>
              <a:t>기반 클래스에서 상속받은 멤버 함수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void Employee::setName(string)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945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EAF78AA-F4CB-4A8C-AFF4-78E3353689F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  <a:r>
              <a:rPr lang="en-US" altLang="ko-KR" smtClean="0"/>
              <a:t>: </a:t>
            </a:r>
            <a:r>
              <a:rPr lang="ko-KR" altLang="en-US" smtClean="0"/>
              <a:t>멤버 함수 재정의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클래스에서 재정의한 멤버 함수 사용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파생 클래스에서 기반 클래스의 멤버 함수를 재정의해도 기반 클래스의 </a:t>
            </a:r>
            <a:r>
              <a:rPr lang="en-US" altLang="ko-KR" smtClean="0"/>
              <a:t>(</a:t>
            </a:r>
            <a:r>
              <a:rPr lang="ko-KR" altLang="en-US" smtClean="0"/>
              <a:t>재정의된</a:t>
            </a:r>
            <a:r>
              <a:rPr lang="en-US" altLang="ko-KR" smtClean="0"/>
              <a:t>) </a:t>
            </a:r>
            <a:r>
              <a:rPr lang="ko-KR" altLang="en-US" smtClean="0"/>
              <a:t>멤버 함수를 사용 가능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예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Employee JaneE;</a:t>
            </a:r>
          </a:p>
          <a:p>
            <a:pPr lvl="2" eaLnBrk="1" hangingPunct="1"/>
            <a:r>
              <a:rPr lang="en-US" altLang="ko-KR" smtClean="0"/>
              <a:t>HourlyEmployee SallyH;</a:t>
            </a:r>
          </a:p>
          <a:p>
            <a:pPr lvl="2" eaLnBrk="1" hangingPunct="1"/>
            <a:r>
              <a:rPr lang="en-US" altLang="ko-KR" smtClean="0"/>
              <a:t>JaneE.printCheck();   // Employee </a:t>
            </a:r>
            <a:r>
              <a:rPr lang="ko-KR" altLang="en-US" smtClean="0"/>
              <a:t>의 멤버 함수를 호출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SallyH.printCheck();   // HourlyEmployee</a:t>
            </a:r>
            <a:r>
              <a:rPr lang="ko-KR" altLang="en-US" smtClean="0"/>
              <a:t>의 멤버 함수를 호출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SallyH.Employee::printCheck(); // Employee</a:t>
            </a:r>
            <a:r>
              <a:rPr lang="ko-KR" altLang="en-US" smtClean="0"/>
              <a:t>의 멤버 함수를 호출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048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DB577C-7079-4A0B-82DE-B2E478F9C204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  <a:r>
              <a:rPr lang="en-US" altLang="ko-KR" smtClean="0"/>
              <a:t>: </a:t>
            </a:r>
            <a:r>
              <a:rPr lang="ko-KR" altLang="en-US" smtClean="0"/>
              <a:t>상속에서 제외된 멤버 함수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기반 클래스로부터 상속받지 않는 멤버 함수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할당 연산자 </a:t>
            </a:r>
            <a:r>
              <a:rPr lang="en-US" altLang="ko-KR" dirty="0" smtClean="0"/>
              <a:t>(=)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파생 클래스에서 위의 멤버 함수를 명시적으로 정의하지 않았다면 기본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할당 연산자를 컴파일러가 자동으로 추가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536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AD65B52-87CB-418D-B1C9-4450421323F3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  <a:r>
              <a:rPr lang="en-US" altLang="ko-KR" smtClean="0"/>
              <a:t>: </a:t>
            </a:r>
            <a:r>
              <a:rPr lang="ko-KR" altLang="en-US" smtClean="0"/>
              <a:t>상속 관계에 의한 형 호환성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파생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객체를 기반 클래스의 객체를 요구하</a:t>
            </a:r>
            <a:r>
              <a:rPr lang="ko-KR" altLang="en-US" dirty="0"/>
              <a:t>는</a:t>
            </a:r>
            <a:r>
              <a:rPr lang="ko-KR" altLang="en-US" dirty="0" smtClean="0"/>
              <a:t> 곳에 사용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1]</a:t>
            </a:r>
          </a:p>
          <a:p>
            <a:pPr lvl="2" eaLnBrk="1" hangingPunct="1">
              <a:defRPr/>
            </a:pPr>
            <a:r>
              <a:rPr lang="en-US" altLang="ko-KR" dirty="0" err="1" smtClean="0"/>
              <a:t>BaseClass</a:t>
            </a:r>
            <a:r>
              <a:rPr lang="en-US" altLang="ko-KR" dirty="0" smtClean="0"/>
              <a:t> x;</a:t>
            </a:r>
          </a:p>
          <a:p>
            <a:pPr lvl="2" eaLnBrk="1" hangingPunct="1"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DerivedClass</a:t>
            </a:r>
            <a:r>
              <a:rPr lang="en-US" altLang="ko-KR" dirty="0">
                <a:solidFill>
                  <a:srgbClr val="FF0000"/>
                </a:solidFill>
              </a:rPr>
              <a:t> y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</a:p>
          <a:p>
            <a:pPr lvl="2" eaLnBrk="1" hangingPunct="1">
              <a:defRPr/>
            </a:pPr>
            <a:r>
              <a:rPr lang="en-US" altLang="ko-KR" dirty="0" smtClean="0"/>
              <a:t>x = y;   // </a:t>
            </a:r>
            <a:r>
              <a:rPr lang="en-US" altLang="ko-KR" dirty="0" err="1" smtClean="0"/>
              <a:t>BaseClass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BaseClass</a:t>
            </a:r>
            <a:r>
              <a:rPr lang="en-US" altLang="ko-KR" dirty="0" smtClean="0"/>
              <a:t>::operator=(</a:t>
            </a:r>
            <a:r>
              <a:rPr lang="en-US" altLang="ko-KR" dirty="0" err="1" smtClean="0">
                <a:solidFill>
                  <a:srgbClr val="FF0000"/>
                </a:solidFill>
              </a:rPr>
              <a:t>BaseClass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);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2]</a:t>
            </a:r>
          </a:p>
          <a:p>
            <a:pPr lvl="2" eaLnBrk="1" hangingPunct="1">
              <a:defRPr/>
            </a:pPr>
            <a:r>
              <a:rPr lang="en-US" altLang="ko-KR" dirty="0" smtClean="0"/>
              <a:t>void f ( </a:t>
            </a:r>
            <a:r>
              <a:rPr lang="en-US" altLang="ko-KR" dirty="0" err="1" smtClean="0"/>
              <a:t>BaseClass</a:t>
            </a:r>
            <a:r>
              <a:rPr lang="en-US" altLang="ko-KR" dirty="0" smtClean="0"/>
              <a:t> x ) { ... }</a:t>
            </a:r>
          </a:p>
          <a:p>
            <a:pPr lvl="2" eaLnBrk="1" hangingPunct="1">
              <a:defRPr/>
            </a:pPr>
            <a:r>
              <a:rPr lang="ko-KR" altLang="en-US" dirty="0" smtClean="0"/>
              <a:t>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호출할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실인자는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BaseClass</a:t>
            </a:r>
            <a:r>
              <a:rPr lang="ko-KR" altLang="en-US" dirty="0" smtClean="0"/>
              <a:t>형의 객체 또는 </a:t>
            </a:r>
            <a:r>
              <a:rPr lang="en-US" altLang="ko-KR" dirty="0" err="1" smtClean="0"/>
              <a:t>BaseClass</a:t>
            </a:r>
            <a:r>
              <a:rPr lang="ko-KR" altLang="en-US" dirty="0" smtClean="0"/>
              <a:t> 자식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자손 </a:t>
            </a:r>
            <a:r>
              <a:rPr lang="ko-KR" altLang="en-US" dirty="0" err="1" smtClean="0"/>
              <a:t>클래스형의</a:t>
            </a:r>
            <a:r>
              <a:rPr lang="ko-KR" altLang="en-US" dirty="0" smtClean="0"/>
              <a:t> 객체를 사용 가능</a:t>
            </a: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 smtClean="0"/>
              <a:t>Void f( </a:t>
            </a:r>
            <a:r>
              <a:rPr lang="en-US" altLang="ko-KR" dirty="0" err="1" smtClean="0"/>
              <a:t>BaseClass</a:t>
            </a:r>
            <a:r>
              <a:rPr lang="en-US" altLang="ko-KR" dirty="0" smtClean="0"/>
              <a:t>&amp; r) {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638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DADAA49-C768-42DD-94F4-7F7E7AF5958D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파생 클래스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파생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기반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실행 완료 후 파생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 실행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기반 클래스의 특정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초기화 섹션에 지정하여 호출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특별히 지정하지 않으면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클래스의 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파생 클래스의 </a:t>
            </a:r>
            <a:r>
              <a:rPr lang="ko-KR" altLang="en-US" dirty="0" err="1"/>
              <a:t>소멸자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파생 </a:t>
            </a:r>
            <a:r>
              <a:rPr lang="ko-KR" altLang="en-US" dirty="0"/>
              <a:t>클래스의 </a:t>
            </a:r>
            <a:r>
              <a:rPr lang="ko-KR" altLang="en-US" dirty="0" err="1"/>
              <a:t>소멸자는</a:t>
            </a:r>
            <a:r>
              <a:rPr lang="ko-KR" altLang="en-US" dirty="0"/>
              <a:t> 파생 클래스에 새로 추가한 멤버 변수에 대한 </a:t>
            </a:r>
            <a:r>
              <a:rPr lang="en-US" altLang="ko-KR" dirty="0"/>
              <a:t>“clean-up”</a:t>
            </a:r>
            <a:r>
              <a:rPr lang="ko-KR" altLang="en-US" dirty="0"/>
              <a:t>만을 고려하면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ko-KR" altLang="en-US" dirty="0"/>
              <a:t>특별히 지정하지 않아도 기반 클래스의 </a:t>
            </a:r>
            <a:r>
              <a:rPr lang="ko-KR" altLang="en-US" dirty="0" err="1"/>
              <a:t>소멸자를</a:t>
            </a:r>
            <a:r>
              <a:rPr lang="ko-KR" altLang="en-US" dirty="0"/>
              <a:t> 자동으로 </a:t>
            </a:r>
            <a:r>
              <a:rPr lang="ko-KR" altLang="en-US" dirty="0" smtClean="0"/>
              <a:t>호출함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파생 </a:t>
            </a:r>
            <a:r>
              <a:rPr lang="ko-KR" altLang="en-US" dirty="0"/>
              <a:t>클래스의 </a:t>
            </a:r>
            <a:r>
              <a:rPr lang="ko-KR" altLang="en-US" dirty="0" err="1"/>
              <a:t>소멸자를</a:t>
            </a:r>
            <a:r>
              <a:rPr lang="ko-KR" altLang="en-US" dirty="0"/>
              <a:t> 실행 완료 후 기반 클래스의 </a:t>
            </a:r>
            <a:r>
              <a:rPr lang="ko-KR" altLang="en-US" dirty="0" err="1"/>
              <a:t>소멸자를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2"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741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0DEDBB-406C-4DB1-A8A7-13BA5719CCA4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파생 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접근 제어 </a:t>
            </a:r>
            <a:r>
              <a:rPr lang="en-US" altLang="ko-KR" dirty="0" smtClean="0"/>
              <a:t>protected</a:t>
            </a:r>
            <a:r>
              <a:rPr lang="ko-KR" altLang="en-US" dirty="0" smtClean="0"/>
              <a:t>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기반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변수와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함수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파생 클래스에서 기반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멤버를 모두 상속 받음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파생 클래스 멤버 함수 </a:t>
            </a:r>
            <a:r>
              <a:rPr lang="ko-KR" altLang="en-US" dirty="0"/>
              <a:t>내</a:t>
            </a:r>
            <a:r>
              <a:rPr lang="ko-KR" altLang="en-US" dirty="0" smtClean="0"/>
              <a:t>에서 기반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멤버의 이름으로 직접 접근할 수 없음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     예</a:t>
            </a:r>
            <a:r>
              <a:rPr lang="en-US" altLang="ko-KR" dirty="0" smtClean="0"/>
              <a:t>: void </a:t>
            </a:r>
            <a:r>
              <a:rPr lang="en-US" altLang="ko-KR" dirty="0" err="1" smtClean="0"/>
              <a:t>HourlyEmployee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printCheck</a:t>
            </a:r>
            <a:r>
              <a:rPr lang="en-US" altLang="ko-KR" dirty="0" smtClean="0"/>
              <a:t>() {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netPay</a:t>
            </a:r>
            <a:r>
              <a:rPr lang="en-US" altLang="ko-KR" dirty="0" smtClean="0"/>
              <a:t> = hours * </a:t>
            </a:r>
            <a:r>
              <a:rPr lang="en-US" altLang="ko-KR" dirty="0" err="1" smtClean="0"/>
              <a:t>wageRate</a:t>
            </a:r>
            <a:r>
              <a:rPr lang="en-US" altLang="ko-KR" dirty="0" smtClean="0"/>
              <a:t>;      // </a:t>
            </a:r>
            <a:r>
              <a:rPr lang="ko-KR" altLang="en-US" dirty="0" smtClean="0"/>
              <a:t>컴파일 에러</a:t>
            </a:r>
            <a:r>
              <a:rPr lang="en-US" altLang="ko-KR" dirty="0" smtClean="0"/>
              <a:t>! 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setNetpay</a:t>
            </a:r>
            <a:r>
              <a:rPr lang="en-US" altLang="ko-KR" dirty="0" smtClean="0"/>
              <a:t> (hours * </a:t>
            </a:r>
            <a:r>
              <a:rPr lang="en-US" altLang="ko-KR" dirty="0" err="1" smtClean="0"/>
              <a:t>wageRate</a:t>
            </a:r>
            <a:r>
              <a:rPr lang="en-US" altLang="ko-KR" dirty="0" smtClean="0"/>
              <a:t>);  // OK!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}                                   // </a:t>
            </a:r>
            <a:r>
              <a:rPr lang="en-US" altLang="ko-KR" dirty="0" err="1" smtClean="0"/>
              <a:t>netPay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Employee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protected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클래스 멤버의 접근 제어 관련 속성 </a:t>
            </a:r>
            <a:r>
              <a:rPr lang="en-US" altLang="ko-KR" dirty="0" smtClean="0"/>
              <a:t>: public, protected, private</a:t>
            </a:r>
          </a:p>
          <a:p>
            <a:pPr lvl="1" eaLnBrk="1" hangingPunct="1">
              <a:defRPr/>
            </a:pPr>
            <a:r>
              <a:rPr lang="ko-KR" altLang="en-US" dirty="0" smtClean="0"/>
              <a:t>기반 클래스의 멤버가 </a:t>
            </a:r>
            <a:r>
              <a:rPr lang="en-US" altLang="ko-KR" dirty="0" smtClean="0"/>
              <a:t>protected</a:t>
            </a:r>
            <a:r>
              <a:rPr lang="ko-KR" altLang="en-US" dirty="0" smtClean="0"/>
              <a:t>로 지정되면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파생 클래스에서 이 멤버의 이름으로 직접 접근할 수 있음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클래스 외부에서 이 멤버의 이름을 사용할 수 없음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파생 클래스에는 </a:t>
            </a:r>
            <a:r>
              <a:rPr lang="en-US" altLang="ko-KR" dirty="0" smtClean="0"/>
              <a:t>“public”, </a:t>
            </a:r>
            <a:r>
              <a:rPr lang="ko-KR" altLang="en-US" dirty="0" smtClean="0"/>
              <a:t>클래스 외부에는 </a:t>
            </a:r>
            <a:r>
              <a:rPr lang="en-US" altLang="ko-KR" dirty="0" smtClean="0"/>
              <a:t>“private”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150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C7102EB-AA0F-4F2A-9855-E518EFC92C6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  <a:r>
              <a:rPr lang="en-US" altLang="ko-KR" smtClean="0"/>
              <a:t>: </a:t>
            </a:r>
            <a:r>
              <a:rPr lang="ko-KR" altLang="en-US" smtClean="0"/>
              <a:t>할당 연산자</a:t>
            </a:r>
            <a:r>
              <a:rPr lang="en-US" altLang="ko-KR" smtClean="0"/>
              <a:t>, </a:t>
            </a:r>
            <a:r>
              <a:rPr lang="ko-KR" altLang="en-US" smtClean="0"/>
              <a:t>복사 생성자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파생 클래스의 할당 연산자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DerivedClass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DerivedClass</a:t>
            </a:r>
            <a:r>
              <a:rPr lang="en-US" altLang="ko-KR" dirty="0" smtClean="0"/>
              <a:t>::operator= 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DerivedClass</a:t>
            </a:r>
            <a:r>
              <a:rPr lang="en-US" altLang="ko-KR" dirty="0" smtClean="0"/>
              <a:t>&amp; x)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{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BaseClass</a:t>
            </a:r>
            <a:r>
              <a:rPr lang="en-US" altLang="ko-KR" dirty="0" smtClean="0"/>
              <a:t>::operator= (x);  // </a:t>
            </a:r>
            <a:r>
              <a:rPr lang="ko-KR" altLang="en-US" dirty="0" smtClean="0"/>
              <a:t>기반 클래스의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연산자를 사용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...         // </a:t>
            </a:r>
            <a:r>
              <a:rPr lang="ko-KR" altLang="en-US" dirty="0" smtClean="0"/>
              <a:t>추가한 멤버 변수에 대한 할당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pPr eaLnBrk="1" hangingPunct="1">
              <a:defRPr/>
            </a:pPr>
            <a:r>
              <a:rPr lang="ko-KR" altLang="en-US" dirty="0" smtClean="0"/>
              <a:t>파생 클래스의 복사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DerivedClass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DerivedClass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DerivedClass</a:t>
            </a:r>
            <a:r>
              <a:rPr lang="en-US" altLang="ko-KR" dirty="0"/>
              <a:t>&amp; x</a:t>
            </a:r>
            <a:r>
              <a:rPr lang="en-US" altLang="ko-KR" dirty="0" smtClean="0"/>
              <a:t>)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: </a:t>
            </a:r>
            <a:r>
              <a:rPr lang="en-US" altLang="ko-KR" dirty="0" err="1" smtClean="0"/>
              <a:t>BaseClass</a:t>
            </a:r>
            <a:r>
              <a:rPr lang="en-US" altLang="ko-KR" dirty="0" smtClean="0"/>
              <a:t> ( x ), ... // </a:t>
            </a:r>
            <a:r>
              <a:rPr lang="ko-KR" altLang="en-US" dirty="0" smtClean="0"/>
              <a:t>기반 클래스의 복사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...         </a:t>
            </a:r>
            <a:r>
              <a:rPr lang="en-US" altLang="ko-KR" dirty="0"/>
              <a:t>// </a:t>
            </a:r>
            <a:r>
              <a:rPr lang="ko-KR" altLang="en-US" dirty="0"/>
              <a:t>추가한 멤버 변수에 대한 할당</a:t>
            </a:r>
            <a:endParaRPr lang="en-US" altLang="ko-KR" dirty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</a:t>
            </a:r>
            <a:r>
              <a:rPr lang="en-US" altLang="ko-KR" dirty="0" smtClean="0"/>
              <a:t>}</a:t>
            </a:r>
          </a:p>
          <a:p>
            <a:pPr eaLnBrk="1" hangingPunct="1">
              <a:defRPr/>
            </a:pPr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DerivedClass</a:t>
            </a:r>
            <a:r>
              <a:rPr lang="en-US" altLang="ko-KR" dirty="0" smtClean="0"/>
              <a:t>::~</a:t>
            </a:r>
            <a:r>
              <a:rPr lang="en-US" altLang="ko-KR" dirty="0" err="1" smtClean="0"/>
              <a:t>DerivedClass</a:t>
            </a:r>
            <a:r>
              <a:rPr lang="en-US" altLang="ko-KR" dirty="0" smtClean="0"/>
              <a:t>() {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... //   </a:t>
            </a:r>
            <a:r>
              <a:rPr lang="ko-KR" altLang="en-US" dirty="0" smtClean="0"/>
              <a:t>파생 클래스의 멤버에 대한 </a:t>
            </a:r>
            <a:r>
              <a:rPr lang="en-US" altLang="ko-KR" dirty="0" smtClean="0"/>
              <a:t>clean-up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  <a:endParaRPr lang="en-US" altLang="ko-KR" dirty="0"/>
          </a:p>
          <a:p>
            <a:pPr lvl="2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92A0F51B-DC10-43DD-987E-94FC33B445FE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상속의 기초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파생 클래스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재정의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protected </a:t>
            </a:r>
            <a:r>
              <a:rPr lang="ko-KR" altLang="en-US" smtClean="0"/>
              <a:t>키워드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상속을 이용한 프로그래밍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파생 클래스에서 할당 연산자</a:t>
            </a:r>
            <a:r>
              <a:rPr lang="en-US" altLang="ko-KR" smtClean="0"/>
              <a:t>, </a:t>
            </a:r>
            <a:r>
              <a:rPr lang="ko-KR" altLang="en-US" smtClean="0"/>
              <a:t>복사 생성자</a:t>
            </a:r>
            <a:r>
              <a:rPr lang="en-US" altLang="ko-KR" smtClean="0"/>
              <a:t>, </a:t>
            </a:r>
            <a:r>
              <a:rPr lang="ko-KR" altLang="en-US" smtClean="0"/>
              <a:t>소멸자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protected</a:t>
            </a:r>
            <a:r>
              <a:rPr lang="ko-KR" altLang="en-US" smtClean="0"/>
              <a:t>와 </a:t>
            </a:r>
            <a:r>
              <a:rPr lang="en-US" altLang="ko-KR" smtClean="0"/>
              <a:t>private </a:t>
            </a:r>
            <a:r>
              <a:rPr lang="ko-KR" altLang="en-US" smtClean="0"/>
              <a:t>상속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다중 상속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355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4D4856B-3EB7-4921-82AE-34EDBFA1048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파생 </a:t>
            </a:r>
            <a:r>
              <a:rPr lang="ko-KR" altLang="en-US" dirty="0" smtClean="0"/>
              <a:t>클래스</a:t>
            </a:r>
            <a:endParaRPr lang="ko-KR" altLang="en-US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백업 기능을 추가한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부분적으로 채운 배열 클래스 </a:t>
            </a:r>
            <a:r>
              <a:rPr lang="en-US" altLang="ko-KR" dirty="0" err="1" smtClean="0"/>
              <a:t>PFArrayDBak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PFArrayD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protected </a:t>
            </a:r>
            <a:r>
              <a:rPr lang="ko-KR" altLang="en-US" dirty="0" smtClean="0"/>
              <a:t>멤버 변수</a:t>
            </a:r>
            <a:endParaRPr lang="en-US" altLang="ko-KR" dirty="0" smtClean="0"/>
          </a:p>
          <a:p>
            <a:pPr lvl="3" eaLnBrk="1" hangingPunct="1"/>
            <a:r>
              <a:rPr lang="en-US" altLang="ko-KR" dirty="0" smtClean="0"/>
              <a:t>double * a;</a:t>
            </a:r>
          </a:p>
          <a:p>
            <a:pPr lvl="3" eaLnBrk="1" hangingPunct="1"/>
            <a:r>
              <a:rPr lang="en-US" altLang="ko-KR" dirty="0" err="1" smtClean="0"/>
              <a:t>int</a:t>
            </a:r>
            <a:r>
              <a:rPr lang="en-US" altLang="ko-KR" dirty="0" smtClean="0"/>
              <a:t> capacity;</a:t>
            </a:r>
          </a:p>
          <a:p>
            <a:pPr lvl="3" eaLnBrk="1" hangingPunct="1"/>
            <a:r>
              <a:rPr lang="en-US" altLang="ko-KR" dirty="0" err="1" smtClean="0"/>
              <a:t>int</a:t>
            </a:r>
            <a:r>
              <a:rPr lang="en-US" altLang="ko-KR" dirty="0" smtClean="0"/>
              <a:t> used;</a:t>
            </a:r>
          </a:p>
          <a:p>
            <a:pPr lvl="1" eaLnBrk="1" hangingPunct="1"/>
            <a:r>
              <a:rPr lang="en-US" altLang="ko-KR" dirty="0" err="1" smtClean="0"/>
              <a:t>PFArrayDBak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public </a:t>
            </a:r>
            <a:r>
              <a:rPr lang="ko-KR" altLang="en-US" dirty="0" smtClean="0"/>
              <a:t>멤버 함수</a:t>
            </a:r>
            <a:endParaRPr lang="en-US" altLang="ko-KR" dirty="0" smtClean="0"/>
          </a:p>
          <a:p>
            <a:pPr lvl="3" eaLnBrk="1" hangingPunct="1"/>
            <a:r>
              <a:rPr lang="en-US" altLang="ko-KR" dirty="0" smtClean="0"/>
              <a:t>void backup();</a:t>
            </a:r>
          </a:p>
          <a:p>
            <a:pPr lvl="3" eaLnBrk="1" hangingPunct="1"/>
            <a:r>
              <a:rPr lang="en-US" altLang="ko-KR" dirty="0" smtClean="0"/>
              <a:t>void restore();</a:t>
            </a:r>
          </a:p>
          <a:p>
            <a:pPr lvl="3" eaLnBrk="1" hangingPunct="1"/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 연산자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Protected vs. Private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PFArrayD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 변수를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속성으로 변경하고 </a:t>
            </a:r>
            <a:r>
              <a:rPr lang="en-US" altLang="ko-KR" dirty="0" err="1" smtClean="0"/>
              <a:t>accessor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 함수를 정의한 다음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en-US" altLang="ko-KR" dirty="0" err="1" smtClean="0"/>
              <a:t>PFArrayDBack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멤버 변수 이름 대신 </a:t>
            </a:r>
            <a:r>
              <a:rPr lang="en-US" altLang="ko-KR" dirty="0" err="1" smtClean="0"/>
              <a:t>accessor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 함수를 사용하도록 수정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3481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0D4CF4E-D758-4894-8EC9-D863ACC98A9E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포인터</a:t>
            </a:r>
            <a:r>
              <a:rPr lang="en-US" altLang="ko-KR" smtClean="0"/>
              <a:t>, </a:t>
            </a:r>
            <a:r>
              <a:rPr lang="ko-KR" altLang="en-US" smtClean="0"/>
              <a:t>동적 배열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539750" y="1267966"/>
            <a:ext cx="8353425" cy="5257378"/>
          </a:xfrm>
          <a:prstGeom prst="roundRect">
            <a:avLst>
              <a:gd name="adj" fmla="val 1815"/>
            </a:avLst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class Table {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public</a:t>
            </a: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: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</a:t>
            </a: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   Table();  // </a:t>
            </a:r>
            <a:r>
              <a:rPr kumimoji="1" lang="en-US" altLang="ko-KR" sz="1600" dirty="0" err="1" smtClean="0">
                <a:latin typeface="Lucida Sans Unicode" pitchFamily="34" charset="0"/>
                <a:ea typeface="굴림체" pitchFamily="49" charset="-127"/>
              </a:rPr>
              <a:t>constroctor</a:t>
            </a: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Table (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const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Table&amp;);                       // copy constructor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Table&amp; operator = (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const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Table&amp;);   // copy assignment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…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protected:</a:t>
            </a: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Name *p;   // Name</a:t>
            </a:r>
            <a:r>
              <a:rPr kumimoji="1" lang="ko-KR" altLang="en-US" sz="1600" dirty="0">
                <a:latin typeface="Lucida Sans Unicode" pitchFamily="34" charset="0"/>
                <a:ea typeface="굴림체" pitchFamily="49" charset="-127"/>
              </a:rPr>
              <a:t>형 객체를 원소로 하는 배열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int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sz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};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Table::Table(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const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Table&amp; t) {    // copy constructor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   </a:t>
            </a: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   ...  </a:t>
            </a: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}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Table&amp; Table::operator= (</a:t>
            </a:r>
            <a:r>
              <a:rPr kumimoji="1" lang="en-US" altLang="ko-KR" sz="1600" dirty="0" err="1">
                <a:latin typeface="Lucida Sans Unicode" pitchFamily="34" charset="0"/>
                <a:ea typeface="굴림체" pitchFamily="49" charset="-127"/>
              </a:rPr>
              <a:t>const</a:t>
            </a:r>
            <a:r>
              <a:rPr kumimoji="1" lang="en-US" altLang="ko-KR" sz="1600" dirty="0">
                <a:latin typeface="Lucida Sans Unicode" pitchFamily="34" charset="0"/>
                <a:ea typeface="굴림체" pitchFamily="49" charset="-127"/>
              </a:rPr>
              <a:t> Table&amp; t) {  // copy assignment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     ...</a:t>
            </a: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}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Table::~Table() {</a:t>
            </a: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     ...</a:t>
            </a: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  <a:p>
            <a:pPr latinLnBrk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ko-KR" sz="1600" dirty="0" smtClean="0">
                <a:latin typeface="Lucida Sans Unicode" pitchFamily="34" charset="0"/>
                <a:ea typeface="굴림체" pitchFamily="49" charset="-127"/>
              </a:rPr>
              <a:t>}</a:t>
            </a:r>
            <a:endParaRPr kumimoji="1" lang="en-US" altLang="ko-KR" sz="1600" dirty="0">
              <a:latin typeface="Lucida Sans Unicode" pitchFamily="34" charset="0"/>
              <a:ea typeface="굴림체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013176"/>
            <a:ext cx="554461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Q1: </a:t>
            </a:r>
            <a:r>
              <a:rPr lang="en-US" altLang="ko-KR" dirty="0" err="1" smtClean="0"/>
              <a:t>TableBak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정의하시오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 연산자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소멸자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      (</a:t>
            </a:r>
            <a:r>
              <a:rPr lang="ko-KR" altLang="en-US" dirty="0" smtClean="0"/>
              <a:t>깊은 방식의 복사와 삭제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-backup()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restore() </a:t>
            </a:r>
            <a:r>
              <a:rPr lang="ko-KR" altLang="en-US" dirty="0" smtClean="0"/>
              <a:t>멤버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2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560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A422777-72C3-4AB8-AF7E-7473D9423807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  <a:r>
              <a:rPr lang="en-US" altLang="ko-KR" smtClean="0"/>
              <a:t>: “Is a”vs. “Has a”</a:t>
            </a:r>
            <a:endParaRPr lang="ko-KR" altLang="en-US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상속 관계 </a:t>
            </a:r>
            <a:r>
              <a:rPr lang="en-US" altLang="ko-KR" dirty="0" smtClean="0"/>
              <a:t>=&gt; “Is a”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파생 클래스의 객체는 기반 클래스의 객체이다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en-US" altLang="ko-KR" dirty="0" err="1" smtClean="0"/>
              <a:t>HourlyEmployee</a:t>
            </a:r>
            <a:r>
              <a:rPr lang="ko-KR" altLang="en-US" dirty="0" smtClean="0"/>
              <a:t>는 일종의 </a:t>
            </a:r>
            <a:r>
              <a:rPr lang="en-US" altLang="ko-KR" dirty="0" smtClean="0"/>
              <a:t>Employee</a:t>
            </a:r>
          </a:p>
          <a:p>
            <a:pPr lvl="2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클래스 형의 멤버 변수 </a:t>
            </a:r>
            <a:r>
              <a:rPr lang="en-US" altLang="ko-KR" dirty="0" smtClean="0"/>
              <a:t>=&gt; “Has a”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Employee </a:t>
            </a:r>
            <a:r>
              <a:rPr lang="ko-KR" altLang="en-US" dirty="0" smtClean="0"/>
              <a:t>클래스에 채용 날짜를 </a:t>
            </a:r>
            <a:r>
              <a:rPr lang="en-US" altLang="ko-KR" dirty="0" smtClean="0"/>
              <a:t>Date </a:t>
            </a:r>
            <a:r>
              <a:rPr lang="ko-KR" altLang="en-US" dirty="0" smtClean="0"/>
              <a:t>클래스 멤버 변수로 추가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662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19F7A47-3B45-4277-AFBC-F028CEBC2F2F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  <a:r>
              <a:rPr lang="en-US" altLang="ko-KR" smtClean="0"/>
              <a:t>: </a:t>
            </a:r>
            <a:r>
              <a:rPr lang="ko-KR" altLang="en-US" smtClean="0"/>
              <a:t>상속에 대한 속성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상속 방법에 대한 속성 지정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class </a:t>
            </a:r>
            <a:r>
              <a:rPr lang="ko-KR" altLang="en-US" i="1" dirty="0" smtClean="0"/>
              <a:t>파생 클래스 이름 </a:t>
            </a:r>
            <a:r>
              <a:rPr lang="en-US" altLang="ko-KR" dirty="0" smtClean="0"/>
              <a:t>: [ public | private | protected] </a:t>
            </a:r>
            <a:r>
              <a:rPr lang="ko-KR" altLang="en-US" i="1" dirty="0" smtClean="0"/>
              <a:t>기반 클래스 이름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private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protected</a:t>
            </a:r>
            <a:r>
              <a:rPr lang="ko-KR" altLang="en-US" dirty="0" smtClean="0"/>
              <a:t>는 자주 사용되지 않음 </a:t>
            </a:r>
            <a:r>
              <a:rPr lang="en-US" altLang="ko-KR" dirty="0" smtClean="0"/>
              <a:t>(cf. Java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방식만</a:t>
            </a:r>
            <a:r>
              <a:rPr lang="en-US" altLang="ko-KR" dirty="0" smtClean="0"/>
              <a:t>)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protected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class </a:t>
            </a:r>
            <a:r>
              <a:rPr lang="en-US" altLang="ko-KR" dirty="0" err="1" smtClean="0"/>
              <a:t>SalariedEmployee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protected </a:t>
            </a:r>
            <a:r>
              <a:rPr lang="en-US" altLang="ko-KR" dirty="0" smtClean="0"/>
              <a:t>Employee { ... };</a:t>
            </a:r>
          </a:p>
          <a:p>
            <a:pPr lvl="2" eaLnBrk="1" hangingPunct="1"/>
            <a:r>
              <a:rPr lang="ko-KR" altLang="en-US" dirty="0" smtClean="0"/>
              <a:t>기반 클래스의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멤버를 파생 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멤버로 변경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파생 클래스의 객체를 통해 이 멤버를 직접 접근할 수 없음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파생 클래스의 파생 클래스 안에서 이 멤버를 직접 사용 가능</a:t>
            </a:r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private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class </a:t>
            </a:r>
            <a:r>
              <a:rPr lang="en-US" altLang="ko-KR" dirty="0" err="1" smtClean="0"/>
              <a:t>SalariedEmployee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private </a:t>
            </a:r>
            <a:r>
              <a:rPr lang="en-US" altLang="ko-KR" dirty="0" smtClean="0"/>
              <a:t>Employee { ... };</a:t>
            </a:r>
          </a:p>
          <a:p>
            <a:pPr lvl="2" eaLnBrk="1" hangingPunct="1"/>
            <a:r>
              <a:rPr lang="ko-KR" altLang="en-US" dirty="0" smtClean="0"/>
              <a:t>기반 클래스의 모든 멤버를 파생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멤버로 변경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파생 클래스의 객체를 통해 이 멤버를 직접 접근할 수 없음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파생 클래스의 파생 클래스 안에서 이 멤버를 직접 사용 불가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765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D889CEC-D390-47B6-8753-193EE8B2672D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  <a:r>
              <a:rPr lang="en-US" altLang="ko-KR" smtClean="0"/>
              <a:t>: </a:t>
            </a:r>
            <a:r>
              <a:rPr lang="ko-KR" altLang="en-US" smtClean="0"/>
              <a:t>다중 상속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다중 상속 </a:t>
            </a:r>
            <a:r>
              <a:rPr lang="en-US" altLang="ko-KR" dirty="0" smtClean="0"/>
              <a:t>(Multiple Inheritance) </a:t>
            </a:r>
          </a:p>
          <a:p>
            <a:pPr lvl="1" eaLnBrk="1" hangingPunct="1">
              <a:defRPr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파생 클래스 이름 </a:t>
            </a:r>
            <a:r>
              <a:rPr lang="en-US" altLang="ko-KR" dirty="0" smtClean="0"/>
              <a:t>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[public | protected | private] </a:t>
            </a:r>
            <a:r>
              <a:rPr lang="ko-KR" altLang="en-US" dirty="0" smtClean="0"/>
              <a:t>기반 클래스 이름 </a:t>
            </a:r>
            <a:r>
              <a:rPr lang="en-US" altLang="ko-KR" dirty="0" smtClean="0"/>
              <a:t>1,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[public | protected | private] </a:t>
            </a:r>
            <a:r>
              <a:rPr lang="ko-KR" altLang="en-US" dirty="0" smtClean="0"/>
              <a:t>기반 클래스 이름 </a:t>
            </a:r>
            <a:r>
              <a:rPr lang="en-US" altLang="ko-KR" dirty="0" smtClean="0"/>
              <a:t>2,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...,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[public | protected | private] </a:t>
            </a:r>
            <a:r>
              <a:rPr lang="ko-KR" altLang="en-US" dirty="0" smtClean="0"/>
              <a:t>기반 클래스 이름 </a:t>
            </a:r>
            <a:r>
              <a:rPr lang="en-US" altLang="ko-KR" dirty="0" smtClean="0"/>
              <a:t>n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{  ...  };</a:t>
            </a:r>
          </a:p>
          <a:p>
            <a:pPr lvl="1" eaLnBrk="1" hangingPunct="1">
              <a:defRPr/>
            </a:pPr>
            <a:r>
              <a:rPr lang="ko-KR" altLang="en-US" dirty="0" smtClean="0"/>
              <a:t>파생 클래스는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기반 클래스의 멤버를 모두 상속 받음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e.g.    class D : public B, public C { ... }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C++</a:t>
            </a:r>
            <a:r>
              <a:rPr lang="ko-KR" altLang="en-US" dirty="0" smtClean="0"/>
              <a:t>의 다중 상속을 사용할 때 주의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호출하려는 </a:t>
            </a:r>
            <a:r>
              <a:rPr lang="ko-KR" altLang="en-US" dirty="0" err="1" smtClean="0"/>
              <a:t>메써드가</a:t>
            </a:r>
            <a:r>
              <a:rPr lang="ko-KR" altLang="en-US" dirty="0" smtClean="0"/>
              <a:t> 여러 클래스에서 각각 정의된 </a:t>
            </a:r>
            <a:r>
              <a:rPr lang="ko-KR" altLang="en-US" dirty="0" err="1" smtClean="0"/>
              <a:t>메써드들과</a:t>
            </a:r>
            <a:r>
              <a:rPr lang="ko-KR" altLang="en-US" dirty="0" smtClean="0"/>
              <a:t> 모두 일치하여 어느 것을 선택할지 결정하는 방법이 복잡함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cf. Java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다중 상속으로 인한 모호성을 최소화하는 범위 내에서 다중 상속을 사용하도록 설계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</p:txBody>
      </p:sp>
      <p:sp>
        <p:nvSpPr>
          <p:cNvPr id="27654" name="TextBox 1"/>
          <p:cNvSpPr txBox="1">
            <a:spLocks noChangeArrowheads="1"/>
          </p:cNvSpPr>
          <p:nvPr/>
        </p:nvSpPr>
        <p:spPr bwMode="auto">
          <a:xfrm>
            <a:off x="1331913" y="6103938"/>
            <a:ext cx="55546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200"/>
              <a:t>(</a:t>
            </a:r>
            <a:r>
              <a:rPr lang="ko-KR" altLang="en-US" sz="1200"/>
              <a:t>참고</a:t>
            </a:r>
            <a:r>
              <a:rPr lang="en-US" altLang="ko-KR" sz="1200"/>
              <a:t>) http://en.wikipedia.org/wiki/Multiple_inheritance#The_diamond_problem</a:t>
            </a:r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51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F1D4473-2910-4606-BDB4-7EB801BA0AA7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상속 </a:t>
            </a:r>
            <a:r>
              <a:rPr lang="en-US" altLang="ko-KR" smtClean="0"/>
              <a:t>(Inheritance)</a:t>
            </a:r>
            <a:endParaRPr lang="ko-KR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객체 지향 프로그래밍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객체의 상호 작용으로 문제 해결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클래스를 통해 객체를 정의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클래스를 새로 정의</a:t>
            </a:r>
            <a:r>
              <a:rPr lang="en-US" altLang="ko-KR" smtClean="0"/>
              <a:t>, </a:t>
            </a:r>
            <a:r>
              <a:rPr lang="ko-KR" altLang="en-US" smtClean="0"/>
              <a:t>또는 유사한 클래스를 일부 수정해서 정의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상속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기반 클래스 </a:t>
            </a:r>
            <a:r>
              <a:rPr lang="en-US" altLang="ko-KR" smtClean="0"/>
              <a:t>(Base class)</a:t>
            </a:r>
            <a:r>
              <a:rPr lang="ko-KR" altLang="en-US" smtClean="0"/>
              <a:t>로 부터 파생 클래스 </a:t>
            </a:r>
            <a:r>
              <a:rPr lang="en-US" altLang="ko-KR" smtClean="0"/>
              <a:t>(Derived class)</a:t>
            </a:r>
            <a:r>
              <a:rPr lang="ko-KR" altLang="en-US" smtClean="0"/>
              <a:t>를 정의하는 방법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기반 클래스의 멤버 변수와 멤버 함수를 파생 클래스에 자동으로 포함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파생 클래스에서 멤버 변수와 멤버 함수를 새로 추가하거나 재정의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상속 관계의 클래스에 대한 용어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부모 </a:t>
            </a:r>
            <a:r>
              <a:rPr lang="en-US" altLang="ko-KR" smtClean="0"/>
              <a:t>(Parent) </a:t>
            </a:r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자식 </a:t>
            </a:r>
            <a:r>
              <a:rPr lang="en-US" altLang="ko-KR" smtClean="0"/>
              <a:t>(Child) </a:t>
            </a:r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조상 </a:t>
            </a:r>
            <a:r>
              <a:rPr lang="en-US" altLang="ko-KR" smtClean="0"/>
              <a:t>(Ancestor) </a:t>
            </a:r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자손 </a:t>
            </a:r>
            <a:r>
              <a:rPr lang="en-US" altLang="ko-KR" smtClean="0"/>
              <a:t>(Descendant) </a:t>
            </a:r>
            <a:r>
              <a:rPr lang="ko-KR" altLang="en-US" smtClean="0"/>
              <a:t>클래스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614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6F2FBF-6692-40A8-BF0A-EDF5368EEC21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  <a:r>
              <a:rPr lang="en-US" altLang="ko-KR" smtClean="0"/>
              <a:t>(Derived Classes)</a:t>
            </a:r>
            <a:endParaRPr lang="ko-KR" altLang="en-U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고정 급여를 받는 직원과 시간제 급여를 받는 직원을 포함하는 회사의 직원 관리 프로그램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고정 급여를 받는 직원 </a:t>
            </a:r>
            <a:r>
              <a:rPr lang="en-US" altLang="ko-KR" dirty="0" smtClean="0"/>
              <a:t>(Salaried Employee)</a:t>
            </a:r>
          </a:p>
          <a:p>
            <a:pPr lvl="2"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급여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주급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시간제 급여를 받는 직원 </a:t>
            </a:r>
            <a:r>
              <a:rPr lang="en-US" altLang="ko-KR" dirty="0" smtClean="0"/>
              <a:t>(Hourly Employee)</a:t>
            </a:r>
          </a:p>
          <a:p>
            <a:pPr lvl="2"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급여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근로시간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시급</a:t>
            </a: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두 형태의 직원들 모두 이름과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주민등록번호를 갖는 점은 동일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월급 지급 방식에서 두 형태의 직원들은 서로 다름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marL="806450" lvl="1" indent="-34925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두 형태의 직원을 공통점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이름과 주민등록번호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포함하는 </a:t>
            </a:r>
            <a:r>
              <a:rPr lang="en-US" altLang="ko-KR" dirty="0" smtClean="0"/>
              <a:t>Employee </a:t>
            </a:r>
            <a:r>
              <a:rPr lang="ko-KR" altLang="en-US" dirty="0" smtClean="0"/>
              <a:t>클래스를 기반 클래스로 정의</a:t>
            </a:r>
            <a:endParaRPr lang="en-US" altLang="ko-KR" dirty="0" smtClean="0"/>
          </a:p>
          <a:p>
            <a:pPr marL="806450" lvl="1" indent="-34925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기반 클래스 </a:t>
            </a:r>
            <a:r>
              <a:rPr lang="en-US" altLang="ko-KR" dirty="0" smtClean="0"/>
              <a:t>Employee</a:t>
            </a:r>
            <a:r>
              <a:rPr lang="ko-KR" altLang="en-US" dirty="0" smtClean="0"/>
              <a:t>의 모든 공통 속성을  상속받고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형태의 직원의 특성을 반영하는 속성을 추가하여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 클래스 </a:t>
            </a:r>
            <a:r>
              <a:rPr lang="en-US" altLang="ko-KR" dirty="0" err="1" smtClean="0"/>
              <a:t>SalariedEmployee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HourlyEmployee</a:t>
            </a:r>
            <a:r>
              <a:rPr lang="ko-KR" altLang="en-US" dirty="0" smtClean="0"/>
              <a:t>를 각각 정의</a:t>
            </a: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03F2E00-932D-4C75-8930-03A02A8C6B5E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Employee </a:t>
            </a:r>
            <a:r>
              <a:rPr lang="ko-KR" altLang="en-US" smtClean="0"/>
              <a:t>클래스 </a:t>
            </a:r>
            <a:r>
              <a:rPr lang="en-US" altLang="ko-KR" smtClean="0"/>
              <a:t>[1/2]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539750" y="1628775"/>
            <a:ext cx="8353425" cy="4608513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Employee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Employee();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Employee(string theName, string theSsn);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string getName()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string getSsn()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getNetPay()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void setName(string newName);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void setSsn(string newSsn);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void setNetPay(double newNetPay);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void printCheck()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string name;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string ssn;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netPay;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  <a:endParaRPr kumimoji="1" lang="ko-KR" altLang="en-US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819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4A3990C-468D-465B-B7D3-7BE09AE3742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Employee </a:t>
            </a:r>
            <a:r>
              <a:rPr lang="ko-KR" altLang="en-US" smtClean="0"/>
              <a:t>클래스 </a:t>
            </a:r>
            <a:r>
              <a:rPr lang="en-US" altLang="ko-KR" smtClean="0"/>
              <a:t>[2/2]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539750" y="1628775"/>
            <a:ext cx="8353425" cy="489585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Employee::Employee()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: name (“No name yet”), ssn(“No number yet”), netPay(0)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{ /* nothing */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Employee::Employee(string theName, string theNumber)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: name(theName), ssn(theNumber), nePay(0)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{ /* nothing */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string Employee::getName() const { return name;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string Employee::getSsn() const { return ssn;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double Employee::getNetPay() const { return netPay;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Employee::setName(string theName) { name = theName;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Employee::setSsn(string newSsn) { ssn = newSsn;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Employee::setNetPay(double newNetPay) { netPay = newNetPay;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Emplyee::printCheck() const { cout &lt;&lt; “ERROR: printCheck”; exit (1); }</a:t>
            </a:r>
            <a:endParaRPr kumimoji="1" lang="ko-KR" altLang="en-US" sz="160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921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38CEC47-D940-4C7F-A5B4-E1CB84CD15F4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Employee </a:t>
            </a:r>
            <a:r>
              <a:rPr lang="ko-KR" altLang="en-US" smtClean="0"/>
              <a:t>클래스는 모든 형태의 </a:t>
            </a:r>
            <a:r>
              <a:rPr lang="en-US" altLang="ko-KR" smtClean="0"/>
              <a:t>Employee</a:t>
            </a:r>
            <a:r>
              <a:rPr lang="ko-KR" altLang="en-US" smtClean="0"/>
              <a:t>에 공통적인 속성과 서비스를 표현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이름</a:t>
            </a:r>
            <a:r>
              <a:rPr lang="en-US" altLang="ko-KR" smtClean="0"/>
              <a:t> (name), </a:t>
            </a:r>
            <a:r>
              <a:rPr lang="ko-KR" altLang="en-US" smtClean="0"/>
              <a:t>주민등록번호</a:t>
            </a:r>
            <a:r>
              <a:rPr lang="en-US" altLang="ko-KR" smtClean="0"/>
              <a:t>(ssn), </a:t>
            </a:r>
            <a:r>
              <a:rPr lang="ko-KR" altLang="en-US" smtClean="0"/>
              <a:t>총 급여 </a:t>
            </a:r>
            <a:r>
              <a:rPr lang="en-US" altLang="ko-KR" smtClean="0"/>
              <a:t>(netPay)</a:t>
            </a:r>
          </a:p>
          <a:p>
            <a:pPr lvl="1" eaLnBrk="1" hangingPunct="1"/>
            <a:r>
              <a:rPr lang="ko-KR" altLang="en-US" smtClean="0"/>
              <a:t>관련 </a:t>
            </a:r>
            <a:r>
              <a:rPr lang="en-US" altLang="ko-KR" smtClean="0"/>
              <a:t>accessor </a:t>
            </a:r>
            <a:r>
              <a:rPr lang="ko-KR" altLang="en-US" smtClean="0"/>
              <a:t>멤버 함수</a:t>
            </a:r>
            <a:r>
              <a:rPr lang="en-US" altLang="ko-KR" smtClean="0"/>
              <a:t>, mutator </a:t>
            </a:r>
            <a:r>
              <a:rPr lang="ko-KR" altLang="en-US" smtClean="0"/>
              <a:t>멤버 함수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Employee </a:t>
            </a:r>
            <a:r>
              <a:rPr lang="ko-KR" altLang="en-US" smtClean="0"/>
              <a:t>클래스는 객체를 선언해서 사용할 목적은 아님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Employee::printCheck() </a:t>
            </a:r>
            <a:r>
              <a:rPr lang="ko-KR" altLang="en-US" smtClean="0"/>
              <a:t>함수는 고정 월급을 받는 직원이거나 시간제 월급을 받는 직원인 경우에 대해서 정의할 수 있음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함수는 파생 클래스 </a:t>
            </a:r>
            <a:r>
              <a:rPr lang="en-US" altLang="ko-KR" smtClean="0"/>
              <a:t>SalariedEmployee</a:t>
            </a:r>
            <a:r>
              <a:rPr lang="ko-KR" altLang="en-US" smtClean="0"/>
              <a:t>와 </a:t>
            </a:r>
            <a:r>
              <a:rPr lang="en-US" altLang="ko-KR" smtClean="0"/>
              <a:t>HourlyEmployee</a:t>
            </a:r>
            <a:r>
              <a:rPr lang="ko-KR" altLang="en-US" smtClean="0"/>
              <a:t>에서 재정의 함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D8036EF-546C-428F-BF14-9668C7ADB2ED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HourlyEmployee </a:t>
            </a:r>
            <a:r>
              <a:rPr lang="ko-KR" altLang="en-US" smtClean="0"/>
              <a:t>클래스 선언</a:t>
            </a:r>
            <a:endParaRPr lang="en-US" altLang="ko-KR" smtClean="0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539750" y="1628775"/>
            <a:ext cx="8353425" cy="489585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HourlyEmployee </a:t>
            </a:r>
            <a:r>
              <a:rPr kumimoji="1" lang="en-US" altLang="ko-KR" sz="160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: public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Employee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HourlyEmployee();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HourlyEmployee(string theName, string theSsn,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   double theWageRate, double theHours);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void setRate(double newWageRate);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getRate()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void setHours(double hoursWorked);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getHours() const;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void printCheck();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double wageRate;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double hours;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  <a:endParaRPr kumimoji="1" lang="ko-KR" altLang="en-US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126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05CD1E-CFC2-4C5C-BB60-65CB06692E3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 클래스 </a:t>
            </a:r>
            <a:r>
              <a:rPr lang="en-US" altLang="ko-KR" smtClean="0"/>
              <a:t>: </a:t>
            </a:r>
            <a:r>
              <a:rPr lang="ko-KR" altLang="en-US" smtClean="0"/>
              <a:t>선언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파생</a:t>
            </a:r>
            <a:r>
              <a:rPr lang="en-US" altLang="ko-KR" smtClean="0"/>
              <a:t> </a:t>
            </a:r>
            <a:r>
              <a:rPr lang="ko-KR" altLang="en-US" smtClean="0"/>
              <a:t>클래스 선언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class </a:t>
            </a:r>
            <a:r>
              <a:rPr lang="ko-KR" altLang="en-US" i="1" smtClean="0"/>
              <a:t>파생 클래스 이름 </a:t>
            </a:r>
            <a:r>
              <a:rPr lang="en-US" altLang="ko-KR" smtClean="0"/>
              <a:t>: [ public | private | protected] </a:t>
            </a:r>
            <a:r>
              <a:rPr lang="ko-KR" altLang="en-US" i="1" smtClean="0"/>
              <a:t>기반 클래스 이름</a:t>
            </a:r>
            <a:endParaRPr lang="en-US" altLang="ko-KR" i="1" smtClean="0"/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: class HourlyEmployee : public Employee { ... };</a:t>
            </a:r>
          </a:p>
          <a:p>
            <a:pPr lvl="3" eaLnBrk="1" hangingPunct="1"/>
            <a:r>
              <a:rPr lang="en-US" altLang="ko-KR" smtClean="0"/>
              <a:t>(“public” </a:t>
            </a:r>
            <a:r>
              <a:rPr lang="ko-KR" altLang="en-US" smtClean="0"/>
              <a:t>키워드의 의미는 나중에 설명</a:t>
            </a:r>
            <a:r>
              <a:rPr lang="en-US" altLang="ko-KR" smtClean="0"/>
              <a:t>)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파생 클래스에 새로 추가할 멤버나 재정의할 기반 클래스 멤버 함수를 나열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HourlyEmployee </a:t>
            </a:r>
            <a:r>
              <a:rPr lang="ko-KR" altLang="en-US" smtClean="0"/>
              <a:t>파생 클래스의 예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새로 추가</a:t>
            </a:r>
            <a:endParaRPr lang="en-US" altLang="ko-KR" smtClean="0"/>
          </a:p>
          <a:p>
            <a:pPr lvl="3" eaLnBrk="1" hangingPunct="1"/>
            <a:r>
              <a:rPr lang="ko-KR" altLang="en-US" smtClean="0"/>
              <a:t>생성자</a:t>
            </a:r>
            <a:endParaRPr lang="en-US" altLang="ko-KR" smtClean="0"/>
          </a:p>
          <a:p>
            <a:pPr lvl="3" eaLnBrk="1" hangingPunct="1"/>
            <a:r>
              <a:rPr lang="en-US" altLang="ko-KR" smtClean="0"/>
              <a:t>wageRate, hours </a:t>
            </a:r>
            <a:r>
              <a:rPr lang="ko-KR" altLang="en-US" smtClean="0"/>
              <a:t>멤버 변수</a:t>
            </a:r>
            <a:endParaRPr lang="en-US" altLang="ko-KR" smtClean="0"/>
          </a:p>
          <a:p>
            <a:pPr lvl="3" eaLnBrk="1" hangingPunct="1"/>
            <a:r>
              <a:rPr lang="en-US" altLang="ko-KR" smtClean="0"/>
              <a:t>setRate(), getRate(), setHours(), getHours() </a:t>
            </a:r>
            <a:r>
              <a:rPr lang="ko-KR" altLang="en-US" smtClean="0"/>
              <a:t>멤버 함수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재정의</a:t>
            </a:r>
            <a:endParaRPr lang="en-US" altLang="ko-KR" smtClean="0"/>
          </a:p>
          <a:p>
            <a:pPr lvl="3" eaLnBrk="1" hangingPunct="1"/>
            <a:r>
              <a:rPr lang="en-US" altLang="ko-KR" smtClean="0"/>
              <a:t>printCheck() </a:t>
            </a:r>
            <a:r>
              <a:rPr lang="ko-KR" altLang="en-US" smtClean="0"/>
              <a:t>멤버 함수</a:t>
            </a:r>
            <a:endParaRPr lang="en-US" altLang="ko-KR" smtClean="0"/>
          </a:p>
          <a:p>
            <a:pPr lvl="4" eaLnBrk="1" hangingPunct="1"/>
            <a:r>
              <a:rPr lang="ko-KR" altLang="en-US" smtClean="0"/>
              <a:t>시간제 급여를 받는 직원에 대한 일종의 명세서를 출력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6129</TotalTime>
  <Words>2085</Words>
  <Application>Microsoft Office PowerPoint</Application>
  <PresentationFormat>화면 슬라이드 쇼(4:3)</PresentationFormat>
  <Paragraphs>395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HY헤드라인M</vt:lpstr>
      <vt:lpstr>굴림</vt:lpstr>
      <vt:lpstr>굴림체</vt:lpstr>
      <vt:lpstr>맑은 고딕</vt:lpstr>
      <vt:lpstr>연세본문체</vt:lpstr>
      <vt:lpstr>Arial</vt:lpstr>
      <vt:lpstr>Lucida Sans Unicode</vt:lpstr>
      <vt:lpstr>Tahoma</vt:lpstr>
      <vt:lpstr>Times New Roman</vt:lpstr>
      <vt:lpstr>Wingdings</vt:lpstr>
      <vt:lpstr>ch1</vt:lpstr>
      <vt:lpstr>상속</vt:lpstr>
      <vt:lpstr>목차</vt:lpstr>
      <vt:lpstr>상속 (Inheritance)</vt:lpstr>
      <vt:lpstr>파생 클래스 (Derived Classes)</vt:lpstr>
      <vt:lpstr>파생 클래스 </vt:lpstr>
      <vt:lpstr>파생 클래스 </vt:lpstr>
      <vt:lpstr>파생 클래스 </vt:lpstr>
      <vt:lpstr>파생 클래스 </vt:lpstr>
      <vt:lpstr>파생 클래스 : 선언 </vt:lpstr>
      <vt:lpstr>파생 클래스 </vt:lpstr>
      <vt:lpstr>파생 클래스 </vt:lpstr>
      <vt:lpstr>파생 클래스 </vt:lpstr>
      <vt:lpstr>파생 클래스 : 멤버 함수 재정의 </vt:lpstr>
      <vt:lpstr>파생 클래스 : 멤버 함수 재정의 </vt:lpstr>
      <vt:lpstr>파생 클래스 : 상속에서 제외된 멤버 함수 </vt:lpstr>
      <vt:lpstr>파생 클래스 : 상속 관계에 의한 형 호환성 </vt:lpstr>
      <vt:lpstr>파생 클래스 : 생성자와 소멸자 </vt:lpstr>
      <vt:lpstr>파생 클래스 : 접근 제어 protected </vt:lpstr>
      <vt:lpstr>파생 클래스 : 할당 연산자, 복사 생성자 </vt:lpstr>
      <vt:lpstr>파생 클래스</vt:lpstr>
      <vt:lpstr>클래스, 포인터, 동적 배열</vt:lpstr>
      <vt:lpstr>파생 클래스 : “Is a”vs. “Has a”</vt:lpstr>
      <vt:lpstr>파생 클래스 : 상속에 대한 속성</vt:lpstr>
      <vt:lpstr>파생 클래스 : 다중 상속</vt:lpstr>
    </vt:vector>
  </TitlesOfParts>
  <Company>정보기술학부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</dc:title>
  <dc:creator>최광훈</dc:creator>
  <cp:lastModifiedBy>khChoi</cp:lastModifiedBy>
  <cp:revision>1924</cp:revision>
  <dcterms:created xsi:type="dcterms:W3CDTF">2003-06-26T01:49:00Z</dcterms:created>
  <dcterms:modified xsi:type="dcterms:W3CDTF">2016-10-30T07:41:25Z</dcterms:modified>
</cp:coreProperties>
</file>