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9" r:id="rId3"/>
    <p:sldId id="345" r:id="rId4"/>
    <p:sldId id="351" r:id="rId5"/>
    <p:sldId id="379" r:id="rId6"/>
    <p:sldId id="383" r:id="rId7"/>
    <p:sldId id="384" r:id="rId8"/>
    <p:sldId id="378" r:id="rId9"/>
    <p:sldId id="389" r:id="rId10"/>
    <p:sldId id="404" r:id="rId11"/>
    <p:sldId id="399" r:id="rId12"/>
    <p:sldId id="390" r:id="rId13"/>
    <p:sldId id="391" r:id="rId14"/>
    <p:sldId id="392" r:id="rId15"/>
    <p:sldId id="393" r:id="rId16"/>
    <p:sldId id="394" r:id="rId17"/>
    <p:sldId id="396" r:id="rId18"/>
    <p:sldId id="401" r:id="rId19"/>
    <p:sldId id="397" r:id="rId20"/>
    <p:sldId id="400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06" r:id="rId29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7561" autoAdjust="0"/>
  </p:normalViewPr>
  <p:slideViewPr>
    <p:cSldViewPr>
      <p:cViewPr varScale="1">
        <p:scale>
          <a:sx n="97" d="100"/>
          <a:sy n="97" d="100"/>
        </p:scale>
        <p:origin x="3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4053F0CE-852A-4D67-BEA3-D1CDC38DBC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109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85C27762-1FBE-4A07-9849-7C1D7EF0469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5682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767A8A-A551-42F6-A699-9556CE088AC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22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55005-59BF-4BD7-8FDA-C50AFF1145E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48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B3BFC-6DAF-4DC8-81C3-5DBAE4D0D9C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53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5B988-C570-4DCA-8858-599820FCC0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3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DA8C9-1148-474B-9691-0F9897C5DE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6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C617C-0151-4D7A-9FF4-85E0413097D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57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73649-E739-4F12-8C12-AD84198CF6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4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02166-CC6F-4432-ABEE-8CF8431713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13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FEA75-4496-4EE1-AB3E-419BA2C1761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1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6F915-9240-42F7-9A8F-249B87DEF4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58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5356F-C941-49BE-B8BE-5352A0611F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33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7FA28E3C-233D-47D1-BB0F-AC29F430C24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C5FFE251-06D2-4CA7-A7C0-30837491D73F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연산자 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최 광 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전남대학교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전자컴퓨터공학부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945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2D689BA-343B-43EA-A796-7C2DA45A90D8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참조 </a:t>
            </a:r>
            <a:r>
              <a:rPr lang="en-US" altLang="ko-KR" smtClean="0"/>
              <a:t>(Reference) </a:t>
            </a:r>
            <a:endParaRPr lang="ko-KR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참조는 데이터에 대한 또 다른 이름 역할을 함 </a:t>
            </a:r>
            <a:r>
              <a:rPr lang="en-US" altLang="ko-KR" dirty="0" smtClean="0"/>
              <a:t>(“alias”)</a:t>
            </a:r>
          </a:p>
          <a:p>
            <a:pPr lvl="1" eaLnBrk="1" hangingPunct="1">
              <a:defRPr/>
            </a:pPr>
            <a:r>
              <a:rPr lang="ko-KR" altLang="en-US" dirty="0" smtClean="0"/>
              <a:t>함수나 오버로딩 연산자의 인자와 반환 값을 지정하는데  주로 사용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의 배열 연산자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오버로딩 참고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double&amp; </a:t>
            </a:r>
            <a:r>
              <a:rPr lang="en-US" altLang="ko-KR" dirty="0" err="1" smtClean="0"/>
              <a:t>sampleFunction</a:t>
            </a:r>
            <a:r>
              <a:rPr lang="en-US" altLang="ko-KR" dirty="0" smtClean="0"/>
              <a:t> (double&amp; variable) 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return variable;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double m = 99;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sampleFunction</a:t>
            </a:r>
            <a:r>
              <a:rPr lang="en-US" altLang="ko-KR" dirty="0" smtClean="0"/>
              <a:t>(m)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   //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99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sampleFunction</a:t>
            </a:r>
            <a:r>
              <a:rPr lang="en-US" altLang="ko-KR" dirty="0" smtClean="0"/>
              <a:t>(m) = 42;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m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42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6499F1-5E9C-4D6C-B4F8-B20FF3394BB5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&lt;&lt; </a:t>
            </a:r>
            <a:r>
              <a:rPr lang="ko-KR" altLang="en-US" smtClean="0"/>
              <a:t>와 </a:t>
            </a:r>
            <a:r>
              <a:rPr lang="en-US" altLang="ko-KR" smtClean="0"/>
              <a:t>&gt;&gt; </a:t>
            </a:r>
            <a:r>
              <a:rPr lang="ko-KR" altLang="en-US" smtClean="0"/>
              <a:t>연산자 오버로딩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임의의 데이터를 입력 받고</a:t>
            </a:r>
            <a:r>
              <a:rPr lang="en-US" altLang="ko-KR" smtClean="0"/>
              <a:t>, </a:t>
            </a:r>
            <a:r>
              <a:rPr lang="ko-KR" altLang="en-US" smtClean="0"/>
              <a:t>출력하도록 각 타입에 대한 오버로딩 연산자 </a:t>
            </a:r>
            <a:r>
              <a:rPr lang="en-US" altLang="ko-KR" smtClean="0"/>
              <a:t>&lt;&lt;</a:t>
            </a:r>
            <a:r>
              <a:rPr lang="ko-KR" altLang="en-US" smtClean="0"/>
              <a:t>와 </a:t>
            </a:r>
            <a:r>
              <a:rPr lang="en-US" altLang="ko-KR" smtClean="0"/>
              <a:t>&gt;&gt;</a:t>
            </a:r>
            <a:r>
              <a:rPr lang="ko-KR" altLang="en-US" smtClean="0"/>
              <a:t>를 정의</a:t>
            </a:r>
          </a:p>
          <a:p>
            <a:pPr lvl="1" eaLnBrk="1" hangingPunct="1"/>
            <a:r>
              <a:rPr lang="en-US" altLang="ko-KR" smtClean="0"/>
              <a:t>cout</a:t>
            </a:r>
            <a:r>
              <a:rPr lang="ko-KR" altLang="en-US" smtClean="0"/>
              <a:t>는 </a:t>
            </a:r>
            <a:r>
              <a:rPr lang="en-US" altLang="ko-KR" smtClean="0"/>
              <a:t>ostream </a:t>
            </a:r>
            <a:r>
              <a:rPr lang="ko-KR" altLang="en-US" smtClean="0"/>
              <a:t>형의 객체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cout &lt;&lt; “I have ” &lt;&lt; amount &lt;&lt; “ in my purse.”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=&gt; ((cout &lt;&lt; “I have ”) &lt;&lt; amount ) &lt;&lt; “ in my purse.”</a:t>
            </a:r>
          </a:p>
          <a:p>
            <a:pPr lvl="2" eaLnBrk="1" hangingPunct="1"/>
            <a:r>
              <a:rPr lang="en-US" altLang="ko-KR" smtClean="0"/>
              <a:t>cout &lt;&lt; OOO</a:t>
            </a:r>
            <a:r>
              <a:rPr lang="ko-KR" altLang="en-US" smtClean="0"/>
              <a:t>이 </a:t>
            </a:r>
            <a:r>
              <a:rPr lang="en-US" altLang="ko-KR" smtClean="0"/>
              <a:t>cout</a:t>
            </a:r>
            <a:r>
              <a:rPr lang="ko-KR" altLang="en-US" smtClean="0"/>
              <a:t>을 반환하면 연이은 다른 데이터를 출력할 수 있음</a:t>
            </a:r>
          </a:p>
          <a:p>
            <a:pPr lvl="1" eaLnBrk="1" hangingPunct="1"/>
            <a:r>
              <a:rPr lang="en-US" altLang="ko-KR" smtClean="0"/>
              <a:t>Money</a:t>
            </a:r>
            <a:r>
              <a:rPr lang="ko-KR" altLang="en-US" smtClean="0"/>
              <a:t>를 출력하는 오버로딩 연산자의 원형</a:t>
            </a:r>
          </a:p>
          <a:p>
            <a:pPr lvl="2" eaLnBrk="1" hangingPunct="1"/>
            <a:r>
              <a:rPr lang="en-US" altLang="ko-KR" smtClean="0"/>
              <a:t>ostream&amp; operator&lt;&lt;(ostream&amp;, const Money&amp;);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istream</a:t>
            </a:r>
            <a:r>
              <a:rPr lang="ko-KR" altLang="en-US" smtClean="0"/>
              <a:t>형의 </a:t>
            </a:r>
            <a:r>
              <a:rPr lang="en-US" altLang="ko-KR" smtClean="0"/>
              <a:t>cin</a:t>
            </a:r>
            <a:r>
              <a:rPr lang="ko-KR" altLang="en-US" smtClean="0"/>
              <a:t>의 경우도 유사함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FCADCB-D3C6-4556-A118-A03204B3B716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&gt;&gt;</a:t>
            </a:r>
            <a:r>
              <a:rPr lang="ko-KR" altLang="en-US" smtClean="0"/>
              <a:t>와 </a:t>
            </a:r>
            <a:r>
              <a:rPr lang="en-US" altLang="ko-KR" smtClean="0"/>
              <a:t>&lt;&lt; </a:t>
            </a:r>
            <a:r>
              <a:rPr lang="ko-KR" altLang="en-US" smtClean="0"/>
              <a:t>연산자 오버로딩 예제 </a:t>
            </a:r>
            <a:r>
              <a:rPr lang="en-US" altLang="ko-KR" smtClean="0"/>
              <a:t>[1/5]</a:t>
            </a:r>
            <a:endParaRPr lang="ko-KR" alt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pic>
        <p:nvPicPr>
          <p:cNvPr id="21510" name="Picture 7" descr="C:\WINDOWS\Desktop\Oh_type\sacitch_C++_ppt\gif\savitchc08d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125538"/>
            <a:ext cx="660082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253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0FFCA59-5B15-4830-AD2B-756CEA1D88CF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&gt;&gt;</a:t>
            </a:r>
            <a:r>
              <a:rPr lang="ko-KR" altLang="en-US" smtClean="0"/>
              <a:t>와 </a:t>
            </a:r>
            <a:r>
              <a:rPr lang="en-US" altLang="ko-KR" smtClean="0"/>
              <a:t>&lt;&lt; </a:t>
            </a:r>
            <a:r>
              <a:rPr lang="ko-KR" altLang="en-US" smtClean="0"/>
              <a:t>연산자 오버로딩 예제 </a:t>
            </a:r>
            <a:r>
              <a:rPr lang="en-US" altLang="ko-KR" smtClean="0"/>
              <a:t>[2/5]</a:t>
            </a:r>
            <a:endParaRPr lang="ko-KR" alt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pic>
        <p:nvPicPr>
          <p:cNvPr id="22534" name="Picture 6" descr="C:\WINDOWS\Desktop\Oh_type\sacitch_C++_ppt\gif\savitchc08d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650875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355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B311F28-0564-4A70-B4F2-BC38BE2E8942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&gt;&gt;</a:t>
            </a:r>
            <a:r>
              <a:rPr lang="ko-KR" altLang="en-US" smtClean="0"/>
              <a:t>와 </a:t>
            </a:r>
            <a:r>
              <a:rPr lang="en-US" altLang="ko-KR" smtClean="0"/>
              <a:t>&lt;&lt; </a:t>
            </a:r>
            <a:r>
              <a:rPr lang="ko-KR" altLang="en-US" smtClean="0"/>
              <a:t>연산자 오버로딩 예제 </a:t>
            </a:r>
            <a:r>
              <a:rPr lang="en-US" altLang="ko-KR" smtClean="0"/>
              <a:t>[3/5]</a:t>
            </a:r>
            <a:endParaRPr lang="ko-KR" alt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pic>
        <p:nvPicPr>
          <p:cNvPr id="23558" name="Picture 7" descr="C:\WINDOWS\Desktop\Oh_type\sacitch_C++_ppt\gif\savitchc08d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6848475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457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454F250-83B5-4191-AFAC-3E5DCC1F5CF9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&gt;&gt;</a:t>
            </a:r>
            <a:r>
              <a:rPr lang="ko-KR" altLang="en-US" smtClean="0"/>
              <a:t>와 </a:t>
            </a:r>
            <a:r>
              <a:rPr lang="en-US" altLang="ko-KR" smtClean="0"/>
              <a:t>&lt;&lt; </a:t>
            </a:r>
            <a:r>
              <a:rPr lang="ko-KR" altLang="en-US" smtClean="0"/>
              <a:t>연산자 오버로딩 예제 </a:t>
            </a:r>
            <a:r>
              <a:rPr lang="en-US" altLang="ko-KR" smtClean="0"/>
              <a:t>[4/5]</a:t>
            </a:r>
            <a:endParaRPr lang="ko-KR" alt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pic>
        <p:nvPicPr>
          <p:cNvPr id="24582" name="Picture 4" descr="C:\WINDOWS\Desktop\Oh_type\sacitch_C++_ppt\gif\savitchc08d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961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560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FB3CDD-1923-49EF-A739-60A253DAABCC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&gt;&gt;</a:t>
            </a:r>
            <a:r>
              <a:rPr lang="ko-KR" altLang="en-US" smtClean="0"/>
              <a:t>와 </a:t>
            </a:r>
            <a:r>
              <a:rPr lang="en-US" altLang="ko-KR" smtClean="0"/>
              <a:t>&lt;&lt; </a:t>
            </a:r>
            <a:r>
              <a:rPr lang="ko-KR" altLang="en-US" smtClean="0"/>
              <a:t>연산자 오버로딩 예제 </a:t>
            </a:r>
            <a:r>
              <a:rPr lang="en-US" altLang="ko-KR" smtClean="0"/>
              <a:t>[5/5]</a:t>
            </a:r>
            <a:endParaRPr lang="ko-KR" altLang="en-US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pic>
        <p:nvPicPr>
          <p:cNvPr id="25606" name="Picture 4" descr="C:\WINDOWS\Desktop\Oh_type\sacitch_C++_ppt\gif\savitchc08d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772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662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B5007C-DC72-4426-8064-266D4E78F933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할당 연산자 오버로딩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멤버 연산자에 오버로딩 연산자 </a:t>
            </a:r>
            <a:r>
              <a:rPr lang="en-US" altLang="ko-KR" smtClean="0"/>
              <a:t>=</a:t>
            </a:r>
            <a:r>
              <a:rPr lang="ko-KR" altLang="en-US" smtClean="0"/>
              <a:t>를 정의할 수 있음</a:t>
            </a:r>
          </a:p>
          <a:p>
            <a:pPr lvl="1" eaLnBrk="1" hangingPunct="1"/>
            <a:r>
              <a:rPr lang="en-US" altLang="ko-KR" smtClean="0"/>
              <a:t>10</a:t>
            </a:r>
            <a:r>
              <a:rPr lang="ko-KR" altLang="en-US" smtClean="0"/>
              <a:t>장에서 설명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=</a:t>
            </a:r>
            <a:r>
              <a:rPr lang="ko-KR" altLang="en-US" smtClean="0"/>
              <a:t> 오버로딩 연산자 없는 경우 기본 할당 연산자를 자동으로 추가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각 해당 멤버 변수의 값을 복사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멤버 변수가 포인터인 경우 포인터 주소 값만 복사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765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86BE123-80A2-4D83-BC8E-7DA6B19B5EAC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증가</a:t>
            </a:r>
            <a:r>
              <a:rPr lang="en-US" altLang="ko-KR" smtClean="0"/>
              <a:t>/</a:t>
            </a:r>
            <a:r>
              <a:rPr lang="ko-KR" altLang="en-US" smtClean="0"/>
              <a:t>감소 연산자 오버로딩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IntPair </a:t>
            </a:r>
            <a:r>
              <a:rPr lang="ko-KR" altLang="en-US" smtClean="0"/>
              <a:t>클래스의 증가</a:t>
            </a:r>
            <a:r>
              <a:rPr lang="en-US" altLang="ko-KR" smtClean="0"/>
              <a:t>/</a:t>
            </a:r>
            <a:r>
              <a:rPr lang="ko-KR" altLang="en-US" smtClean="0"/>
              <a:t>감소 연산자 구현 예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82441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IntPair                                              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연습문제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12.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                                                                    IntPair a (1,2);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IntPair(int f, int s);                                       (a++)++;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최종 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a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의 값은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?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IntPair operator++();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IntPair operator++(int);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…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int first, second;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IntPair IntPair::operator++()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first++; second++;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return IntPair(first, second);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IntPair IntPair::operator++(int ignoreme)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int temp1 = first,    temp2 = second;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first++; second++;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return IntPair(temp1,temp2);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867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AD8FF5-E7F6-4604-AA07-25C3E20E2DD0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연산자 </a:t>
            </a:r>
            <a:r>
              <a:rPr lang="en-US" altLang="ko-KR" smtClean="0"/>
              <a:t>[ ] </a:t>
            </a:r>
            <a:r>
              <a:rPr lang="ko-KR" altLang="en-US" smtClean="0"/>
              <a:t>오버로딩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연산자 </a:t>
            </a:r>
            <a:r>
              <a:rPr lang="en-US" altLang="ko-KR" smtClean="0"/>
              <a:t>[ ]</a:t>
            </a:r>
            <a:r>
              <a:rPr lang="ko-KR" altLang="en-US" smtClean="0"/>
              <a:t>를 오버로딩 멤버 함수로 정의</a:t>
            </a:r>
          </a:p>
          <a:p>
            <a:pPr lvl="1" eaLnBrk="1" hangingPunct="1"/>
            <a:r>
              <a:rPr lang="ko-KR" altLang="en-US" smtClean="0"/>
              <a:t>인덱스를 임의의 타입의 값으로 정할 수 있음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할당 연산자의 왼편에 </a:t>
            </a:r>
            <a:r>
              <a:rPr lang="en-US" altLang="ko-KR" smtClean="0"/>
              <a:t>[ ]</a:t>
            </a:r>
            <a:r>
              <a:rPr lang="ko-KR" altLang="en-US" smtClean="0"/>
              <a:t>를 사용하려면 참조를 반환해야 함</a:t>
            </a:r>
            <a:r>
              <a:rPr lang="en-US" altLang="ko-KR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539750" y="2276475"/>
            <a:ext cx="8353425" cy="417671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CharPair {                                                int main()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                                                                  CharPair a;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CharPair();                                                         a[1] = ‘A’;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CharPair(char f, char s)                                      a[2] = ‘B’;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: first(f), second(s) { }                                 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char&amp; operator[](int index);                                for(int i=1; i&lt;2; i++)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                                                                      cout &lt;&lt; a[i];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char first;                                                           cout &lt;&lt; endl;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char second;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                                                                           for(int i=1; i&lt;2; i++)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                                                                    cin &gt;&gt; a[i];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char&amp; CharPair::operator[] (int index) {          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if (index == 1) return first;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if (index == 2) return second;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cout &lt;&lt; “Illegal index value.\n”;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exit(1);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DECDBAED-100A-4138-A134-B1C1ABD6103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연산자 오버로딩</a:t>
            </a:r>
          </a:p>
          <a:p>
            <a:pPr lvl="1" eaLnBrk="1" hangingPunct="1"/>
            <a:r>
              <a:rPr lang="ko-KR" altLang="en-US" dirty="0" smtClean="0"/>
              <a:t>일반 </a:t>
            </a:r>
            <a:r>
              <a:rPr lang="ko-KR" altLang="en-US" dirty="0" smtClean="0"/>
              <a:t>함수 형태로 정의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멤버 </a:t>
            </a:r>
            <a:r>
              <a:rPr lang="ko-KR" altLang="en-US" dirty="0" smtClean="0"/>
              <a:t>함수 형태로 정의</a:t>
            </a:r>
            <a:endParaRPr lang="ko-KR" altLang="en-US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프렌드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(friend) </a:t>
            </a:r>
            <a:r>
              <a:rPr lang="ko-KR" altLang="en-US" dirty="0" smtClean="0"/>
              <a:t>키워드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969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33CE2F1-10DC-46AA-9329-F3F7779FF6E4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호출 연산자 </a:t>
            </a:r>
            <a:r>
              <a:rPr lang="en-US" altLang="ko-KR" smtClean="0"/>
              <a:t>( ) </a:t>
            </a:r>
            <a:r>
              <a:rPr lang="ko-KR" altLang="en-US" smtClean="0"/>
              <a:t>오버로딩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클래스에 한가지 연산만을 주로 사용할 때 함수 호출 연산자를 오버로딩 멤버 함수로 포함 시킬 수 있음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en-US" altLang="ko-KR" smtClean="0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39750" y="2060575"/>
            <a:ext cx="8353425" cy="4176713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A myfunction (B b) { …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Function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A operator () (B b);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A Function::operator() (B b)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return myfunction (b);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Function f;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A a;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B b;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a = f(b);   // f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는 함수가 아닌 객체이지만</a:t>
            </a: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,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함수 호출 연산자 오버로딩으로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                 // 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이러한 구문이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CFCEA54-4F64-4725-BF86-2F7F2A2377E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연산자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이항 연산자 해석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aa</a:t>
            </a:r>
            <a:r>
              <a:rPr lang="en-US" altLang="ko-KR" dirty="0" smtClean="0"/>
              <a:t> @ bb ====&gt; </a:t>
            </a:r>
            <a:r>
              <a:rPr lang="en-US" altLang="ko-KR" dirty="0" err="1" smtClean="0"/>
              <a:t>aa.operator</a:t>
            </a:r>
            <a:r>
              <a:rPr lang="en-US" altLang="ko-KR" dirty="0" smtClean="0"/>
              <a:t>@(bb)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 operator@(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, bb)</a:t>
            </a:r>
            <a:r>
              <a:rPr lang="ko-KR" altLang="en-US" dirty="0" smtClean="0"/>
              <a:t>로 해석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@</a:t>
            </a:r>
            <a:r>
              <a:rPr lang="ko-KR" altLang="en-US" dirty="0" smtClean="0"/>
              <a:t>는 연산자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err="1" smtClean="0"/>
              <a:t>aa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피연산자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연산자 해석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prefix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@ 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 =====&gt; </a:t>
            </a:r>
            <a:r>
              <a:rPr lang="en-US" altLang="ko-KR" dirty="0" err="1" smtClean="0"/>
              <a:t>aa.operator</a:t>
            </a:r>
            <a:r>
              <a:rPr lang="en-US" altLang="ko-KR" dirty="0" smtClean="0"/>
              <a:t>@()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operator@(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해석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postfix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 @ =====&gt; </a:t>
            </a:r>
            <a:r>
              <a:rPr lang="en-US" altLang="ko-KR" dirty="0" err="1" smtClean="0"/>
              <a:t>aa.operator</a:t>
            </a:r>
            <a:r>
              <a:rPr lang="en-US" altLang="ko-KR" dirty="0" smtClean="0"/>
              <a:t>@(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operator@(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해석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매개변수는 </a:t>
            </a:r>
            <a:r>
              <a:rPr lang="en-US" altLang="ko-KR" dirty="0" smtClean="0"/>
              <a:t>dummy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postfix</a:t>
            </a:r>
            <a:r>
              <a:rPr lang="ko-KR" altLang="en-US" dirty="0"/>
              <a:t> </a:t>
            </a:r>
            <a:r>
              <a:rPr lang="ko-KR" altLang="en-US" dirty="0" smtClean="0"/>
              <a:t>구분을 위해 도입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연산자 토큰</a:t>
            </a:r>
            <a:r>
              <a:rPr lang="en-US" altLang="ko-KR" dirty="0" smtClean="0"/>
              <a:t>(token)</a:t>
            </a:r>
            <a:r>
              <a:rPr lang="ko-KR" altLang="en-US" dirty="0" smtClean="0"/>
              <a:t>을 새로 정의할 수 없음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피연산자의</a:t>
            </a:r>
            <a:r>
              <a:rPr lang="ko-KR" altLang="en-US" dirty="0" smtClean="0"/>
              <a:t> 수와 연산자의 우선순위를 변경할 수 없음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오버로딩 연산자는 디폴트 인자를 갖지 못함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55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9180BFF-B31A-45DD-946E-3E8FF366AA3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연산자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연산자 오버로딩 예제 </a:t>
            </a:r>
            <a:r>
              <a:rPr lang="en-US" altLang="ko-KR" dirty="0" smtClean="0"/>
              <a:t>(1/2)</a:t>
            </a:r>
          </a:p>
          <a:p>
            <a:pPr lvl="1" eaLnBrk="1" hangingPunct="1"/>
            <a:r>
              <a:rPr lang="en-US" altLang="ko-KR" dirty="0" smtClean="0"/>
              <a:t>class X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public: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void operator+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                                        =&gt;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인자가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개인 경우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/>
              <a:t>};                                                        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자동 형 변환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void operator+(X,X);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void operator+(</a:t>
            </a:r>
            <a:r>
              <a:rPr lang="en-US" altLang="ko-KR" dirty="0" err="1" smtClean="0"/>
              <a:t>X,double</a:t>
            </a:r>
            <a:r>
              <a:rPr lang="en-US" altLang="ko-KR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void f(X a)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a+1;            // </a:t>
            </a:r>
            <a:r>
              <a:rPr lang="en-US" altLang="ko-KR" dirty="0" err="1" smtClean="0"/>
              <a:t>a.operator</a:t>
            </a:r>
            <a:r>
              <a:rPr lang="en-US" altLang="ko-KR" dirty="0" smtClean="0"/>
              <a:t>+(1)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1+a;            // operator+(X(1),a)   =&gt;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자동 </a:t>
            </a:r>
            <a:r>
              <a:rPr lang="ko-KR" altLang="en-US" dirty="0" smtClean="0"/>
              <a:t>형 변환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 a+1.0;         // operator+(a,1.0</a:t>
            </a:r>
            <a:r>
              <a:rPr lang="en-US" altLang="ko-KR" dirty="0" smtClean="0"/>
              <a:t>)         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클래스 형 </a:t>
            </a:r>
            <a:r>
              <a:rPr lang="en-US" altLang="ko-KR" sz="1600" dirty="0" smtClean="0"/>
              <a:t>X(1)</a:t>
            </a:r>
            <a:r>
              <a:rPr lang="ko-KR" altLang="en-US" sz="1600" dirty="0" smtClean="0"/>
              <a:t>로 변환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}</a:t>
            </a:r>
          </a:p>
          <a:p>
            <a:pPr lvl="1" eaLnBrk="1" hangingPunct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54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0386845-AF15-48B9-82BB-01B852CEDFB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연산자 </a:t>
            </a:r>
            <a:r>
              <a:rPr lang="en-US" altLang="ko-KR" smtClean="0"/>
              <a:t>: </a:t>
            </a:r>
            <a:r>
              <a:rPr lang="ko-KR" altLang="en-US" smtClean="0"/>
              <a:t>기타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연산자 오버로딩 예제 </a:t>
            </a:r>
            <a:r>
              <a:rPr lang="en-US" altLang="ko-KR" dirty="0" smtClean="0"/>
              <a:t>(2/2)</a:t>
            </a:r>
          </a:p>
          <a:p>
            <a:pPr lvl="1" eaLnBrk="1" hangingPunct="1">
              <a:defRPr/>
            </a:pPr>
            <a:r>
              <a:rPr lang="en-US" altLang="ko-KR" dirty="0" smtClean="0"/>
              <a:t>class X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public: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X* operator&amp; ();        // [H1]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 operator&amp; (X);       // [H2]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 operator++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    // [H3]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X operator&amp; (X, X)    // [H4]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X operator / ()           // [H5]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 smtClean="0"/>
              <a:t>     X operator-(X);             // </a:t>
            </a:r>
            <a:r>
              <a:rPr lang="en-US" altLang="ko-KR" dirty="0"/>
              <a:t>[</a:t>
            </a:r>
            <a:r>
              <a:rPr lang="en-US" altLang="ko-KR" dirty="0" smtClean="0"/>
              <a:t>H6]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operator-(X,X);          // </a:t>
            </a:r>
            <a:r>
              <a:rPr lang="en-US" altLang="ko-KR" dirty="0"/>
              <a:t>[</a:t>
            </a:r>
            <a:r>
              <a:rPr lang="en-US" altLang="ko-KR" dirty="0" smtClean="0"/>
              <a:t>H7]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operator--(X&amp;,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     // [H8]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 ();               // [H9]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 (X,X,X)       // [H10]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operator% (X)            // [H11]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3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29ED17F-10C3-4422-9935-B193A78BF22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생성자를 통한 자동 형 변환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정의에 포함된 생성자를 통해 자동 형 변환을 함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// </a:t>
            </a:r>
            <a:r>
              <a:rPr lang="ko-KR" altLang="en-US" smtClean="0"/>
              <a:t>가정 </a:t>
            </a:r>
            <a:r>
              <a:rPr lang="en-US" altLang="ko-KR" smtClean="0"/>
              <a:t>: Money::Money(int); </a:t>
            </a:r>
          </a:p>
          <a:p>
            <a:pPr lvl="2" eaLnBrk="1" hangingPunct="1"/>
            <a:r>
              <a:rPr lang="en-US" altLang="ko-KR" smtClean="0"/>
              <a:t>Money</a:t>
            </a:r>
            <a:r>
              <a:rPr lang="ko-KR" altLang="en-US" smtClean="0"/>
              <a:t>형을 요구하는 위치에 </a:t>
            </a:r>
            <a:r>
              <a:rPr lang="en-US" altLang="ko-KR" smtClean="0"/>
              <a:t>int</a:t>
            </a:r>
            <a:r>
              <a:rPr lang="ko-KR" altLang="en-US" smtClean="0"/>
              <a:t>를 쓰면 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Money::Money(int) </a:t>
            </a:r>
            <a:r>
              <a:rPr lang="ko-KR" altLang="en-US" smtClean="0"/>
              <a:t>생성자를 통해 자동 형 변환함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e.g.</a:t>
            </a:r>
          </a:p>
          <a:p>
            <a:pPr lvl="3" eaLnBrk="1" hangingPunct="1"/>
            <a:r>
              <a:rPr lang="en-US" altLang="ko-KR" smtClean="0"/>
              <a:t>void f (Money m) { ... }</a:t>
            </a:r>
          </a:p>
          <a:p>
            <a:pPr lvl="3" eaLnBrk="1" hangingPunct="1"/>
            <a:r>
              <a:rPr lang="en-US" altLang="ko-KR" smtClean="0"/>
              <a:t>f (5);</a:t>
            </a:r>
          </a:p>
          <a:p>
            <a:pPr lvl="4" eaLnBrk="1" hangingPunct="1"/>
            <a:r>
              <a:rPr lang="ko-KR" altLang="en-US" smtClean="0"/>
              <a:t>컴파일러는 </a:t>
            </a:r>
            <a:r>
              <a:rPr lang="en-US" altLang="ko-KR" smtClean="0"/>
              <a:t>5</a:t>
            </a:r>
            <a:r>
              <a:rPr lang="ko-KR" altLang="en-US" smtClean="0"/>
              <a:t>를 </a:t>
            </a:r>
            <a:r>
              <a:rPr lang="en-US" altLang="ko-KR" smtClean="0"/>
              <a:t>Money(5)</a:t>
            </a:r>
            <a:r>
              <a:rPr lang="ko-KR" altLang="en-US" smtClean="0"/>
              <a:t>로 자동 형변환 후 </a:t>
            </a:r>
            <a:r>
              <a:rPr lang="en-US" altLang="ko-KR" smtClean="0"/>
              <a:t>f</a:t>
            </a:r>
            <a:r>
              <a:rPr lang="ko-KR" altLang="en-US" smtClean="0"/>
              <a:t>를 호출하게 한다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f ( Money(5) );</a:t>
            </a:r>
          </a:p>
          <a:p>
            <a:pPr lvl="4"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949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26945B-4876-47AC-897B-50760A0F72AA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오버로딩 연산자의 비대칭 문제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피연산자</a:t>
            </a:r>
            <a:r>
              <a:rPr lang="ko-KR" altLang="en-US" dirty="0"/>
              <a:t> 순서에 따라 </a:t>
            </a:r>
            <a:r>
              <a:rPr lang="ko-KR" altLang="en-US" dirty="0" smtClean="0"/>
              <a:t>다른 결과로 해석하는 문제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m + 5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m.operator</a:t>
            </a:r>
            <a:r>
              <a:rPr lang="en-US" altLang="ko-KR" dirty="0" smtClean="0"/>
              <a:t>+(5)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  5 + 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operator+(5,m)</a:t>
            </a:r>
            <a:r>
              <a:rPr lang="ko-KR" altLang="en-US" dirty="0" smtClean="0"/>
              <a:t>으로 해석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===&gt; </a:t>
            </a:r>
            <a:r>
              <a:rPr lang="ko-KR" altLang="en-US" dirty="0" smtClean="0"/>
              <a:t>멤버함수 </a:t>
            </a:r>
            <a:r>
              <a:rPr lang="en-US" altLang="ko-KR" dirty="0" smtClean="0"/>
              <a:t>operator+</a:t>
            </a:r>
            <a:r>
              <a:rPr lang="ko-KR" altLang="en-US" dirty="0" smtClean="0"/>
              <a:t>와 일반함수 </a:t>
            </a:r>
            <a:r>
              <a:rPr lang="en-US" altLang="ko-KR" dirty="0" smtClean="0"/>
              <a:t>operator +</a:t>
            </a:r>
            <a:r>
              <a:rPr lang="ko-KR" altLang="en-US" dirty="0" smtClean="0"/>
              <a:t>의 구현이 동일해야 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동일한 결과를 보장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//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: Money::Money(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//           Money::operator+(Money&amp;);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//           Money m(100,60);</a:t>
            </a:r>
          </a:p>
          <a:p>
            <a:pPr lvl="2" eaLnBrk="1" hangingPunct="1">
              <a:defRPr/>
            </a:pPr>
            <a:r>
              <a:rPr lang="en-US" altLang="ko-KR" dirty="0" smtClean="0"/>
              <a:t>m + 5</a:t>
            </a:r>
          </a:p>
          <a:p>
            <a:pPr lvl="3" eaLnBrk="1" hangingPunct="1">
              <a:defRPr/>
            </a:pPr>
            <a:r>
              <a:rPr lang="en-US" altLang="ko-KR" dirty="0" err="1" smtClean="0"/>
              <a:t>m.operator</a:t>
            </a:r>
            <a:r>
              <a:rPr lang="en-US" altLang="ko-KR" dirty="0" smtClean="0"/>
              <a:t>+(5)</a:t>
            </a:r>
            <a:r>
              <a:rPr lang="ko-KR" altLang="en-US" dirty="0" smtClean="0"/>
              <a:t>로 변환한 다음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r>
              <a:rPr lang="en-US" altLang="ko-KR" dirty="0" smtClean="0"/>
              <a:t>====&gt;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Money(5)</a:t>
            </a:r>
            <a:r>
              <a:rPr lang="ko-KR" altLang="en-US" dirty="0" smtClean="0"/>
              <a:t>로 자동 형 변환해서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err="1" smtClean="0"/>
              <a:t>m.operator</a:t>
            </a:r>
            <a:r>
              <a:rPr lang="en-US" altLang="ko-KR" dirty="0" smtClean="0"/>
              <a:t>+(Money(5))</a:t>
            </a:r>
            <a:r>
              <a:rPr lang="ko-KR" altLang="en-US" dirty="0" smtClean="0"/>
              <a:t>로 최종 변환</a:t>
            </a:r>
            <a:endParaRPr lang="en-US" altLang="ko-KR" dirty="0" smtClean="0"/>
          </a:p>
          <a:p>
            <a:pPr lvl="3" eaLnBrk="1" hangingPunct="1">
              <a:defRPr/>
            </a:pPr>
            <a:endParaRPr lang="en-US" altLang="ko-KR" dirty="0" smtClean="0"/>
          </a:p>
          <a:p>
            <a:pPr marL="719138" lvl="1" indent="-204788" eaLnBrk="1" hangingPunct="1">
              <a:defRPr/>
            </a:pPr>
            <a:r>
              <a:rPr lang="en-US" altLang="ko-KR" dirty="0" smtClean="0"/>
              <a:t>Note: 5 + m</a:t>
            </a:r>
            <a:r>
              <a:rPr lang="ko-KR" altLang="en-US" dirty="0" smtClean="0"/>
              <a:t>은 다른 해석을 적용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5.operator+(m) </a:t>
            </a:r>
            <a:r>
              <a:rPr lang="ko-KR" altLang="en-US" dirty="0" smtClean="0"/>
              <a:t>해석은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 </a:t>
            </a:r>
            <a:r>
              <a:rPr lang="en-US" altLang="ko-KR" dirty="0" smtClean="0"/>
              <a:t>(</a:t>
            </a:r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는 객체가 </a:t>
            </a:r>
            <a:r>
              <a:rPr lang="ko-KR" altLang="en-US" dirty="0" smtClean="0"/>
              <a:t>아니므로</a:t>
            </a:r>
            <a:r>
              <a:rPr lang="en-US" altLang="ko-KR" dirty="0" smtClean="0"/>
              <a:t>)</a:t>
            </a:r>
          </a:p>
          <a:p>
            <a:pPr lvl="2" eaLnBrk="1" hangingPunct="1">
              <a:defRPr/>
            </a:pPr>
            <a:r>
              <a:rPr lang="en-US" altLang="ko-KR" dirty="0" smtClean="0"/>
              <a:t>operator+(5,m)</a:t>
            </a:r>
            <a:r>
              <a:rPr lang="ko-KR" altLang="en-US" dirty="0" smtClean="0"/>
              <a:t>으로 해석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0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C74B6DA-0CEE-4632-AF45-6201722AF6F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friend </a:t>
            </a:r>
            <a:r>
              <a:rPr lang="ko-KR" altLang="en-US" smtClean="0"/>
              <a:t>키워드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friend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friend</a:t>
            </a:r>
            <a:r>
              <a:rPr lang="ko-KR" altLang="en-US" dirty="0" smtClean="0"/>
              <a:t>로 선언된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함수에서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멤버를 사용 가능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2" eaLnBrk="1" hangingPunct="1"/>
            <a:r>
              <a:rPr lang="en-US" altLang="ko-KR" dirty="0" smtClean="0"/>
              <a:t>class Money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public: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    friend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operator+(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Money&amp; a1,  // </a:t>
            </a:r>
            <a:r>
              <a:rPr lang="ko-KR" altLang="en-US" dirty="0" smtClean="0"/>
              <a:t>일반 함수</a:t>
            </a:r>
            <a:endParaRPr lang="en-US" altLang="ko-KR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Money&amp; a2);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private: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dollars, cents;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};</a:t>
            </a:r>
          </a:p>
          <a:p>
            <a:pPr lvl="2" eaLnBrk="1" hangingPunct="1"/>
            <a:r>
              <a:rPr lang="en-US" altLang="ko-KR" dirty="0" err="1" smtClean="0"/>
              <a:t>const</a:t>
            </a:r>
            <a:r>
              <a:rPr lang="en-US" altLang="ko-KR" dirty="0" smtClean="0"/>
              <a:t> Money operator+(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Money&amp; a1,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Money&amp; a2)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allCents1 = </a:t>
            </a:r>
            <a:r>
              <a:rPr lang="en-US" altLang="ko-KR" dirty="0" smtClean="0">
                <a:solidFill>
                  <a:srgbClr val="FF0000"/>
                </a:solidFill>
              </a:rPr>
              <a:t>a1.cents</a:t>
            </a:r>
            <a:r>
              <a:rPr lang="en-US" altLang="ko-KR" dirty="0" smtClean="0"/>
              <a:t> + </a:t>
            </a:r>
            <a:r>
              <a:rPr lang="en-US" altLang="ko-KR" dirty="0" smtClean="0">
                <a:solidFill>
                  <a:srgbClr val="FF0000"/>
                </a:solidFill>
              </a:rPr>
              <a:t>a1.dollars</a:t>
            </a:r>
            <a:r>
              <a:rPr lang="en-US" altLang="ko-KR" dirty="0" smtClean="0"/>
              <a:t> * 100; // OK!!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allCents2 = </a:t>
            </a:r>
            <a:r>
              <a:rPr lang="en-US" altLang="ko-KR" dirty="0" smtClean="0">
                <a:solidFill>
                  <a:srgbClr val="FF0000"/>
                </a:solidFill>
              </a:rPr>
              <a:t>a2.cents</a:t>
            </a:r>
            <a:r>
              <a:rPr lang="en-US" altLang="ko-KR" dirty="0" smtClean="0"/>
              <a:t> + </a:t>
            </a:r>
            <a:r>
              <a:rPr lang="en-US" altLang="ko-KR" dirty="0" smtClean="0">
                <a:solidFill>
                  <a:srgbClr val="FF0000"/>
                </a:solidFill>
              </a:rPr>
              <a:t>a2.dollars</a:t>
            </a:r>
            <a:r>
              <a:rPr lang="en-US" altLang="ko-KR" dirty="0" smtClean="0"/>
              <a:t> * 100; // OK!!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... </a:t>
            </a:r>
            <a:endParaRPr lang="ko-KR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90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EBD2E09-7C2F-4B02-8E2D-6136E971E0E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friend </a:t>
            </a:r>
            <a:r>
              <a:rPr lang="ko-KR" altLang="en-US" smtClean="0"/>
              <a:t>키워드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friend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friend</a:t>
            </a:r>
            <a:r>
              <a:rPr lang="ko-KR" altLang="en-US" dirty="0" smtClean="0"/>
              <a:t> 클래스의 모든 멤버 함수에서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멤버를 사용 가능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 class </a:t>
            </a:r>
            <a:r>
              <a:rPr lang="en-US" altLang="ko-KR" dirty="0" err="1" smtClean="0"/>
              <a:t>List_iterator</a:t>
            </a:r>
            <a:r>
              <a:rPr lang="en-US" altLang="ko-KR" dirty="0" smtClean="0"/>
              <a:t>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 next();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class List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smtClean="0">
                <a:solidFill>
                  <a:srgbClr val="FF0000"/>
                </a:solidFill>
              </a:rPr>
              <a:t>friend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en-US" altLang="ko-KR" dirty="0" err="1" smtClean="0">
                <a:solidFill>
                  <a:srgbClr val="FF0000"/>
                </a:solidFill>
              </a:rPr>
              <a:t>List_iterator</a:t>
            </a:r>
            <a:r>
              <a:rPr lang="en-US" altLang="ko-KR" dirty="0" smtClean="0">
                <a:solidFill>
                  <a:srgbClr val="FF0000"/>
                </a:solidFill>
              </a:rPr>
              <a:t>::next(); </a:t>
            </a:r>
            <a:r>
              <a:rPr lang="en-US" altLang="ko-KR" dirty="0" smtClean="0"/>
              <a:t>// next()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...                                             // </a:t>
            </a:r>
            <a:r>
              <a:rPr lang="ko-KR" altLang="en-US" dirty="0" smtClean="0"/>
              <a:t>멤버를 사용할 수 있음</a:t>
            </a:r>
            <a:r>
              <a:rPr lang="en-US" altLang="ko-KR" dirty="0" smtClean="0"/>
              <a:t>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class List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</a:t>
            </a:r>
            <a:r>
              <a:rPr lang="en-US" altLang="ko-KR" dirty="0" smtClean="0">
                <a:solidFill>
                  <a:srgbClr val="FF0000"/>
                </a:solidFill>
              </a:rPr>
              <a:t>friend class </a:t>
            </a:r>
            <a:r>
              <a:rPr lang="en-US" altLang="ko-KR" dirty="0" err="1" smtClean="0">
                <a:solidFill>
                  <a:srgbClr val="FF0000"/>
                </a:solidFill>
              </a:rPr>
              <a:t>List_iterator</a:t>
            </a:r>
            <a:r>
              <a:rPr lang="en-US" altLang="ko-KR" dirty="0" smtClean="0">
                <a:solidFill>
                  <a:srgbClr val="FF0000"/>
                </a:solidFill>
              </a:rPr>
              <a:t>;  </a:t>
            </a:r>
            <a:r>
              <a:rPr lang="en-US" altLang="ko-KR" dirty="0" smtClean="0"/>
              <a:t>// </a:t>
            </a:r>
            <a:r>
              <a:rPr lang="en-US" altLang="ko-KR" dirty="0" err="1" smtClean="0"/>
              <a:t>List_iterator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모든 멤버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   ...                                      //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멤버를 사용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ko-KR" dirty="0" smtClean="0"/>
              <a:t>     };                                          // </a:t>
            </a:r>
            <a:r>
              <a:rPr lang="ko-KR" altLang="en-US" dirty="0" smtClean="0"/>
              <a:t>할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1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0386845-AF15-48B9-82BB-01B852CEDFB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연산자 </a:t>
            </a:r>
            <a:r>
              <a:rPr lang="en-US" altLang="ko-KR" smtClean="0"/>
              <a:t>: </a:t>
            </a:r>
            <a:r>
              <a:rPr lang="ko-KR" altLang="en-US" smtClean="0"/>
              <a:t>기타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연산자 오버로딩 예제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class X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public: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X* operator&amp; ();        // prefix unary &amp; (address of)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 operator&amp; (X);       // binary &amp; (and)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 operator++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    // postfix increment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dummy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 operator&amp; (X, X)   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 ternary &amp; </a:t>
            </a:r>
            <a:r>
              <a:rPr lang="ko-KR" altLang="en-US" dirty="0" smtClean="0"/>
              <a:t>연산자는 허용하지 않음</a:t>
            </a:r>
            <a:r>
              <a:rPr lang="en-US" altLang="ko-KR" dirty="0" smtClean="0"/>
              <a:t>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X operator / ()          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 unary / </a:t>
            </a:r>
            <a:r>
              <a:rPr lang="ko-KR" altLang="en-US" dirty="0" smtClean="0"/>
              <a:t>연산자는 허용하지 않음</a:t>
            </a:r>
            <a:r>
              <a:rPr lang="en-US" altLang="ko-KR" dirty="0" smtClean="0"/>
              <a:t>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X operator-(X);             // prefix unary -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operator-(X,X);          // binary -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operator--(X&amp;,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     // postfix decrement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dummy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 ();              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피연산자가</a:t>
            </a:r>
            <a:r>
              <a:rPr lang="ko-KR" altLang="en-US" dirty="0"/>
              <a:t> </a:t>
            </a:r>
            <a:r>
              <a:rPr lang="ko-KR" altLang="en-US" dirty="0" smtClean="0"/>
              <a:t>전혀 없음</a:t>
            </a:r>
            <a:r>
              <a:rPr lang="en-US" altLang="ko-KR" dirty="0" smtClean="0"/>
              <a:t>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operator- (X,X,X)      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 ternary – </a:t>
            </a:r>
            <a:r>
              <a:rPr lang="ko-KR" altLang="en-US" dirty="0" smtClean="0"/>
              <a:t>연산자는 허용하지 않음</a:t>
            </a:r>
            <a:r>
              <a:rPr lang="en-US" altLang="ko-KR" dirty="0" smtClean="0"/>
              <a:t>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X operator% (X)            //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 unary % </a:t>
            </a:r>
            <a:r>
              <a:rPr lang="ko-KR" altLang="en-US" dirty="0" smtClean="0"/>
              <a:t>연산자는 허용하지 않음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00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1745FB-39F8-4C05-974F-973917E5D10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</a:t>
            </a:r>
            <a:r>
              <a:rPr lang="en-US" altLang="ko-KR" smtClean="0"/>
              <a:t>(operator)</a:t>
            </a:r>
            <a:r>
              <a:rPr lang="ko-KR" altLang="en-US" smtClean="0"/>
              <a:t> 오버로딩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연산자는 구문</a:t>
            </a:r>
            <a:r>
              <a:rPr lang="en-US" altLang="ko-KR" dirty="0" smtClean="0"/>
              <a:t>(syntax)</a:t>
            </a:r>
            <a:r>
              <a:rPr lang="ko-KR" altLang="en-US" dirty="0" smtClean="0"/>
              <a:t>이 다를 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동일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연산자의 예</a:t>
            </a:r>
            <a:r>
              <a:rPr lang="en-US" altLang="ko-KR" dirty="0" smtClean="0"/>
              <a:t>: +, -, %, ==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연산자 사용과 함수 호출 예 </a:t>
            </a:r>
            <a:r>
              <a:rPr lang="en-US" altLang="ko-KR" dirty="0" smtClean="0"/>
              <a:t>: x + 7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+(x, 7)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연산자 오버로딩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, double,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같은 </a:t>
            </a:r>
            <a:r>
              <a:rPr lang="en-US" altLang="ko-KR" dirty="0" smtClean="0"/>
              <a:t>“built-in” </a:t>
            </a:r>
            <a:r>
              <a:rPr lang="ko-KR" altLang="en-US" dirty="0" smtClean="0"/>
              <a:t>타입에 대해 연산자 </a:t>
            </a:r>
            <a:r>
              <a:rPr lang="en-US" altLang="ko-KR" dirty="0" smtClean="0"/>
              <a:t>+, -, =, %, ==, /, *</a:t>
            </a:r>
            <a:r>
              <a:rPr lang="ko-KR" altLang="en-US" dirty="0" smtClean="0"/>
              <a:t> 등을 기본 제공함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DayOfYear</a:t>
            </a:r>
            <a:r>
              <a:rPr lang="en-US" altLang="ko-KR" dirty="0" smtClean="0"/>
              <a:t>, Money</a:t>
            </a:r>
            <a:r>
              <a:rPr lang="ko-KR" altLang="en-US" dirty="0" smtClean="0"/>
              <a:t> 등과 같은 프로그래머가 정의한 </a:t>
            </a:r>
            <a:r>
              <a:rPr lang="en-US" altLang="ko-KR" dirty="0" smtClean="0"/>
              <a:t>“user-defined” </a:t>
            </a:r>
            <a:r>
              <a:rPr lang="ko-KR" altLang="en-US" dirty="0" smtClean="0"/>
              <a:t>타입에 대해서도 연산자들을 정의할 수 있음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 Money(10,20) + Money(30,40)</a:t>
            </a:r>
            <a:r>
              <a:rPr lang="ko-KR" altLang="en-US" dirty="0" smtClean="0"/>
              <a:t>의 결과는 </a:t>
            </a:r>
            <a:r>
              <a:rPr lang="en-US" altLang="ko-KR" dirty="0" smtClean="0">
                <a:sym typeface="Wingdings" panose="05000000000000000000" pitchFamily="2" charset="2"/>
              </a:rPr>
              <a:t>Money (40,60)</a:t>
            </a:r>
          </a:p>
          <a:p>
            <a:pPr lvl="3" eaLnBrk="1" hangingPunct="1"/>
            <a:r>
              <a:rPr lang="en-US" altLang="ko-KR" dirty="0" smtClean="0">
                <a:sym typeface="Wingdings" panose="05000000000000000000" pitchFamily="2" charset="2"/>
              </a:rPr>
              <a:t>Money (10,20) :10</a:t>
            </a:r>
            <a:r>
              <a:rPr lang="ko-KR" altLang="en-US" dirty="0" smtClean="0">
                <a:sym typeface="Wingdings" panose="05000000000000000000" pitchFamily="2" charset="2"/>
              </a:rPr>
              <a:t>달러 </a:t>
            </a:r>
            <a:r>
              <a:rPr lang="en-US" altLang="ko-KR" dirty="0" smtClean="0"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ym typeface="Wingdings" panose="05000000000000000000" pitchFamily="2" charset="2"/>
              </a:rPr>
              <a:t>센트를 표현하는 </a:t>
            </a:r>
            <a:r>
              <a:rPr lang="en-US" altLang="ko-KR" dirty="0" smtClean="0">
                <a:sym typeface="Wingdings" panose="05000000000000000000" pitchFamily="2" charset="2"/>
              </a:rPr>
              <a:t>Money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 eaLnBrk="1" hangingPunct="1"/>
            <a:r>
              <a:rPr lang="en-US" altLang="ko-KR" dirty="0" smtClean="0">
                <a:sym typeface="Wingdings" panose="05000000000000000000" pitchFamily="2" charset="2"/>
              </a:rPr>
              <a:t>Money (30,40) : 30</a:t>
            </a:r>
            <a:r>
              <a:rPr lang="ko-KR" altLang="en-US" dirty="0" smtClean="0">
                <a:sym typeface="Wingdings" panose="05000000000000000000" pitchFamily="2" charset="2"/>
              </a:rPr>
              <a:t>달러 </a:t>
            </a:r>
            <a:r>
              <a:rPr lang="en-US" altLang="ko-KR" dirty="0" smtClean="0">
                <a:sym typeface="Wingdings" panose="05000000000000000000" pitchFamily="2" charset="2"/>
              </a:rPr>
              <a:t>40</a:t>
            </a:r>
            <a:r>
              <a:rPr lang="ko-KR" altLang="en-US" dirty="0" smtClean="0">
                <a:sym typeface="Wingdings" panose="05000000000000000000" pitchFamily="2" charset="2"/>
              </a:rPr>
              <a:t>센트를 표현하는 </a:t>
            </a:r>
            <a:r>
              <a:rPr lang="en-US" altLang="ko-KR" dirty="0" smtClean="0">
                <a:sym typeface="Wingdings" panose="05000000000000000000" pitchFamily="2" charset="2"/>
              </a:rPr>
              <a:t>Money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 eaLnBrk="1" hangingPunct="1"/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달러</a:t>
            </a:r>
            <a:r>
              <a:rPr lang="en-US" altLang="ko-KR" dirty="0" smtClean="0">
                <a:sym typeface="Wingdings" panose="05000000000000000000" pitchFamily="2" charset="2"/>
              </a:rPr>
              <a:t> 20</a:t>
            </a:r>
            <a:r>
              <a:rPr lang="ko-KR" altLang="en-US" dirty="0" smtClean="0">
                <a:sym typeface="Wingdings" panose="05000000000000000000" pitchFamily="2" charset="2"/>
              </a:rPr>
              <a:t>센트에 </a:t>
            </a:r>
            <a:r>
              <a:rPr lang="en-US" altLang="ko-KR" dirty="0" smtClean="0">
                <a:sym typeface="Wingdings" panose="05000000000000000000" pitchFamily="2" charset="2"/>
              </a:rPr>
              <a:t>30</a:t>
            </a:r>
            <a:r>
              <a:rPr lang="ko-KR" altLang="en-US" dirty="0" smtClean="0">
                <a:sym typeface="Wingdings" panose="05000000000000000000" pitchFamily="2" charset="2"/>
              </a:rPr>
              <a:t>달러 </a:t>
            </a:r>
            <a:r>
              <a:rPr lang="en-US" altLang="ko-KR" dirty="0" smtClean="0">
                <a:sym typeface="Wingdings" panose="05000000000000000000" pitchFamily="2" charset="2"/>
              </a:rPr>
              <a:t>40</a:t>
            </a:r>
            <a:r>
              <a:rPr lang="ko-KR" altLang="en-US" dirty="0" smtClean="0">
                <a:sym typeface="Wingdings" panose="05000000000000000000" pitchFamily="2" charset="2"/>
              </a:rPr>
              <a:t>센트를 더하면 </a:t>
            </a:r>
            <a:r>
              <a:rPr lang="en-US" altLang="ko-KR" dirty="0" smtClean="0">
                <a:sym typeface="Wingdings" panose="05000000000000000000" pitchFamily="2" charset="2"/>
              </a:rPr>
              <a:t>40</a:t>
            </a:r>
            <a:r>
              <a:rPr lang="ko-KR" altLang="en-US" dirty="0" smtClean="0">
                <a:sym typeface="Wingdings" panose="05000000000000000000" pitchFamily="2" charset="2"/>
              </a:rPr>
              <a:t>달러 </a:t>
            </a:r>
            <a:r>
              <a:rPr lang="en-US" altLang="ko-KR" dirty="0" smtClean="0">
                <a:sym typeface="Wingdings" panose="05000000000000000000" pitchFamily="2" charset="2"/>
              </a:rPr>
              <a:t>60</a:t>
            </a:r>
            <a:r>
              <a:rPr lang="ko-KR" altLang="en-US" dirty="0" smtClean="0">
                <a:sym typeface="Wingdings" panose="05000000000000000000" pitchFamily="2" charset="2"/>
              </a:rPr>
              <a:t>센트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5825786"/>
            <a:ext cx="4339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: Money </a:t>
            </a:r>
            <a:r>
              <a:rPr lang="ko-KR" altLang="en-US" sz="1400" dirty="0" smtClean="0"/>
              <a:t>클래스의 객체는 </a:t>
            </a:r>
            <a:r>
              <a:rPr lang="en-US" altLang="ko-KR" sz="1400" dirty="0" smtClean="0"/>
              <a:t>O</a:t>
            </a:r>
            <a:r>
              <a:rPr lang="ko-KR" altLang="en-US" sz="1400" dirty="0" smtClean="0"/>
              <a:t>달러 </a:t>
            </a:r>
            <a:r>
              <a:rPr lang="en-US" altLang="ko-KR" sz="1400" dirty="0" smtClean="0"/>
              <a:t>O</a:t>
            </a:r>
            <a:r>
              <a:rPr lang="ko-KR" altLang="en-US" sz="1400" dirty="0" smtClean="0"/>
              <a:t>센트를 표현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E1E3F3-9947-4B14-A7F9-9175C464EE7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일반함수 형태의 오버로딩 연산자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오</a:t>
            </a:r>
            <a:r>
              <a:rPr lang="ko-KR" altLang="en-US" dirty="0" smtClean="0"/>
              <a:t>버로딩 연산자 이름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operator </a:t>
            </a:r>
            <a:r>
              <a:rPr lang="ko-KR" altLang="en-US" dirty="0" smtClean="0"/>
              <a:t>키워드와 연산자를 함께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operator+</a:t>
            </a:r>
            <a:r>
              <a:rPr lang="en-US" altLang="ko-KR" dirty="0" smtClean="0"/>
              <a:t>)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일반함수로서 오버로딩 연산자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디스플레이 </a:t>
            </a:r>
            <a:r>
              <a:rPr lang="en-US" altLang="ko-KR" dirty="0" smtClean="0"/>
              <a:t>8.1)</a:t>
            </a:r>
          </a:p>
          <a:p>
            <a:pPr lvl="1" eaLnBrk="1" hangingPunct="1"/>
            <a:r>
              <a:rPr lang="en-US" altLang="ko-KR" dirty="0" err="1" smtClean="0">
                <a:cs typeface="Courier New" panose="02070309020205020404" pitchFamily="49" charset="0"/>
              </a:rPr>
              <a:t>const</a:t>
            </a:r>
            <a:r>
              <a:rPr lang="en-US" altLang="ko-KR" dirty="0" smtClean="0">
                <a:cs typeface="Courier New" panose="02070309020205020404" pitchFamily="49" charset="0"/>
              </a:rPr>
              <a:t> Money </a:t>
            </a:r>
            <a:r>
              <a:rPr lang="en-US" altLang="ko-KR" dirty="0" smtClean="0">
                <a:solidFill>
                  <a:srgbClr val="FF0000"/>
                </a:solidFill>
                <a:cs typeface="Courier New" panose="02070309020205020404" pitchFamily="49" charset="0"/>
              </a:rPr>
              <a:t>operator +</a:t>
            </a:r>
            <a:r>
              <a:rPr lang="en-US" altLang="ko-KR" dirty="0" smtClean="0"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cs typeface="Courier New" panose="02070309020205020404" pitchFamily="49" charset="0"/>
              </a:rPr>
              <a:t>const</a:t>
            </a:r>
            <a:r>
              <a:rPr lang="en-US" altLang="ko-KR" dirty="0" smtClean="0">
                <a:cs typeface="Courier New" panose="02070309020205020404" pitchFamily="49" charset="0"/>
              </a:rPr>
              <a:t> Money&amp; m1, </a:t>
            </a:r>
            <a:r>
              <a:rPr lang="en-US" altLang="ko-KR" dirty="0" err="1" smtClean="0">
                <a:cs typeface="Courier New" panose="02070309020205020404" pitchFamily="49" charset="0"/>
              </a:rPr>
              <a:t>const</a:t>
            </a:r>
            <a:r>
              <a:rPr lang="en-US" altLang="ko-KR" dirty="0" smtClean="0">
                <a:cs typeface="Courier New" panose="02070309020205020404" pitchFamily="49" charset="0"/>
              </a:rPr>
              <a:t> Money&amp; m2);</a:t>
            </a:r>
          </a:p>
          <a:p>
            <a:pPr lvl="2" eaLnBrk="1" hangingPunct="1"/>
            <a:r>
              <a:rPr lang="ko-KR" altLang="en-US" dirty="0" smtClean="0"/>
              <a:t>두 </a:t>
            </a:r>
            <a:r>
              <a:rPr lang="en-US" altLang="ko-KR" dirty="0" smtClean="0"/>
              <a:t>Money</a:t>
            </a:r>
            <a:r>
              <a:rPr lang="ko-KR" altLang="en-US" dirty="0" smtClean="0"/>
              <a:t> 객체들을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(operand)</a:t>
            </a:r>
            <a:r>
              <a:rPr lang="ko-KR" altLang="en-US" dirty="0" smtClean="0"/>
              <a:t>로 받는 연산자 </a:t>
            </a:r>
            <a:r>
              <a:rPr lang="en-US" altLang="ko-KR" dirty="0" smtClean="0"/>
              <a:t>+</a:t>
            </a:r>
            <a:r>
              <a:rPr lang="ko-KR" altLang="en-US" dirty="0" smtClean="0"/>
              <a:t>를 선언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각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(operands)</a:t>
            </a:r>
            <a:r>
              <a:rPr lang="ko-KR" altLang="en-US" dirty="0" smtClean="0"/>
              <a:t>를 상수 참조 매개변수로 선언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Money </a:t>
            </a:r>
            <a:r>
              <a:rPr lang="ko-KR" altLang="en-US" dirty="0" smtClean="0"/>
              <a:t>객체를 연산 결과 값으로 리턴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반환된 객체의 멤버 변수를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상수로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참고</a:t>
            </a:r>
            <a:r>
              <a:rPr lang="en-US" altLang="ko-KR" dirty="0" smtClean="0"/>
              <a:t>)</a:t>
            </a:r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오버로딩 연산자 사용 예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Money m1(10,20), m2(30,40);</a:t>
            </a:r>
          </a:p>
          <a:p>
            <a:pPr lvl="1" eaLnBrk="1" hangingPunct="1"/>
            <a:r>
              <a:rPr lang="en-US" altLang="ko-KR" dirty="0" smtClean="0"/>
              <a:t>m1 + m2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m1 == m2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-m1 </a:t>
            </a:r>
            <a:r>
              <a:rPr lang="ko-KR" altLang="en-US" dirty="0" smtClean="0"/>
              <a:t>등의 형태로 사용 가능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790FB5-ED94-4D88-BED8-050CFC52638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일반함수 형태의 오버로딩 연산자</a:t>
            </a:r>
            <a:endParaRPr lang="ko-KR" alt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Money </a:t>
            </a:r>
            <a:r>
              <a:rPr lang="ko-KR" altLang="en-US" dirty="0" smtClean="0"/>
              <a:t>객체에 대한 </a:t>
            </a:r>
            <a:r>
              <a:rPr lang="en-US" altLang="ko-KR" dirty="0" smtClean="0"/>
              <a:t>“+” </a:t>
            </a:r>
            <a:r>
              <a:rPr lang="ko-KR" altLang="en-US" dirty="0" smtClean="0"/>
              <a:t>연산자 정의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디스플레이 </a:t>
            </a:r>
            <a:r>
              <a:rPr lang="en-US" altLang="ko-KR" dirty="0" smtClean="0"/>
              <a:t>8.1)</a:t>
            </a:r>
          </a:p>
          <a:p>
            <a:pPr lvl="1" eaLnBrk="1" hangingPunct="1"/>
            <a:r>
              <a:rPr lang="en-US" altLang="ko-KR" dirty="0" err="1" smtClean="0"/>
              <a:t>accessor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각 객체의 달러 값과 센트 값을 얻음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명시적 </a:t>
            </a:r>
            <a:r>
              <a:rPr lang="en-US" altLang="ko-KR" dirty="0" smtClean="0"/>
              <a:t>Money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호출로 새로 객체를 만들어 결과 값을 반환</a:t>
            </a:r>
            <a:endParaRPr lang="en-US" altLang="ko-KR" dirty="0" smtClean="0"/>
          </a:p>
        </p:txBody>
      </p:sp>
      <p:pic>
        <p:nvPicPr>
          <p:cNvPr id="8198" name="Picture 4" descr="C:\WINDOWS\Desktop\Oh_type\sacitch_C++_ppt\gif\savitchc08d01_partA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72326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7617B8B-E581-4CE2-98D9-831BA2F6C56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일반함수 형태의 오버로딩 연산자</a:t>
            </a:r>
            <a:endParaRPr lang="ko-KR" altLang="en-US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Money </a:t>
            </a:r>
            <a:r>
              <a:rPr lang="ko-KR" altLang="en-US" dirty="0" smtClean="0"/>
              <a:t>객체에 대한 </a:t>
            </a:r>
            <a:r>
              <a:rPr lang="en-US" altLang="ko-KR" dirty="0" smtClean="0"/>
              <a:t>“==” </a:t>
            </a:r>
            <a:r>
              <a:rPr lang="ko-KR" altLang="en-US" dirty="0" smtClean="0"/>
              <a:t>연산자 정의 </a:t>
            </a:r>
            <a:r>
              <a:rPr lang="en-US" altLang="ko-KR" dirty="0"/>
              <a:t>(</a:t>
            </a:r>
            <a:r>
              <a:rPr lang="ko-KR" altLang="en-US" dirty="0"/>
              <a:t>디스플레이 </a:t>
            </a:r>
            <a:r>
              <a:rPr lang="en-US" altLang="ko-KR" dirty="0"/>
              <a:t>8.1)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두 </a:t>
            </a:r>
            <a:r>
              <a:rPr lang="en-US" altLang="ko-KR" dirty="0" smtClean="0"/>
              <a:t>Money </a:t>
            </a:r>
            <a:r>
              <a:rPr lang="ko-KR" altLang="en-US" dirty="0" smtClean="0"/>
              <a:t>객체를 비교해서 동일한 액수를 표현하고 있는지 여부를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반환</a:t>
            </a:r>
            <a:endParaRPr lang="en-US" altLang="ko-KR" dirty="0" smtClean="0"/>
          </a:p>
        </p:txBody>
      </p:sp>
      <p:pic>
        <p:nvPicPr>
          <p:cNvPr id="9222" name="Picture 4" descr="C:\WINDOWS\Desktop\Oh_type\sacitch_C++_ppt\gif\savitchc08d01_partB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7724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C4F842F-BB54-49F7-90DB-5FE4A8125E5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멤버 함수 형태의 오버로딩 연산자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멤버 함수 형태의 오버로딩 연산자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호출 객체 자신을 첫 번째 </a:t>
            </a:r>
            <a:r>
              <a:rPr lang="ko-KR" altLang="en-US" dirty="0" err="1" smtClean="0"/>
              <a:t>피연산자로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pPr lvl="2" eaLnBrk="1" hangingPunct="1">
              <a:defRPr/>
            </a:pPr>
            <a:r>
              <a:rPr lang="en-US" altLang="ko-KR" dirty="0" smtClean="0"/>
              <a:t>class Money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public: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 operator +(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Money&amp; amount2)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 operator ==(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Money&amp; amount2)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Money operator -()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...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private: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dollars;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cents;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};</a:t>
            </a:r>
          </a:p>
          <a:p>
            <a:pPr lvl="2" eaLnBrk="1" hangingPunct="1">
              <a:defRPr/>
            </a:pPr>
            <a:r>
              <a:rPr lang="en-US" altLang="ko-KR" dirty="0" err="1" smtClean="0"/>
              <a:t>const</a:t>
            </a:r>
            <a:r>
              <a:rPr lang="en-US" altLang="ko-KR" dirty="0" smtClean="0"/>
              <a:t> Money Money::operator –()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return Money(-dollars, -cents);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ABFCBF1-08D4-476F-AF3F-B5E23736538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연산자 </a:t>
            </a:r>
            <a:r>
              <a:rPr lang="en-US" altLang="ko-KR" smtClean="0"/>
              <a:t>: </a:t>
            </a:r>
            <a:r>
              <a:rPr lang="ko-KR" altLang="en-US" smtClean="0"/>
              <a:t>기타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오버로딩으로 다시 정의할 수 있는 연산자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+		-	*	/	%	^	&amp;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|		~	!	=	&lt;	&gt;	+=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-=	*=	/=	%=	^=	&amp;=	|=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&lt;&lt;	&gt;&gt;	&gt;&gt;=	&lt;&lt;=	==	!=	&lt;=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&gt;=	&amp;&amp;	||	++	--	-&gt;*	,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-&gt;	[ ]	( )	new	new []	delete	delete [ ]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그 외의 오버로딩을 허용하지 않는 연산자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::		.	?:	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DBDBA6-4079-46A0-B09C-ABC6D96DA55C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참조 </a:t>
            </a:r>
            <a:r>
              <a:rPr lang="en-US" altLang="ko-KR" smtClean="0"/>
              <a:t>(Reference) </a:t>
            </a:r>
            <a:endParaRPr lang="ko-KR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참조는 데이터에 대한 또 다른 이름 역할을 함 </a:t>
            </a:r>
            <a:r>
              <a:rPr lang="en-US" altLang="ko-KR" smtClean="0"/>
              <a:t>(“alias”)</a:t>
            </a:r>
          </a:p>
          <a:p>
            <a:pPr lvl="1" eaLnBrk="1" hangingPunct="1"/>
            <a:r>
              <a:rPr lang="en-US" altLang="ko-KR" smtClean="0"/>
              <a:t>int  i = 123;  //  i</a:t>
            </a:r>
            <a:r>
              <a:rPr lang="ko-KR" altLang="en-US" smtClean="0"/>
              <a:t>에 </a:t>
            </a:r>
            <a:r>
              <a:rPr lang="en-US" altLang="ko-KR" smtClean="0"/>
              <a:t>123</a:t>
            </a:r>
            <a:r>
              <a:rPr lang="ko-KR" altLang="en-US" smtClean="0"/>
              <a:t>을 대입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int&amp;  r = i;     //  r</a:t>
            </a:r>
            <a:r>
              <a:rPr lang="ko-KR" altLang="en-US" smtClean="0"/>
              <a:t>은 </a:t>
            </a:r>
            <a:r>
              <a:rPr lang="en-US" altLang="ko-KR" smtClean="0"/>
              <a:t>i</a:t>
            </a:r>
            <a:r>
              <a:rPr lang="ko-KR" altLang="en-US" smtClean="0"/>
              <a:t>와 동일한 </a:t>
            </a:r>
            <a:r>
              <a:rPr lang="en-US" altLang="ko-KR" smtClean="0"/>
              <a:t>123</a:t>
            </a:r>
            <a:r>
              <a:rPr lang="ko-KR" altLang="en-US" smtClean="0"/>
              <a:t>을 참조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int  x = r;      // x</a:t>
            </a:r>
            <a:r>
              <a:rPr lang="ko-KR" altLang="en-US" smtClean="0"/>
              <a:t>에 </a:t>
            </a:r>
            <a:r>
              <a:rPr lang="en-US" altLang="ko-KR" smtClean="0"/>
              <a:t>123</a:t>
            </a:r>
            <a:r>
              <a:rPr lang="ko-KR" altLang="en-US" smtClean="0"/>
              <a:t>을 대입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r = 456;       // i</a:t>
            </a:r>
            <a:r>
              <a:rPr lang="ko-KR" altLang="en-US" smtClean="0"/>
              <a:t>에 </a:t>
            </a:r>
            <a:r>
              <a:rPr lang="en-US" altLang="ko-KR" smtClean="0"/>
              <a:t>456</a:t>
            </a:r>
            <a:r>
              <a:rPr lang="ko-KR" altLang="en-US" smtClean="0"/>
              <a:t>을 대입</a:t>
            </a:r>
            <a:r>
              <a:rPr lang="en-US" altLang="ko-KR" smtClean="0"/>
              <a:t>. r</a:t>
            </a:r>
            <a:r>
              <a:rPr lang="ko-KR" altLang="en-US" smtClean="0"/>
              <a:t>을 </a:t>
            </a:r>
            <a:r>
              <a:rPr lang="en-US" altLang="ko-KR" smtClean="0"/>
              <a:t>i</a:t>
            </a:r>
            <a:r>
              <a:rPr lang="ko-KR" altLang="en-US" smtClean="0"/>
              <a:t>로 초기화한 후 </a:t>
            </a:r>
            <a:r>
              <a:rPr lang="en-US" altLang="ko-KR" smtClean="0"/>
              <a:t>r</a:t>
            </a:r>
            <a:r>
              <a:rPr lang="ko-KR" altLang="en-US" smtClean="0"/>
              <a:t>을 변경 불가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int&amp;  r2;   // </a:t>
            </a:r>
            <a:r>
              <a:rPr lang="ko-KR" altLang="en-US" smtClean="0"/>
              <a:t>컴파일 에러</a:t>
            </a:r>
            <a:r>
              <a:rPr lang="en-US" altLang="ko-KR" smtClean="0"/>
              <a:t>. </a:t>
            </a:r>
            <a:r>
              <a:rPr lang="ko-KR" altLang="en-US" smtClean="0"/>
              <a:t>초기화 필요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int*  p = &amp;r;   // p</a:t>
            </a:r>
            <a:r>
              <a:rPr lang="ko-KR" altLang="en-US" smtClean="0"/>
              <a:t>는 </a:t>
            </a:r>
            <a:r>
              <a:rPr lang="en-US" altLang="ko-KR" smtClean="0"/>
              <a:t>i</a:t>
            </a:r>
            <a:r>
              <a:rPr lang="ko-KR" altLang="en-US" smtClean="0"/>
              <a:t>의 주소</a:t>
            </a:r>
            <a:r>
              <a:rPr lang="en-US" altLang="ko-KR" smtClean="0"/>
              <a:t>. r</a:t>
            </a:r>
            <a:r>
              <a:rPr lang="ko-KR" altLang="en-US" smtClean="0"/>
              <a:t>의 주소를 가져올 수 없음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int&amp;  r3 = 789;  // </a:t>
            </a:r>
            <a:r>
              <a:rPr lang="ko-KR" altLang="en-US" smtClean="0"/>
              <a:t>컴파일 에러</a:t>
            </a:r>
            <a:r>
              <a:rPr lang="en-US" altLang="ko-KR" smtClean="0"/>
              <a:t>. 789 </a:t>
            </a:r>
            <a:r>
              <a:rPr lang="ko-KR" altLang="en-US" smtClean="0"/>
              <a:t>대신 </a:t>
            </a:r>
            <a:r>
              <a:rPr lang="en-US" altLang="ko-KR" smtClean="0"/>
              <a:t>l-value </a:t>
            </a:r>
            <a:r>
              <a:rPr lang="ko-KR" altLang="en-US" smtClean="0"/>
              <a:t>필요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const  int&amp;  r4 = 789;   // ok.  r4</a:t>
            </a:r>
            <a:r>
              <a:rPr lang="ko-KR" altLang="en-US" smtClean="0"/>
              <a:t>를 </a:t>
            </a:r>
            <a:r>
              <a:rPr lang="en-US" altLang="ko-KR" smtClean="0"/>
              <a:t>l-value</a:t>
            </a:r>
            <a:r>
              <a:rPr lang="ko-KR" altLang="en-US" smtClean="0"/>
              <a:t>로 사용하지 않기 때문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5243</TotalTime>
  <Words>2196</Words>
  <Application>Microsoft Office PowerPoint</Application>
  <PresentationFormat>화면 슬라이드 쇼(4:3)</PresentationFormat>
  <Paragraphs>367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HY헤드라인M</vt:lpstr>
      <vt:lpstr>굴림</vt:lpstr>
      <vt:lpstr>굴림체</vt:lpstr>
      <vt:lpstr>맑은 고딕</vt:lpstr>
      <vt:lpstr>연세본문체</vt:lpstr>
      <vt:lpstr>Arial</vt:lpstr>
      <vt:lpstr>Courier New</vt:lpstr>
      <vt:lpstr>Lucida Sans Unicode</vt:lpstr>
      <vt:lpstr>Tahoma</vt:lpstr>
      <vt:lpstr>Times New Roman</vt:lpstr>
      <vt:lpstr>Wingdings</vt:lpstr>
      <vt:lpstr>ch1</vt:lpstr>
      <vt:lpstr>연산자 오버로딩, 프렌드 함수</vt:lpstr>
      <vt:lpstr>목차</vt:lpstr>
      <vt:lpstr>연산자(operator) 오버로딩</vt:lpstr>
      <vt:lpstr>일반함수 형태의 오버로딩 연산자</vt:lpstr>
      <vt:lpstr>일반함수 형태의 오버로딩 연산자</vt:lpstr>
      <vt:lpstr>일반함수 형태의 오버로딩 연산자</vt:lpstr>
      <vt:lpstr>멤버 함수 형태의 오버로딩 연산자</vt:lpstr>
      <vt:lpstr>오버로딩 연산자 : 기타</vt:lpstr>
      <vt:lpstr>참조 (Reference) </vt:lpstr>
      <vt:lpstr>참조 (Reference) </vt:lpstr>
      <vt:lpstr>&lt;&lt; 와 &gt;&gt; 연산자 오버로딩</vt:lpstr>
      <vt:lpstr>&gt;&gt;와 &lt;&lt; 연산자 오버로딩 예제 [1/5]</vt:lpstr>
      <vt:lpstr>&gt;&gt;와 &lt;&lt; 연산자 오버로딩 예제 [2/5]</vt:lpstr>
      <vt:lpstr>&gt;&gt;와 &lt;&lt; 연산자 오버로딩 예제 [3/5]</vt:lpstr>
      <vt:lpstr>&gt;&gt;와 &lt;&lt; 연산자 오버로딩 예제 [4/5]</vt:lpstr>
      <vt:lpstr>&gt;&gt;와 &lt;&lt; 연산자 오버로딩 예제 [5/5]</vt:lpstr>
      <vt:lpstr>할당 연산자 오버로딩</vt:lpstr>
      <vt:lpstr>증가/감소 연산자 오버로딩</vt:lpstr>
      <vt:lpstr>배열 연산자 [ ] 오버로딩</vt:lpstr>
      <vt:lpstr>함수 호출 연산자 ( ) 오버로딩</vt:lpstr>
      <vt:lpstr>오버로딩 연산자</vt:lpstr>
      <vt:lpstr>오버로딩 연산자</vt:lpstr>
      <vt:lpstr>오버로딩 연산자 : 기타</vt:lpstr>
      <vt:lpstr>생성자를 통한 자동 형 변환</vt:lpstr>
      <vt:lpstr>오버로딩 연산자의 비대칭 문제</vt:lpstr>
      <vt:lpstr>friend 키워드</vt:lpstr>
      <vt:lpstr>friend 키워드</vt:lpstr>
      <vt:lpstr>오버로딩 연산자 : 기타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1413</cp:revision>
  <dcterms:created xsi:type="dcterms:W3CDTF">2003-06-26T01:49:00Z</dcterms:created>
  <dcterms:modified xsi:type="dcterms:W3CDTF">2016-10-16T06:24:06Z</dcterms:modified>
</cp:coreProperties>
</file>