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9" r:id="rId3"/>
    <p:sldId id="345" r:id="rId4"/>
    <p:sldId id="351" r:id="rId5"/>
    <p:sldId id="352" r:id="rId6"/>
    <p:sldId id="350" r:id="rId7"/>
    <p:sldId id="353" r:id="rId8"/>
    <p:sldId id="349" r:id="rId9"/>
    <p:sldId id="354" r:id="rId10"/>
    <p:sldId id="379" r:id="rId11"/>
    <p:sldId id="346" r:id="rId12"/>
    <p:sldId id="361" r:id="rId13"/>
    <p:sldId id="362" r:id="rId14"/>
    <p:sldId id="363" r:id="rId15"/>
    <p:sldId id="358" r:id="rId16"/>
    <p:sldId id="359" r:id="rId17"/>
    <p:sldId id="360" r:id="rId18"/>
    <p:sldId id="364" r:id="rId19"/>
    <p:sldId id="365" r:id="rId20"/>
    <p:sldId id="366" r:id="rId21"/>
    <p:sldId id="367" r:id="rId22"/>
    <p:sldId id="381" r:id="rId23"/>
    <p:sldId id="382" r:id="rId24"/>
    <p:sldId id="383" r:id="rId25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7608" autoAdjust="0"/>
  </p:normalViewPr>
  <p:slideViewPr>
    <p:cSldViewPr>
      <p:cViewPr>
        <p:scale>
          <a:sx n="75" d="100"/>
          <a:sy n="75" d="100"/>
        </p:scale>
        <p:origin x="786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D02E06BF-CAA8-4DCA-8A1E-EE45841EC45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5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4A8F8B91-DE70-420F-902F-4C8C8643FBB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315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6A098E3-0560-4116-820E-93F7999B067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34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982A7-76DA-4C5D-82BB-F5E5183B94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18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FC082-D78F-47A1-900C-8965E971317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5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AA56C-B0FC-4E0D-9F3A-D7363FEAFC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949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C7970-7898-4751-87EF-68278F725A2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8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79620-1D06-4727-B25E-96ACDCA689D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85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EEA3E-9FF1-4DEC-9B78-07A1FDC77B9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49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756B83-CFF7-43FE-9DE0-BA7E9D38744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94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2DB8B-6370-497C-BEA8-F876F68957B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08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C3FE9-716D-4DCF-B133-D8CACFB0857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9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B4D3C-A69F-45AE-83AE-FAEC9251A2C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0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8D096E38-43E7-4419-9A88-A76625B22D4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CA27E88F-A1F5-4C19-A6E7-8B8A540F3C9C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생성자와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소멸자</a:t>
            </a:r>
            <a:endParaRPr lang="ko-KR" alt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전남대학교 전자컴퓨터공학부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229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F87F7AB-D562-452F-90BC-1E4BCFE803B2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기본 생성자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(Default Constructor)</a:t>
            </a:r>
          </a:p>
          <a:p>
            <a:pPr lvl="1" eaLnBrk="1" hangingPunct="1">
              <a:defRPr/>
            </a:pPr>
            <a:r>
              <a:rPr lang="ko-KR" altLang="en-US" dirty="0" smtClean="0"/>
              <a:t>매개 변수가 없는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() {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 smtClean="0"/>
              <a:t>                  month = 1;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day = 1;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 smtClean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24195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229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F87F7AB-D562-452F-90BC-1E4BCFE803B2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기본 생성자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자동 추가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프로그래머가 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정의하지 않으면 컴파일러가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(default constructor)</a:t>
            </a:r>
            <a:r>
              <a:rPr lang="ko-KR" altLang="en-US" dirty="0" smtClean="0"/>
              <a:t>를 만들어 추가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class Table {    //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Table::Table() { }</a:t>
            </a:r>
            <a:r>
              <a:rPr lang="ko-KR" altLang="en-US" dirty="0" smtClean="0"/>
              <a:t>을 추가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i;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vi[10];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};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Table </a:t>
            </a:r>
            <a:r>
              <a:rPr lang="en-US" altLang="ko-KR" dirty="0" err="1" smtClean="0"/>
              <a:t>table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컴파일러가 추가한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프로그래머가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정의하면 컴파일러는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추가하지 않음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class Table {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…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public: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Table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a[],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size);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};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Table </a:t>
            </a:r>
            <a:r>
              <a:rPr lang="en-US" altLang="ko-KR" dirty="0" err="1" smtClean="0"/>
              <a:t>table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기본 생성자가 없어서 컴파일 에러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331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B3E5D5-95E4-4889-A18D-AC6BB002A4F0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생성자 예제</a:t>
            </a:r>
            <a:r>
              <a:rPr lang="en-US" altLang="ko-KR" smtClean="0"/>
              <a:t> : Display 7.1 [1/3]</a:t>
            </a:r>
            <a:endParaRPr lang="ko-KR" altLang="en-US" smtClean="0"/>
          </a:p>
        </p:txBody>
      </p:sp>
      <p:pic>
        <p:nvPicPr>
          <p:cNvPr id="13317" name="Picture 5" descr="C:\WINDOWS\Desktop\Oh_type\sacitch_C++_ppt\gif\savitchc07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68413"/>
            <a:ext cx="7407275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92080" y="4293096"/>
            <a:ext cx="17281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dirty="0" smtClean="0"/>
              <a:t>H1: </a:t>
            </a:r>
            <a:r>
              <a:rPr lang="ko-KR" altLang="en-US" dirty="0" smtClean="0"/>
              <a:t>용어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3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F158412-41CB-440C-B12D-8DE8D6564AC0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생성자 예제</a:t>
            </a:r>
            <a:r>
              <a:rPr lang="en-US" altLang="ko-KR" smtClean="0"/>
              <a:t> : Display 7.1 [2/3]</a:t>
            </a:r>
            <a:endParaRPr lang="ko-KR" altLang="en-US" smtClean="0"/>
          </a:p>
        </p:txBody>
      </p:sp>
      <p:pic>
        <p:nvPicPr>
          <p:cNvPr id="14341" name="Picture 6" descr="C:\WINDOWS\Desktop\Oh_type\sacitch_C++_ppt\gif\savitchc07d01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96975"/>
            <a:ext cx="6640512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0071" y="1628800"/>
            <a:ext cx="2536453" cy="131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endParaRPr lang="en-US" altLang="ko-KR" dirty="0" smtClean="0"/>
          </a:p>
          <a:p>
            <a:pPr algn="ctr">
              <a:buNone/>
            </a:pPr>
            <a:r>
              <a:rPr lang="en-US" altLang="ko-KR" dirty="0" smtClean="0"/>
              <a:t>H2: </a:t>
            </a:r>
            <a:r>
              <a:rPr lang="ko-KR" altLang="en-US" dirty="0" smtClean="0"/>
              <a:t>각 객체 선언에서 호출되는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3321136"/>
            <a:ext cx="2536453" cy="9787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H3: </a:t>
            </a:r>
          </a:p>
          <a:p>
            <a:pPr>
              <a:buNone/>
            </a:pPr>
            <a:r>
              <a:rPr lang="en-US" altLang="ko-KR" dirty="0" smtClean="0"/>
              <a:t>H2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방식과 비교하면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1" y="5497120"/>
            <a:ext cx="25364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H4: </a:t>
            </a:r>
            <a:r>
              <a:rPr lang="ko-KR" altLang="en-US" dirty="0" smtClean="0"/>
              <a:t>용어와 의미</a:t>
            </a:r>
            <a:r>
              <a:rPr lang="en-US" altLang="ko-KR" dirty="0" smtClean="0"/>
              <a:t>?</a:t>
            </a:r>
          </a:p>
        </p:txBody>
      </p:sp>
      <p:cxnSp>
        <p:nvCxnSpPr>
          <p:cNvPr id="3" name="직선 연결선 2"/>
          <p:cNvCxnSpPr/>
          <p:nvPr/>
        </p:nvCxnSpPr>
        <p:spPr bwMode="auto">
          <a:xfrm flipV="1">
            <a:off x="3615680" y="5445224"/>
            <a:ext cx="2684512" cy="23948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/>
          <p:nvPr/>
        </p:nvCxnSpPr>
        <p:spPr bwMode="auto">
          <a:xfrm flipH="1" flipV="1">
            <a:off x="4957936" y="5497120"/>
            <a:ext cx="262135" cy="18466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536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F5F4F0-492E-4DA8-B249-A8D9F7919FA3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생성자 예제</a:t>
            </a:r>
            <a:r>
              <a:rPr lang="en-US" altLang="ko-KR" smtClean="0"/>
              <a:t> : Display 7.1 [3/3]</a:t>
            </a:r>
            <a:endParaRPr lang="ko-KR" altLang="en-US" smtClean="0"/>
          </a:p>
        </p:txBody>
      </p:sp>
      <p:pic>
        <p:nvPicPr>
          <p:cNvPr id="15365" name="Picture 4" descr="C:\WINDOWS\Desktop\Oh_type\sacitch_C++_ppt\gif\savitchc07d01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81075"/>
            <a:ext cx="63309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29481" y="1217072"/>
            <a:ext cx="18587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dirty="0" smtClean="0"/>
              <a:t>H5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913" y="1916832"/>
            <a:ext cx="122413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dirty="0" smtClean="0"/>
              <a:t>H6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638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74B9DB4-8EB3-49E6-A27F-C99BD4697DD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 형을 갖는 멤버 변수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일반적으로 멤버 변수는 기본 데이터 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뿐만 아니라 클래스 형으로 선언될 수 있음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 class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 {                     class Holiday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…                                                </a:t>
            </a:r>
            <a:r>
              <a:rPr lang="en-US" altLang="ko-KR" dirty="0" err="1" smtClean="0">
                <a:solidFill>
                  <a:srgbClr val="FF0000"/>
                </a:solidFill>
              </a:rPr>
              <a:t>DayOfYear</a:t>
            </a:r>
            <a:r>
              <a:rPr lang="en-US" altLang="ko-KR" dirty="0" smtClean="0">
                <a:solidFill>
                  <a:srgbClr val="FF0000"/>
                </a:solidFill>
              </a:rPr>
              <a:t> date;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};                                                 public: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  …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};</a:t>
            </a:r>
          </a:p>
          <a:p>
            <a:pPr lvl="1" eaLnBrk="1" hangingPunct="1">
              <a:defRPr/>
            </a:pPr>
            <a:r>
              <a:rPr lang="en-US" altLang="ko-KR" dirty="0" smtClean="0"/>
              <a:t>Holiday</a:t>
            </a:r>
            <a:r>
              <a:rPr lang="ko-KR" altLang="en-US" dirty="0" smtClean="0"/>
              <a:t> 객체 생성 시 여러 생성자가 관여되어 초기화 과정이 복잡함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Holiday </a:t>
            </a:r>
            <a:r>
              <a:rPr lang="ko-KR" altLang="en-US" dirty="0" smtClean="0"/>
              <a:t>객체를 만들면 </a:t>
            </a:r>
            <a:r>
              <a:rPr lang="en-US" altLang="ko-KR" dirty="0" smtClean="0"/>
              <a:t>Holiday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DayOfYear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 어느 것을 먼저 실행하는가</a:t>
            </a:r>
            <a:r>
              <a:rPr lang="en-US" altLang="ko-KR" dirty="0" smtClean="0"/>
              <a:t>?</a:t>
            </a:r>
          </a:p>
          <a:p>
            <a:pPr lvl="2" eaLnBrk="1" hangingPunct="1">
              <a:defRPr/>
            </a:pPr>
            <a:r>
              <a:rPr lang="ko-KR" altLang="en-US" dirty="0" smtClean="0"/>
              <a:t>클래스 형을 갖는 멤버 변수가 둘 이상일 때 어떤 멤버 변수의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먼저 실행하는가</a:t>
            </a:r>
            <a:r>
              <a:rPr lang="en-US" altLang="ko-KR" dirty="0" smtClean="0"/>
              <a:t>?</a:t>
            </a:r>
          </a:p>
          <a:p>
            <a:pPr lvl="2" eaLnBrk="1" hangingPunct="1">
              <a:defRPr/>
            </a:pPr>
            <a:r>
              <a:rPr lang="ko-KR" altLang="en-US" dirty="0" smtClean="0"/>
              <a:t>초기화 섹션에서 클래스 형의 멤버 변수를 초기화하는 방법</a:t>
            </a:r>
            <a:r>
              <a:rPr lang="en-US" altLang="ko-KR" dirty="0" smtClean="0"/>
              <a:t>?</a:t>
            </a:r>
          </a:p>
          <a:p>
            <a:pPr lvl="2" eaLnBrk="1" hangingPunct="1">
              <a:defRPr/>
            </a:pPr>
            <a:r>
              <a:rPr lang="ko-KR" altLang="en-US" dirty="0" smtClean="0"/>
              <a:t>초기화 섹션에 나열된 멤버 변수 순서와 클래스 멤버 변수 순서 중 어느 것을 기준으로 초기화하는가</a:t>
            </a:r>
            <a:r>
              <a:rPr lang="en-US" altLang="ko-KR" dirty="0" smtClean="0"/>
              <a:t>?</a:t>
            </a:r>
          </a:p>
          <a:p>
            <a:pPr lvl="2" eaLnBrk="1" hangingPunct="1"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741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C49BDE8-8130-46CE-9A04-2256D2B45B9B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클래스 형을 갖는 멤버 변수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객체의 초기화 과정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보다 멤버의 클래스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먼저 실행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멤버가 선언된 순서대로 각 멤버의 클래스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초기화 섹션에 나열된 순서보다 클래스 멤버 선언 순서가 우선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클래스 형 멤버는 묵시적으로 초기화 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데이터 형을 갖는 멤버</a:t>
            </a:r>
            <a:r>
              <a:rPr lang="ko-KR" altLang="en-US" dirty="0"/>
              <a:t>는</a:t>
            </a:r>
            <a:r>
              <a:rPr lang="ko-KR" altLang="en-US" dirty="0" smtClean="0"/>
              <a:t> 필요한 경우 명시적으로 초기화 해야 함</a:t>
            </a:r>
            <a:r>
              <a:rPr lang="en-US" altLang="ko-KR" dirty="0" smtClean="0"/>
              <a:t>.</a:t>
            </a:r>
          </a:p>
          <a:p>
            <a:pPr lvl="2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class A {                              A::A( )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	B </a:t>
            </a:r>
            <a:r>
              <a:rPr lang="en-US" altLang="ko-KR" dirty="0" err="1" smtClean="0"/>
              <a:t>obj_b</a:t>
            </a:r>
            <a:r>
              <a:rPr lang="en-US" altLang="ko-KR" dirty="0" smtClean="0"/>
              <a:t>;                            : </a:t>
            </a:r>
            <a:r>
              <a:rPr lang="en-US" altLang="ko-KR" dirty="0" err="1" smtClean="0"/>
              <a:t>obj_b</a:t>
            </a:r>
            <a:r>
              <a:rPr lang="en-US" altLang="ko-KR" dirty="0" smtClean="0"/>
              <a:t>(1,’D’), </a:t>
            </a:r>
            <a:r>
              <a:rPr lang="en-US" altLang="ko-KR" dirty="0" err="1" smtClean="0"/>
              <a:t>obj_c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prim_d</a:t>
            </a:r>
            <a:r>
              <a:rPr lang="en-US" altLang="ko-KR" dirty="0" smtClean="0"/>
              <a:t>(0)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C </a:t>
            </a:r>
            <a:r>
              <a:rPr lang="en-US" altLang="ko-KR" dirty="0" err="1" smtClean="0"/>
              <a:t>obj_c</a:t>
            </a:r>
            <a:r>
              <a:rPr lang="en-US" altLang="ko-KR" dirty="0" smtClean="0"/>
              <a:t>;                          { /* Empty definition */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prim_d</a:t>
            </a:r>
            <a:r>
              <a:rPr lang="en-US" altLang="ko-KR" dirty="0" smtClean="0"/>
              <a:t>;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A();                                 //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생성자를</a:t>
            </a:r>
            <a:r>
              <a:rPr lang="en-US" altLang="ko-KR" dirty="0" smtClean="0"/>
              <a:t>                    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};                                       // B(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char)</a:t>
            </a:r>
            <a:r>
              <a:rPr lang="ko-KR" altLang="en-US" dirty="0" smtClean="0"/>
              <a:t>로 가정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A </a:t>
            </a:r>
            <a:r>
              <a:rPr lang="en-US" altLang="ko-KR" dirty="0" err="1" smtClean="0"/>
              <a:t>obj_a</a:t>
            </a:r>
            <a:r>
              <a:rPr lang="en-US" altLang="ko-KR" dirty="0" smtClean="0"/>
              <a:t>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// </a:t>
            </a:r>
            <a:r>
              <a:rPr lang="en-US" altLang="ko-KR" dirty="0" err="1" smtClean="0"/>
              <a:t>obj_a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선언에서</a:t>
            </a:r>
            <a:r>
              <a:rPr lang="en-US" altLang="ko-KR" dirty="0" smtClean="0"/>
              <a:t>, A</a:t>
            </a:r>
            <a:r>
              <a:rPr lang="ko-KR" altLang="en-US" dirty="0" smtClean="0"/>
              <a:t>의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err="1"/>
              <a:t>실인자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‘D’ </a:t>
            </a:r>
            <a:r>
              <a:rPr lang="ko-KR" altLang="en-US" dirty="0"/>
              <a:t>를 </a:t>
            </a:r>
            <a:r>
              <a:rPr lang="ko-KR" altLang="en-US" dirty="0" smtClean="0"/>
              <a:t>받는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호출하고 실행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C</a:t>
            </a:r>
            <a:r>
              <a:rPr lang="ko-KR" altLang="en-US" dirty="0" smtClean="0"/>
              <a:t>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호출하고 실행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A</a:t>
            </a:r>
            <a:r>
              <a:rPr lang="ko-KR" altLang="en-US" dirty="0" smtClean="0"/>
              <a:t>의 기본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실</a:t>
            </a:r>
            <a:r>
              <a:rPr lang="ko-KR" altLang="en-US" dirty="0"/>
              <a:t>행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843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F3474C4-FEAA-4510-9DC2-0ADB3286E7AD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 멤버 변수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 [</a:t>
            </a:r>
            <a:r>
              <a:rPr lang="en-US" altLang="ko-KR" dirty="0" smtClean="0"/>
              <a:t>1/5]</a:t>
            </a:r>
            <a:endParaRPr lang="ko-KR" altLang="en-US" dirty="0" smtClean="0"/>
          </a:p>
        </p:txBody>
      </p:sp>
      <p:pic>
        <p:nvPicPr>
          <p:cNvPr id="18437" name="Picture 6" descr="C:\WINDOWS\Desktop\Oh_type\sacitch_C++_ppt\gif\savitchc07d03_1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76962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945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C6A7BDB-6A60-426C-B612-B238C8BBB427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 멤버 변수 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smtClean="0"/>
              <a:t>2/5]</a:t>
            </a:r>
            <a:endParaRPr lang="ko-KR" altLang="en-US" dirty="0" smtClean="0"/>
          </a:p>
        </p:txBody>
      </p:sp>
      <p:pic>
        <p:nvPicPr>
          <p:cNvPr id="19461" name="Picture 6" descr="C:\WINDOWS\Desktop\Oh_type\sacitch_C++_ppt\gif\savitchc07d03_2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25538"/>
            <a:ext cx="6350000" cy="511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7280" y="3037463"/>
            <a:ext cx="51105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H7:  Line 31</a:t>
            </a:r>
            <a:r>
              <a:rPr lang="ko-KR" altLang="en-US" dirty="0" smtClean="0"/>
              <a:t>에서 객체 </a:t>
            </a:r>
            <a:r>
              <a:rPr lang="en-US" altLang="ko-KR" dirty="0" smtClean="0"/>
              <a:t>h</a:t>
            </a:r>
            <a:r>
              <a:rPr lang="ko-KR" altLang="en-US" dirty="0" smtClean="0"/>
              <a:t>를 선언할 때 실행되는 코드 순서</a:t>
            </a:r>
            <a:r>
              <a:rPr lang="ko-KR" altLang="en-US" dirty="0"/>
              <a:t>를</a:t>
            </a:r>
            <a:r>
              <a:rPr lang="ko-KR" altLang="en-US" dirty="0" smtClean="0"/>
              <a:t> 나열하면</a:t>
            </a:r>
            <a:r>
              <a:rPr lang="en-US" altLang="ko-KR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048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CC5AF67-D8BD-4D88-BF65-683F1DE074E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 멤버 변수 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smtClean="0"/>
              <a:t>3/5]</a:t>
            </a:r>
            <a:endParaRPr lang="ko-KR" altLang="en-US" dirty="0" smtClean="0"/>
          </a:p>
        </p:txBody>
      </p:sp>
      <p:pic>
        <p:nvPicPr>
          <p:cNvPr id="20485" name="Picture 4" descr="C:\WINDOWS\Desktop\Oh_type\sacitch_C++_ppt\gif\savitchc07d03_3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77724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22B693E8-1D8D-440B-9E2C-0B99FD6EF5A3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정의 및 호출</a:t>
            </a:r>
            <a:endParaRPr lang="en-US" altLang="ko-KR" dirty="0"/>
          </a:p>
          <a:p>
            <a:pPr lvl="1" eaLnBrk="1" hangingPunct="1"/>
            <a:r>
              <a:rPr lang="ko-KR" altLang="en-US" dirty="0" smtClean="0"/>
              <a:t>기본 </a:t>
            </a:r>
            <a:r>
              <a:rPr lang="ko-KR" altLang="en-US" dirty="0" err="1" smtClean="0"/>
              <a:t>생성자</a:t>
            </a:r>
            <a:endParaRPr lang="en-US" altLang="ko-KR" dirty="0"/>
          </a:p>
          <a:p>
            <a:pPr lvl="1" eaLnBrk="1" hangingPunct="1"/>
            <a:r>
              <a:rPr lang="ko-KR" altLang="en-US" dirty="0" err="1" smtClean="0"/>
              <a:t>생성자</a:t>
            </a:r>
            <a:r>
              <a:rPr lang="ko-KR" altLang="en-US" dirty="0" smtClean="0"/>
              <a:t> 호출 순서</a:t>
            </a:r>
            <a:endParaRPr lang="en-US" altLang="ko-KR" dirty="0" smtClean="0"/>
          </a:p>
          <a:p>
            <a:pPr marL="0" indent="0" eaLnBrk="1" hangingPunct="1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150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DCD47BA-0D01-4FA2-A38E-626A95FFC4E0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 멤버 변수 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smtClean="0"/>
              <a:t>4/5]</a:t>
            </a:r>
            <a:endParaRPr lang="ko-KR" altLang="en-US" dirty="0" smtClean="0"/>
          </a:p>
        </p:txBody>
      </p:sp>
      <p:pic>
        <p:nvPicPr>
          <p:cNvPr id="21509" name="Picture 4" descr="C:\WINDOWS\Desktop\Oh_type\sacitch_C++_ppt\gif\savitchc07d03_4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125538"/>
            <a:ext cx="58166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253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5C6DC45-87BC-48C1-A253-4D8EA1A1D6B8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클래스 멤버 변수 예제</a:t>
            </a:r>
            <a:r>
              <a:rPr lang="en-US" altLang="ko-KR" dirty="0" smtClean="0"/>
              <a:t> </a:t>
            </a:r>
            <a:r>
              <a:rPr lang="en-US" altLang="ko-KR" dirty="0" smtClean="0"/>
              <a:t>[</a:t>
            </a:r>
            <a:r>
              <a:rPr lang="en-US" altLang="ko-KR" dirty="0" smtClean="0"/>
              <a:t>5/5]</a:t>
            </a:r>
            <a:endParaRPr lang="ko-KR" altLang="en-US" dirty="0" smtClean="0"/>
          </a:p>
        </p:txBody>
      </p:sp>
      <p:pic>
        <p:nvPicPr>
          <p:cNvPr id="22533" name="Picture 4" descr="C:\WINDOWS\Desktop\Oh_type\sacitch_C++_ppt\gif\savitchc07d03_5of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77724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2969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7F0B3A5-C4F4-4807-9C4E-95684D4B5DCA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소멸자</a:t>
            </a:r>
            <a:r>
              <a:rPr lang="en-US" altLang="ko-KR" dirty="0" smtClean="0"/>
              <a:t>(destructor)</a:t>
            </a:r>
            <a:endParaRPr lang="ko-KR" alt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소멸자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(destructor)</a:t>
            </a:r>
          </a:p>
          <a:p>
            <a:pPr lvl="1" eaLnBrk="1" hangingPunct="1">
              <a:defRPr/>
            </a:pPr>
            <a:r>
              <a:rPr lang="ko-KR" altLang="en-US" dirty="0" smtClean="0"/>
              <a:t>클래스 멤버 함수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클래스이름에 </a:t>
            </a:r>
            <a:r>
              <a:rPr lang="en-US" altLang="ko-KR" dirty="0" smtClean="0"/>
              <a:t>~ (tilde) </a:t>
            </a:r>
            <a:r>
              <a:rPr lang="ko-KR" altLang="en-US" dirty="0" smtClean="0"/>
              <a:t>기호를 붙인 이름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err="1" smtClean="0"/>
              <a:t>MyClass</a:t>
            </a:r>
            <a:r>
              <a:rPr lang="en-US" altLang="ko-KR" dirty="0" smtClean="0"/>
              <a:t>::~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 ()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// Clean-up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객체를 제거할 때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자동 변수 객체는 </a:t>
            </a:r>
            <a:r>
              <a:rPr lang="ko-KR" altLang="en-US" dirty="0" err="1" smtClean="0"/>
              <a:t>블럭을</a:t>
            </a:r>
            <a:r>
              <a:rPr lang="ko-KR" altLang="en-US" dirty="0" smtClean="0"/>
              <a:t> 벗어날 때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동적 변수 객체는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연산자를 사용할 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소멸자를</a:t>
            </a:r>
            <a:r>
              <a:rPr lang="ko-KR" altLang="en-US" dirty="0" smtClean="0"/>
              <a:t> 정의하지 않으면 기본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컴파일러가 추가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객체의 </a:t>
            </a:r>
            <a:r>
              <a:rPr lang="ko-KR" altLang="en-US" dirty="0" err="1" smtClean="0"/>
              <a:t>소멸자를</a:t>
            </a:r>
            <a:r>
              <a:rPr lang="ko-KR" altLang="en-US" dirty="0" smtClean="0"/>
              <a:t> 실행한 다음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클래스 형 멤버 변수의 </a:t>
            </a:r>
            <a:r>
              <a:rPr lang="ko-KR" altLang="en-US" dirty="0" err="1" smtClean="0"/>
              <a:t>소멸자</a:t>
            </a:r>
            <a:r>
              <a:rPr lang="ko-KR" altLang="en-US" dirty="0" err="1"/>
              <a:t>를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클래스 멤버 변수가 여러 개인 경우 선언된 순서의 역순으로 호출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53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07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12960C8-2483-43E6-BC87-96AD8742A05B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소멸자 예제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소멸자 </a:t>
            </a:r>
            <a:r>
              <a:rPr lang="en-US" altLang="ko-KR" smtClean="0"/>
              <a:t>(destructor)</a:t>
            </a:r>
            <a:endParaRPr lang="ko-KR" altLang="en-US" smtClean="0"/>
          </a:p>
          <a:p>
            <a:pPr lvl="1" eaLnBrk="1" hangingPunct="1"/>
            <a:r>
              <a:rPr lang="ko-KR" altLang="en-US" smtClean="0"/>
              <a:t>기본 소멸자는 </a:t>
            </a:r>
            <a:r>
              <a:rPr lang="en-US" altLang="ko-KR" smtClean="0"/>
              <a:t>a</a:t>
            </a:r>
            <a:r>
              <a:rPr lang="ko-KR" altLang="en-US" smtClean="0"/>
              <a:t>가 가리키는 배열을 자동으로 제거하지 않음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사용자 정의 소멸자에서 의도한 바에 따라 </a:t>
            </a:r>
            <a:r>
              <a:rPr lang="en-US" altLang="ko-KR" smtClean="0"/>
              <a:t>a</a:t>
            </a:r>
            <a:r>
              <a:rPr lang="ko-KR" altLang="en-US" smtClean="0"/>
              <a:t>가 가리키는 배열을 제거하는 코드를 추가</a:t>
            </a:r>
            <a:endParaRPr lang="en-US" altLang="ko-KR" smtClean="0"/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539750" y="2636838"/>
            <a:ext cx="8353425" cy="316865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PFArrayD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public: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~PFArrayD();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소멸자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private: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double * a;  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동적 할당 멤버 변수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int capacity;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int used;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PFArrayD::~PFArrayD 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delete [] a;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  <a:endParaRPr kumimoji="1" lang="ko-KR" altLang="en-US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0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307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12960C8-2483-43E6-BC87-96AD8742A05B}" type="slidenum">
              <a:rPr lang="ko-KR" altLang="en-US" sz="1400">
                <a:solidFill>
                  <a:srgbClr val="00000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소멸자 예제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소멸자를</a:t>
            </a:r>
            <a:r>
              <a:rPr lang="ko-KR" altLang="en-US" dirty="0" smtClean="0"/>
              <a:t> 작성할 때 복사생성자와 할당연산자를 작성하는 방법과 </a:t>
            </a:r>
            <a:r>
              <a:rPr lang="ko-KR" altLang="en-US" dirty="0" err="1" smtClean="0"/>
              <a:t>일관성있게</a:t>
            </a:r>
            <a:r>
              <a:rPr lang="ko-KR" altLang="en-US" dirty="0" smtClean="0"/>
              <a:t> 구현해야 함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en-US" altLang="ko-KR" dirty="0" smtClean="0"/>
              <a:t>=&gt; </a:t>
            </a:r>
            <a:r>
              <a:rPr lang="ko-KR" altLang="en-US" dirty="0" err="1" smtClean="0"/>
              <a:t>소멸자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복사생성자</a:t>
            </a:r>
            <a:r>
              <a:rPr lang="en-US" altLang="ko-KR" dirty="0" smtClean="0"/>
              <a:t>, </a:t>
            </a:r>
            <a:r>
              <a:rPr lang="ko-KR" altLang="en-US" smtClean="0"/>
              <a:t>할당연산자에 대한 슬라이드 참고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66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51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A4CB182-7879-438A-8A5A-AF803C89AF1D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생성자 </a:t>
            </a:r>
            <a:r>
              <a:rPr lang="en-US" altLang="ko-KR" smtClean="0"/>
              <a:t>(Constructor)</a:t>
            </a:r>
            <a:endParaRPr lang="ko-KR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 함수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ko-KR" altLang="en-US" dirty="0" smtClean="0"/>
              <a:t>객체를 선언할 때 자동으로 호출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객체를 초기화</a:t>
            </a:r>
          </a:p>
          <a:p>
            <a:pPr lvl="2" eaLnBrk="1" hangingPunct="1">
              <a:defRPr/>
            </a:pPr>
            <a:r>
              <a:rPr lang="ko-KR" altLang="en-US" dirty="0" smtClean="0"/>
              <a:t>객체의 멤버 변수들을 초기화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Ex. </a:t>
            </a:r>
            <a:r>
              <a:rPr lang="ko-KR" altLang="en-US" dirty="0" smtClean="0"/>
              <a:t>초기화된 멤버 변수 값들의 유효성 검사</a:t>
            </a:r>
            <a:endParaRPr lang="en-US" altLang="ko-KR" dirty="0" smtClean="0"/>
          </a:p>
          <a:p>
            <a:pPr marL="1371600" lvl="3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</a:t>
            </a:r>
            <a:r>
              <a:rPr lang="en-US" altLang="ko-KR" dirty="0" err="1" smtClean="0"/>
              <a:t>DayOfYear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month</a:t>
            </a:r>
            <a:r>
              <a:rPr lang="ko-KR" altLang="en-US" dirty="0" smtClean="0"/>
              <a:t>의 범위 </a:t>
            </a:r>
            <a:r>
              <a:rPr lang="en-US" altLang="ko-KR" dirty="0" smtClean="0"/>
              <a:t>: 1 &lt;= month &amp;&amp; month &lt;= 12</a:t>
            </a:r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err="1" smtClean="0"/>
              <a:t>생성자를</a:t>
            </a:r>
            <a:r>
              <a:rPr lang="ko-KR" altLang="en-US" dirty="0" smtClean="0"/>
              <a:t> 통한 객체 초기화의 장점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별도의 함수 </a:t>
            </a:r>
            <a:r>
              <a:rPr lang="en-US" altLang="ko-KR" dirty="0" smtClean="0"/>
              <a:t>(ex. Initialize())</a:t>
            </a:r>
            <a:r>
              <a:rPr lang="ko-KR" altLang="en-US" dirty="0" smtClean="0"/>
              <a:t>를 두어 객체를 초기화하는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실수로 이 함수를 호출하지 않을 가능성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상속 관계에 의해 많은 멤버 변수를 갖는 객체의 경우 초기화 과정이 매우 복잡할 수 있음</a:t>
            </a:r>
            <a:endParaRPr lang="en-US" altLang="ko-KR" dirty="0" smtClean="0"/>
          </a:p>
          <a:p>
            <a:pPr lvl="1" eaLnBrk="1" hangingPunct="1">
              <a:defRPr/>
            </a:pP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614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FA3333-E799-4E09-8B9B-2D3B59D6DB2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생성자 정의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생성자를</a:t>
            </a:r>
            <a:r>
              <a:rPr lang="ko-KR" altLang="en-US" dirty="0" smtClean="0"/>
              <a:t> 정의하는 방법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클래스와 동일한 이름을 갖는 멤버 함수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반환 값의 타입을 지정하지 않음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생성자는</a:t>
            </a:r>
            <a:r>
              <a:rPr lang="ko-KR" altLang="en-US" dirty="0" smtClean="0"/>
              <a:t> 일반적으로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멤버로 선언함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그 외에는 다른 일반 멤버 함수를 정의하는 방법과 동일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Class </a:t>
            </a:r>
            <a:r>
              <a:rPr lang="en-US" altLang="ko-KR" dirty="0" err="1"/>
              <a:t>DayOfYear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</a:t>
            </a:r>
            <a:r>
              <a:rPr lang="en-US" altLang="ko-KR" dirty="0" smtClean="0"/>
              <a:t>	    {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</a:t>
            </a:r>
            <a:r>
              <a:rPr lang="en-US" altLang="ko-KR" dirty="0" smtClean="0"/>
              <a:t>      public</a:t>
            </a:r>
            <a:r>
              <a:rPr lang="en-US" altLang="ko-KR" dirty="0"/>
              <a:t>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</a:t>
            </a:r>
            <a:r>
              <a:rPr lang="en-US" altLang="ko-KR" dirty="0" smtClean="0"/>
              <a:t>      /* </a:t>
            </a:r>
            <a:r>
              <a:rPr lang="ko-KR" altLang="en-US" dirty="0" smtClean="0"/>
              <a:t>반환타입 없음</a:t>
            </a:r>
            <a:r>
              <a:rPr lang="en-US" altLang="ko-KR" dirty="0" smtClean="0"/>
              <a:t> */  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monthValue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dayValue</a:t>
            </a:r>
            <a:r>
              <a:rPr lang="en-US" altLang="ko-KR" dirty="0"/>
              <a:t>);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          // Constructor initializes month and day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</a:t>
            </a:r>
            <a:r>
              <a:rPr lang="en-US" altLang="ko-KR" dirty="0" smtClean="0"/>
              <a:t>      … 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</a:t>
            </a:r>
            <a:r>
              <a:rPr lang="en-US" altLang="ko-KR" dirty="0" smtClean="0"/>
              <a:t>         private</a:t>
            </a:r>
            <a:r>
              <a:rPr lang="en-US" altLang="ko-KR" dirty="0"/>
              <a:t>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 </a:t>
            </a:r>
            <a:r>
              <a:rPr lang="en-US" altLang="ko-KR" dirty="0" smtClean="0"/>
              <a:t>     …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</a:t>
            </a:r>
            <a:r>
              <a:rPr lang="en-US" altLang="ko-KR" dirty="0" smtClean="0"/>
              <a:t>      };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A94721D-17F3-4D6B-B7C4-DACF971E9151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생성자</a:t>
            </a:r>
            <a:r>
              <a:rPr lang="en-US" altLang="ko-KR" smtClean="0"/>
              <a:t> </a:t>
            </a:r>
            <a:r>
              <a:rPr lang="ko-KR" altLang="en-US" smtClean="0"/>
              <a:t>정의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오버로딩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오버로딩 멤버 함수와 동일한 방식으로 정의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오버로딩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호출하면 오버로딩 해결에 따라 선택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 class </a:t>
            </a:r>
            <a:r>
              <a:rPr lang="en-US" altLang="ko-KR" dirty="0" err="1"/>
              <a:t>DayOfYear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	   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  public: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      </a:t>
            </a:r>
            <a:r>
              <a:rPr lang="en-US" altLang="ko-KR" dirty="0" err="1"/>
              <a:t>DayOfYear</a:t>
            </a:r>
            <a:r>
              <a:rPr lang="en-US" altLang="ko-KR" dirty="0"/>
              <a:t> 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monthValue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dayValue</a:t>
            </a:r>
            <a:r>
              <a:rPr lang="en-US" altLang="ko-KR" dirty="0"/>
              <a:t>);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 ( );</a:t>
            </a:r>
            <a:endParaRPr lang="en-US" altLang="ko-KR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      …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   private: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      …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    };</a:t>
            </a:r>
          </a:p>
          <a:p>
            <a:pPr lvl="2" eaLnBrk="1" hangingPunct="1"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B8AAF1B-1167-4460-A6D3-3D2F7B776BB2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생성자 구현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멤버 함수를 구현하는 동일한 방법으로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/* </a:t>
            </a:r>
            <a:r>
              <a:rPr lang="ko-KR" altLang="en-US" dirty="0" smtClean="0"/>
              <a:t>반환 타입 없음 </a:t>
            </a:r>
            <a:r>
              <a:rPr lang="en-US" altLang="ko-KR" dirty="0" smtClean="0"/>
              <a:t>*/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month = m;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day = d;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lvl="1" eaLnBrk="1" hangingPunct="1">
              <a:defRPr/>
            </a:pPr>
            <a:r>
              <a:rPr lang="en-US" altLang="ko-KR" dirty="0"/>
              <a:t>/* </a:t>
            </a:r>
            <a:r>
              <a:rPr lang="ko-KR" altLang="en-US" dirty="0"/>
              <a:t>반환 타입 없음 </a:t>
            </a:r>
            <a:r>
              <a:rPr lang="en-US" altLang="ko-KR" dirty="0"/>
              <a:t>*/ </a:t>
            </a:r>
            <a:r>
              <a:rPr lang="en-US" altLang="ko-KR" dirty="0" err="1" smtClean="0"/>
              <a:t>DayOfYear</a:t>
            </a:r>
            <a:r>
              <a:rPr lang="en-US" altLang="ko-KR" dirty="0"/>
              <a:t>::</a:t>
            </a:r>
            <a:r>
              <a:rPr lang="en-US" altLang="ko-KR" dirty="0" err="1"/>
              <a:t>DayOfYear</a:t>
            </a:r>
            <a:r>
              <a:rPr lang="en-US" altLang="ko-KR" dirty="0"/>
              <a:t>() {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/>
              <a:t>                  month = 1;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/>
              <a:t>                  day = 1;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/>
              <a:t>          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 smtClean="0"/>
              <a:t>Note</a:t>
            </a:r>
          </a:p>
          <a:p>
            <a:pPr lvl="2" eaLnBrk="1" hangingPunct="1">
              <a:defRPr/>
            </a:pPr>
            <a:r>
              <a:rPr lang="ko-KR" altLang="en-US" dirty="0" err="1" smtClean="0"/>
              <a:t>반환값의</a:t>
            </a:r>
            <a:r>
              <a:rPr lang="ko-KR" altLang="en-US" dirty="0" smtClean="0"/>
              <a:t> 형을 지정하지 않음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smtClean="0"/>
              <a:t>(:</a:t>
            </a:r>
            <a:r>
              <a:rPr lang="en-US" altLang="ko-KR" dirty="0" smtClean="0">
                <a:sym typeface="Wingdings" pitchFamily="2" charset="2"/>
              </a:rPr>
              <a:t>:) </a:t>
            </a:r>
            <a:r>
              <a:rPr lang="ko-KR" altLang="en-US" dirty="0" smtClean="0">
                <a:sym typeface="Wingdings" pitchFamily="2" charset="2"/>
              </a:rPr>
              <a:t>연산자를 사용해서 클래스 이름과 </a:t>
            </a:r>
            <a:r>
              <a:rPr lang="ko-KR" altLang="en-US" dirty="0" err="1" smtClean="0">
                <a:sym typeface="Wingdings" pitchFamily="2" charset="2"/>
              </a:rPr>
              <a:t>생성자</a:t>
            </a:r>
            <a:r>
              <a:rPr lang="ko-KR" altLang="en-US" dirty="0" smtClean="0">
                <a:sym typeface="Wingdings" pitchFamily="2" charset="2"/>
              </a:rPr>
              <a:t> 이름을 지정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1267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992D920-77DF-4093-9354-83CFE11AB0A0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생성자 구현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초기화 섹션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초기화 코드를 작성하는 방법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매개변수 리스트와 함수 블록 사이에 위치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(</a:t>
            </a:r>
            <a:r>
              <a:rPr lang="en-US" altLang="ko-KR" dirty="0" smtClean="0">
                <a:sym typeface="Wingdings" pitchFamily="2" charset="2"/>
              </a:rPr>
              <a:t>:) </a:t>
            </a:r>
            <a:r>
              <a:rPr lang="ko-KR" altLang="en-US" dirty="0" smtClean="0">
                <a:sym typeface="Wingdings" pitchFamily="2" charset="2"/>
              </a:rPr>
              <a:t>로 시작해서 멤버 변수들의 리스트를 콤마로 분리</a:t>
            </a:r>
            <a:endParaRPr lang="en-US" altLang="ko-KR" dirty="0" smtClean="0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ko-KR" altLang="en-US" dirty="0" smtClean="0">
                <a:sym typeface="Wingdings" pitchFamily="2" charset="2"/>
              </a:rPr>
              <a:t>각 멤버 변수 다음에 괄호를 두어 초기화할 값을 지정</a:t>
            </a:r>
            <a:endParaRPr lang="en-US" altLang="ko-KR" dirty="0" smtClean="0">
              <a:sym typeface="Wingdings" pitchFamily="2" charset="2"/>
            </a:endParaRPr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monthValue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dayValue</a:t>
            </a:r>
            <a:r>
              <a:rPr lang="en-US" altLang="ko-KR" dirty="0" smtClean="0"/>
              <a:t>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</a:t>
            </a:r>
            <a:r>
              <a:rPr lang="en-US" altLang="ko-KR" dirty="0" smtClean="0">
                <a:solidFill>
                  <a:srgbClr val="FF0000"/>
                </a:solidFill>
              </a:rPr>
              <a:t>: month(</a:t>
            </a:r>
            <a:r>
              <a:rPr lang="en-US" altLang="ko-KR" dirty="0" err="1" smtClean="0">
                <a:solidFill>
                  <a:srgbClr val="FF0000"/>
                </a:solidFill>
              </a:rPr>
              <a:t>monthValue</a:t>
            </a:r>
            <a:r>
              <a:rPr lang="en-US" altLang="ko-KR" dirty="0" smtClean="0">
                <a:solidFill>
                  <a:srgbClr val="FF0000"/>
                </a:solidFill>
              </a:rPr>
              <a:t>), day(</a:t>
            </a:r>
            <a:r>
              <a:rPr lang="en-US" altLang="ko-KR" dirty="0" err="1" smtClean="0">
                <a:solidFill>
                  <a:srgbClr val="FF0000"/>
                </a:solidFill>
              </a:rPr>
              <a:t>dayValue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{ 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…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8138" y="5606453"/>
            <a:ext cx="4826962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멤버 변수를 초기화할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선택할 때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초기화 섹션이 반드시 필요하다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8195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B7839C3-2A50-4188-881D-3B51368281C8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생성자 호출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객체를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묵시적으로 호출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r>
              <a:rPr lang="en-US" altLang="ko-KR" dirty="0" err="1" smtClean="0"/>
              <a:t>DayOfYear</a:t>
            </a:r>
            <a:r>
              <a:rPr lang="en-US" altLang="ko-KR" dirty="0" smtClean="0"/>
              <a:t> date1, date2 (5,5)</a:t>
            </a:r>
          </a:p>
          <a:p>
            <a:pPr lvl="2" eaLnBrk="1" hangingPunct="1">
              <a:defRPr/>
            </a:pPr>
            <a:r>
              <a:rPr lang="ko-KR" altLang="en-US" dirty="0" smtClean="0"/>
              <a:t>클래스의 멤버들을 저장할 수 있는 메모리 할당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클래스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실행해서 멤버 변수를 초기화</a:t>
            </a:r>
            <a:endParaRPr lang="en-US" altLang="ko-KR" dirty="0" smtClean="0"/>
          </a:p>
          <a:p>
            <a:pPr lvl="2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err="1" smtClean="0"/>
              <a:t>생성자를</a:t>
            </a:r>
            <a:r>
              <a:rPr lang="ko-KR" altLang="en-US" dirty="0" smtClean="0"/>
              <a:t> 잘못 사용한 예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>
                <a:sym typeface="Wingdings" pitchFamily="2" charset="2"/>
              </a:rPr>
              <a:t>객체를 통해 </a:t>
            </a:r>
            <a:r>
              <a:rPr lang="ko-KR" altLang="en-US" dirty="0" err="1" smtClean="0">
                <a:sym typeface="Wingdings" pitchFamily="2" charset="2"/>
              </a:rPr>
              <a:t>생성자를</a:t>
            </a:r>
            <a:r>
              <a:rPr lang="ko-KR" altLang="en-US" dirty="0" smtClean="0">
                <a:sym typeface="Wingdings" pitchFamily="2" charset="2"/>
              </a:rPr>
              <a:t> 호출할 수 없음 </a:t>
            </a:r>
            <a:r>
              <a:rPr lang="en-US" altLang="ko-KR" dirty="0" smtClean="0">
                <a:sym typeface="Wingdings" pitchFamily="2" charset="2"/>
              </a:rPr>
              <a:t>(cf. </a:t>
            </a:r>
            <a:r>
              <a:rPr lang="ko-KR" altLang="en-US" dirty="0" err="1" smtClean="0">
                <a:sym typeface="Wingdings" pitchFamily="2" charset="2"/>
              </a:rPr>
              <a:t>생성자를</a:t>
            </a:r>
            <a:r>
              <a:rPr lang="ko-KR" altLang="en-US" dirty="0" smtClean="0">
                <a:sym typeface="Wingdings" pitchFamily="2" charset="2"/>
              </a:rPr>
              <a:t> 명시적으로 호출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2" eaLnBrk="1" hangingPunct="1">
              <a:defRPr/>
            </a:pPr>
            <a:r>
              <a:rPr lang="en-US" altLang="ko-KR" dirty="0" smtClean="0">
                <a:sym typeface="Wingdings" pitchFamily="2" charset="2"/>
              </a:rPr>
              <a:t>date1.DayOfYear(7, 4);   // </a:t>
            </a:r>
            <a:r>
              <a:rPr lang="ko-KR" altLang="en-US" dirty="0" smtClean="0">
                <a:sym typeface="Wingdings" pitchFamily="2" charset="2"/>
              </a:rPr>
              <a:t>컴파일 에러</a:t>
            </a:r>
            <a:endParaRPr lang="en-US" altLang="ko-KR" dirty="0" smtClean="0">
              <a:sym typeface="Wingdings" pitchFamily="2" charset="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sym typeface="Wingdings" pitchFamily="2" charset="2"/>
              </a:rPr>
              <a:t>    	    date2.DayOfYear(5, 5);   // </a:t>
            </a:r>
            <a:r>
              <a:rPr lang="ko-KR" altLang="en-US" dirty="0" smtClean="0">
                <a:sym typeface="Wingdings" pitchFamily="2" charset="2"/>
              </a:rPr>
              <a:t>컴파일 에러</a:t>
            </a:r>
            <a:endParaRPr lang="en-US" altLang="ko-KR" dirty="0" smtClean="0">
              <a:sym typeface="Wingdings" pitchFamily="2" charset="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ko-KR" altLang="en-US" dirty="0" smtClean="0">
                <a:sym typeface="Wingdings" pitchFamily="2" charset="2"/>
              </a:rPr>
              <a:t>매개변수가 없는 </a:t>
            </a:r>
            <a:r>
              <a:rPr lang="ko-KR" altLang="en-US" dirty="0" err="1" smtClean="0">
                <a:sym typeface="Wingdings" pitchFamily="2" charset="2"/>
              </a:rPr>
              <a:t>생성자를</a:t>
            </a:r>
            <a:r>
              <a:rPr lang="ko-KR" altLang="en-US" dirty="0" smtClean="0">
                <a:sym typeface="Wingdings" pitchFamily="2" charset="2"/>
              </a:rPr>
              <a:t>  호출할 때 빈 괄호 </a:t>
            </a:r>
            <a:r>
              <a:rPr lang="en-US" altLang="ko-KR" dirty="0" smtClean="0">
                <a:sym typeface="Wingdings" pitchFamily="2" charset="2"/>
              </a:rPr>
              <a:t>()</a:t>
            </a:r>
            <a:r>
              <a:rPr lang="ko-KR" altLang="en-US" dirty="0" smtClean="0">
                <a:sym typeface="Wingdings" pitchFamily="2" charset="2"/>
              </a:rPr>
              <a:t>를 사용하지 않음</a:t>
            </a:r>
            <a:endParaRPr lang="en-US" altLang="ko-KR" dirty="0" smtClean="0">
              <a:sym typeface="Wingdings" pitchFamily="2" charset="2"/>
            </a:endParaRPr>
          </a:p>
          <a:p>
            <a:pPr lvl="2" eaLnBrk="1" hangingPunct="1">
              <a:defRPr/>
            </a:pPr>
            <a:r>
              <a:rPr lang="en-US" altLang="ko-KR" dirty="0" err="1" smtClean="0">
                <a:sym typeface="Wingdings" pitchFamily="2" charset="2"/>
              </a:rPr>
              <a:t>MyClass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myclass</a:t>
            </a:r>
            <a:r>
              <a:rPr lang="en-US" altLang="ko-KR" dirty="0" smtClean="0">
                <a:sym typeface="Wingdings" pitchFamily="2" charset="2"/>
              </a:rPr>
              <a:t> ();   // </a:t>
            </a:r>
            <a:r>
              <a:rPr lang="ko-KR" altLang="en-US" dirty="0" smtClean="0">
                <a:sym typeface="Wingdings" pitchFamily="2" charset="2"/>
              </a:rPr>
              <a:t>컴파일러는 </a:t>
            </a:r>
            <a:r>
              <a:rPr lang="en-US" altLang="ko-KR" dirty="0" err="1" smtClean="0">
                <a:sym typeface="Wingdings" pitchFamily="2" charset="2"/>
              </a:rPr>
              <a:t>myclass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함수 원형을</a:t>
            </a:r>
            <a:endParaRPr lang="en-US" altLang="ko-KR" dirty="0" smtClean="0">
              <a:sym typeface="Wingdings" pitchFamily="2" charset="2"/>
            </a:endParaRP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                                      // </a:t>
            </a:r>
            <a:r>
              <a:rPr lang="ko-KR" altLang="en-US" dirty="0" smtClean="0">
                <a:sym typeface="Wingdings" pitchFamily="2" charset="2"/>
              </a:rPr>
              <a:t>선언한 것으로 간주</a:t>
            </a:r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9219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5334101-5150-4969-A697-9A0F73056D7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생성자 호출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생성자를</a:t>
            </a:r>
            <a:r>
              <a:rPr lang="ko-KR" altLang="en-US" dirty="0" smtClean="0"/>
              <a:t> 명시적으로 호출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err="1" smtClean="0"/>
              <a:t>생성자를</a:t>
            </a:r>
            <a:r>
              <a:rPr lang="ko-KR" altLang="en-US" dirty="0" smtClean="0"/>
              <a:t> 호출하면 새로운 객체를 생성해서 반환함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 holiday (1,1);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holiday =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 (12,25);  //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int,int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holiday =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 ();           //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DayOfYear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 smtClean="0"/>
              <a:t>객체를 통해 멤버 함수를 호출하는 방식과 다른 방식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4374</TotalTime>
  <Words>1039</Words>
  <Application>Microsoft Office PowerPoint</Application>
  <PresentationFormat>화면 슬라이드 쇼(4:3)</PresentationFormat>
  <Paragraphs>251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HY헤드라인M</vt:lpstr>
      <vt:lpstr>굴림</vt:lpstr>
      <vt:lpstr>굴림체</vt:lpstr>
      <vt:lpstr>맑은 고딕</vt:lpstr>
      <vt:lpstr>연세본문체</vt:lpstr>
      <vt:lpstr>Arial</vt:lpstr>
      <vt:lpstr>Lucida Sans Unicode</vt:lpstr>
      <vt:lpstr>Tahoma</vt:lpstr>
      <vt:lpstr>Times New Roman</vt:lpstr>
      <vt:lpstr>Wingdings</vt:lpstr>
      <vt:lpstr>ch1</vt:lpstr>
      <vt:lpstr>생성자와 소멸자</vt:lpstr>
      <vt:lpstr>목차</vt:lpstr>
      <vt:lpstr>생성자 (Constructor)</vt:lpstr>
      <vt:lpstr>생성자 정의</vt:lpstr>
      <vt:lpstr>생성자 정의</vt:lpstr>
      <vt:lpstr>생성자 구현</vt:lpstr>
      <vt:lpstr>생성자 구현</vt:lpstr>
      <vt:lpstr>생성자 호출</vt:lpstr>
      <vt:lpstr>생성자 호출</vt:lpstr>
      <vt:lpstr>기본 생성자</vt:lpstr>
      <vt:lpstr>기본 생성자</vt:lpstr>
      <vt:lpstr>생성자 예제 : Display 7.1 [1/3]</vt:lpstr>
      <vt:lpstr>생성자 예제 : Display 7.1 [2/3]</vt:lpstr>
      <vt:lpstr>생성자 예제 : Display 7.1 [3/3]</vt:lpstr>
      <vt:lpstr>클래스 형을 갖는 멤버 변수</vt:lpstr>
      <vt:lpstr>클래스 형을 갖는 멤버 변수</vt:lpstr>
      <vt:lpstr>클래스 멤버 변수 예제 [1/5]</vt:lpstr>
      <vt:lpstr>클래스 멤버 변수 예제 [2/5]</vt:lpstr>
      <vt:lpstr>클래스 멤버 변수 예제 [3/5]</vt:lpstr>
      <vt:lpstr>클래스 멤버 변수 예제 [4/5]</vt:lpstr>
      <vt:lpstr>클래스 멤버 변수 예제 [5/5]</vt:lpstr>
      <vt:lpstr>소멸자(destructor)</vt:lpstr>
      <vt:lpstr>소멸자 예제</vt:lpstr>
      <vt:lpstr>소멸자 예제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C언어의 소개</dc:title>
  <dc:creator>최광훈</dc:creator>
  <cp:lastModifiedBy>khChoi</cp:lastModifiedBy>
  <cp:revision>1141</cp:revision>
  <dcterms:created xsi:type="dcterms:W3CDTF">2003-06-26T01:49:00Z</dcterms:created>
  <dcterms:modified xsi:type="dcterms:W3CDTF">2016-09-18T04:55:59Z</dcterms:modified>
</cp:coreProperties>
</file>