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424" r:id="rId4"/>
    <p:sldId id="404" r:id="rId5"/>
    <p:sldId id="426" r:id="rId6"/>
    <p:sldId id="428" r:id="rId7"/>
    <p:sldId id="421" r:id="rId8"/>
    <p:sldId id="429" r:id="rId9"/>
    <p:sldId id="407" r:id="rId10"/>
    <p:sldId id="430" r:id="rId11"/>
    <p:sldId id="406" r:id="rId12"/>
    <p:sldId id="402" r:id="rId13"/>
    <p:sldId id="422" r:id="rId14"/>
    <p:sldId id="419" r:id="rId15"/>
    <p:sldId id="420" r:id="rId16"/>
    <p:sldId id="412" r:id="rId17"/>
    <p:sldId id="413" r:id="rId18"/>
    <p:sldId id="414" r:id="rId19"/>
    <p:sldId id="416" r:id="rId20"/>
    <p:sldId id="415" r:id="rId21"/>
    <p:sldId id="417" r:id="rId22"/>
    <p:sldId id="410" r:id="rId23"/>
    <p:sldId id="418" r:id="rId24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AC"/>
    <a:srgbClr val="FFFFFF"/>
    <a:srgbClr val="FF9966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2" autoAdjust="0"/>
    <p:restoredTop sz="97608" autoAdjust="0"/>
  </p:normalViewPr>
  <p:slideViewPr>
    <p:cSldViewPr>
      <p:cViewPr varScale="1">
        <p:scale>
          <a:sx n="94" d="100"/>
          <a:sy n="94" d="100"/>
        </p:scale>
        <p:origin x="2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5335342D-2B64-4B87-89C1-7EF5218C18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00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7CCFECB9-6A56-4DED-ACD7-0D60AD857C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249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77FE6D8-7384-4AA6-B7ED-6E9985CB095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30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86293-49D8-414B-AB6C-6252AAA32FD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5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CF1C2-85E8-4FB4-A965-11C81D168D1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7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E6599-83CF-4D07-9326-80609C2DBB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506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8129D-7E0B-453A-A71B-87084F85A3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34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73CB7-4A53-4CE5-AA48-0BE3E0A26A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42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78426-6CF8-4643-8F9D-C5F06560C3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5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BC9A1-77DF-4AC2-BB41-1FD75525E3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44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FCF78-782A-4F53-8EB8-0053695598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86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695D3-BEE3-4780-B865-BC931304FE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43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29BF8-F21E-451E-A5B4-03CEF8BBE1D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9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10FCD807-32C5-406F-AF72-173B6571137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79272B16-BD3D-456D-B81E-79844CA55BA1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가상 함수</a:t>
            </a:r>
            <a:endParaRPr lang="ko-KR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smtClean="0"/>
              <a:t>전남대학교 전자컴퓨터공학부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09DA637-49FF-4FE4-A2D6-87CEDF2236C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가상함수 사용 예제</a:t>
            </a:r>
            <a:endParaRPr lang="ko-KR" alt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Sale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savings </a:t>
            </a:r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가상함수 </a:t>
            </a:r>
            <a:r>
              <a:rPr lang="en-US" altLang="ko-KR" dirty="0" smtClean="0"/>
              <a:t>bill()</a:t>
            </a:r>
            <a:r>
              <a:rPr lang="ko-KR" altLang="en-US" dirty="0" smtClean="0"/>
              <a:t>을 호출하여 가격 비교 함수 </a:t>
            </a:r>
            <a:r>
              <a:rPr lang="en-US" altLang="ko-KR" dirty="0" smtClean="0"/>
              <a:t>savings</a:t>
            </a:r>
            <a:r>
              <a:rPr lang="ko-KR" altLang="en-US" dirty="0" smtClean="0"/>
              <a:t>를 정의</a:t>
            </a:r>
            <a:endParaRPr lang="en-US" altLang="ko-K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560" y="2132856"/>
            <a:ext cx="7848872" cy="2304256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Sale::savings(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Sale&amp; other 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this-&gt;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- 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other.bill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 smtClean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Sale s(10);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원래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10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판매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10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</a:t>
            </a:r>
            <a:endParaRPr kumimoji="1" lang="en-US" altLang="ko-KR" sz="1600" dirty="0" smtClean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d(11, 10)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원래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11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판매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9.9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(11 x 0.9)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s.savings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(d);   //</a:t>
            </a:r>
            <a:r>
              <a:rPr kumimoji="1"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와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의 가격을 비교하면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가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0.1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 더 비싸다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611560" y="4692353"/>
            <a:ext cx="7848872" cy="1632247"/>
          </a:xfrm>
          <a:prstGeom prst="wedgeRoundRectCallout">
            <a:avLst>
              <a:gd name="adj1" fmla="val -41733"/>
              <a:gd name="adj2" fmla="val -7196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ko-KR" dirty="0" err="1" smtClean="0">
                <a:latin typeface="+mn-ea"/>
              </a:rPr>
              <a:t>s.savings</a:t>
            </a:r>
            <a:r>
              <a:rPr lang="en-US" altLang="ko-KR" dirty="0" smtClean="0">
                <a:latin typeface="+mn-ea"/>
              </a:rPr>
              <a:t>(d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결과는 </a:t>
            </a:r>
            <a:r>
              <a:rPr lang="en-US" altLang="ko-KR" dirty="0" smtClean="0">
                <a:latin typeface="+mn-ea"/>
              </a:rPr>
              <a:t>0.1</a:t>
            </a:r>
            <a:r>
              <a:rPr lang="ko-KR" altLang="en-US" dirty="0">
                <a:latin typeface="+mn-ea"/>
              </a:rPr>
              <a:t>원</a:t>
            </a:r>
            <a:r>
              <a:rPr lang="en-US" altLang="ko-KR" dirty="0">
                <a:latin typeface="+mn-ea"/>
              </a:rPr>
              <a:t>!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?  this-&gt;bill()</a:t>
            </a:r>
            <a:r>
              <a:rPr lang="ko-KR" altLang="en-US" dirty="0" smtClean="0">
                <a:latin typeface="+mn-ea"/>
                <a:ea typeface="+mn-ea"/>
              </a:rPr>
              <a:t>에서 호출하는 함수는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Sale::bill(),</a:t>
            </a:r>
            <a:r>
              <a:rPr lang="ko-KR" altLang="en-US" dirty="0" smtClean="0">
                <a:latin typeface="+mn-ea"/>
                <a:ea typeface="+mn-ea"/>
              </a:rPr>
              <a:t>              </a:t>
            </a:r>
            <a:r>
              <a:rPr lang="en-US" altLang="ko-KR" dirty="0" smtClean="0">
                <a:latin typeface="+mn-ea"/>
                <a:ea typeface="+mn-ea"/>
              </a:rPr>
              <a:t>(10</a:t>
            </a:r>
            <a:r>
              <a:rPr lang="ko-KR" altLang="en-US" dirty="0" smtClean="0">
                <a:latin typeface="+mn-ea"/>
                <a:ea typeface="+mn-ea"/>
              </a:rPr>
              <a:t>원을 리턴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    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other.bill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()</a:t>
            </a:r>
            <a:r>
              <a:rPr lang="ko-KR" altLang="en-US" dirty="0">
                <a:latin typeface="+mn-ea"/>
              </a:rPr>
              <a:t> 에서 호출하는 함수는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DiscountSale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::bill()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(9.9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원을 리턴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(*this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s</a:t>
            </a:r>
            <a:r>
              <a:rPr lang="ko-KR" altLang="en-US" dirty="0" smtClean="0">
                <a:latin typeface="+mn-ea"/>
                <a:ea typeface="+mn-ea"/>
              </a:rPr>
              <a:t>이고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other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d</a:t>
            </a:r>
            <a:r>
              <a:rPr lang="ko-KR" altLang="en-US" dirty="0" smtClean="0">
                <a:latin typeface="+mn-ea"/>
                <a:ea typeface="+mn-ea"/>
              </a:rPr>
              <a:t>이므로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가상 함수 </a:t>
            </a:r>
            <a:r>
              <a:rPr lang="en-US" altLang="ko-KR" dirty="0" smtClean="0">
                <a:latin typeface="+mn-ea"/>
                <a:ea typeface="+mn-ea"/>
              </a:rPr>
              <a:t>bill()</a:t>
            </a:r>
            <a:r>
              <a:rPr lang="ko-KR" altLang="en-US" dirty="0" smtClean="0">
                <a:latin typeface="+mn-ea"/>
                <a:ea typeface="+mn-ea"/>
              </a:rPr>
              <a:t>의 사</a:t>
            </a:r>
            <a:r>
              <a:rPr lang="ko-KR" altLang="en-US" dirty="0">
                <a:latin typeface="+mn-ea"/>
                <a:ea typeface="+mn-ea"/>
              </a:rPr>
              <a:t>후</a:t>
            </a:r>
            <a:r>
              <a:rPr lang="ko-KR" altLang="en-US" dirty="0" smtClean="0">
                <a:latin typeface="+mn-ea"/>
                <a:ea typeface="+mn-ea"/>
              </a:rPr>
              <a:t> 바인딩에 의해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9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BCB55D-EECE-422D-8B82-A4C18E86B9B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 사용 예제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Sale, </a:t>
            </a:r>
            <a:r>
              <a:rPr lang="en-US" altLang="ko-KR" dirty="0" err="1" smtClean="0"/>
              <a:t>DiscountSale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 예제</a:t>
            </a:r>
            <a:endParaRPr lang="en-US" altLang="ko-KR" dirty="0" smtClean="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539750" y="3644900"/>
            <a:ext cx="8353425" cy="2808288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main()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Sale simple( 10.00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10,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판매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10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discount( 11.00,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10.0 );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11, 10%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할인해서 판매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9.9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if ( 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 &lt; simple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“Discounted item is cheaper.\n”;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“Savings is $ ” &lt;&lt;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simple.savings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 discount )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&lt;&lt;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endl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// 0.1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절약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else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“Discounted item is not cheaper.\n”;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0;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700808"/>
            <a:ext cx="8353425" cy="1752005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Sale::savings(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Sale&amp; other 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this-&gt;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- 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other.bill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bool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operator&lt; (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Sale&amp; first,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Sale&amp; second 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 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first.bill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-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second.bill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F6F5EE2-D11B-4D67-A349-417AA8CD844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다형성 </a:t>
            </a:r>
            <a:r>
              <a:rPr lang="en-US" altLang="ko-KR" smtClean="0"/>
              <a:t>(Polymorphism)</a:t>
            </a:r>
            <a:endParaRPr lang="ko-KR" alt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한 가지 함수로 두 가지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이상의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다른 함수들을 사용하는 방법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일석이조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一石二鳥</a:t>
            </a:r>
            <a:r>
              <a:rPr lang="en-US" altLang="ko-KR" dirty="0" smtClean="0"/>
              <a:t>)”</a:t>
            </a:r>
          </a:p>
          <a:p>
            <a:pPr lvl="1" eaLnBrk="1" hangingPunct="1"/>
            <a:r>
              <a:rPr lang="ko-KR" altLang="en-US" dirty="0" smtClean="0"/>
              <a:t>가상함수를 통해 제공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가상 함수 </a:t>
            </a:r>
            <a:r>
              <a:rPr lang="en-US" altLang="ko-KR" dirty="0" smtClean="0"/>
              <a:t>: virtual </a:t>
            </a:r>
            <a:r>
              <a:rPr lang="ko-KR" altLang="en-US" dirty="0" smtClean="0"/>
              <a:t>키워드를 사용한 멤버 함수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사후</a:t>
            </a:r>
            <a:r>
              <a:rPr lang="en-US" altLang="ko-KR" dirty="0" smtClean="0"/>
              <a:t>(late)</a:t>
            </a:r>
            <a:r>
              <a:rPr lang="ko-KR" altLang="en-US" dirty="0" smtClean="0"/>
              <a:t> 바인딩 또는 동적</a:t>
            </a:r>
            <a:r>
              <a:rPr lang="en-US" altLang="ko-KR" dirty="0" smtClean="0"/>
              <a:t>(dynamic)</a:t>
            </a:r>
            <a:r>
              <a:rPr lang="ko-KR" altLang="en-US" dirty="0" smtClean="0"/>
              <a:t> 바인딩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실행 시점에 호출 객체의 실제 클래스 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선언된 클래스 형이 아닌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보고 </a:t>
            </a:r>
            <a:r>
              <a:rPr lang="ko-KR" altLang="en-US" dirty="0" err="1" smtClean="0"/>
              <a:t>바인딩할</a:t>
            </a:r>
            <a:r>
              <a:rPr lang="ko-KR" altLang="en-US" dirty="0" smtClean="0"/>
              <a:t> 함수 코드를 결정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cf. virtual </a:t>
            </a:r>
            <a:r>
              <a:rPr lang="ko-KR" altLang="en-US" dirty="0" smtClean="0"/>
              <a:t>키워드가 없는 일반 멤버 함수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사전 바인딩 또는 정적 바인딩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컴파일 시점에 객체의 선언된 클래스를 보고 호출할 함수를 결정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BCB55D-EECE-422D-8B82-A4C18E86B9B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 사용 예제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아래 두 가지 객체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가정하고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en-US" altLang="ko-KR" b="1" dirty="0" smtClean="0">
                <a:solidFill>
                  <a:srgbClr val="FF0000"/>
                </a:solidFill>
              </a:rPr>
              <a:t>Q1. Sale::savings </a:t>
            </a:r>
            <a:r>
              <a:rPr lang="ko-KR" altLang="en-US" b="1" dirty="0" smtClean="0">
                <a:solidFill>
                  <a:srgbClr val="FF0000"/>
                </a:solidFill>
              </a:rPr>
              <a:t>멤버 함수를 호출하는 모든 가능한 예를 나열하시오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lvl="2" eaLnBrk="1" hangingPunct="1"/>
            <a:r>
              <a:rPr lang="en-US" altLang="ko-KR" dirty="0" smtClean="0"/>
              <a:t>Sale s(10.0);</a:t>
            </a:r>
          </a:p>
          <a:p>
            <a:pPr lvl="2" eaLnBrk="1" hangingPunct="1"/>
            <a:r>
              <a:rPr lang="en-US" altLang="ko-KR" dirty="0" err="1" smtClean="0"/>
              <a:t>DiscountSale</a:t>
            </a:r>
            <a:r>
              <a:rPr lang="en-US" altLang="ko-KR" dirty="0" smtClean="0"/>
              <a:t> d(11.0, 10); </a:t>
            </a:r>
          </a:p>
          <a:p>
            <a:pPr marL="914400" lvl="2" indent="0" eaLnBrk="1" hangingPunct="1">
              <a:buNone/>
            </a:pPr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ko-KR" altLang="en-US" dirty="0" smtClean="0"/>
              <a:t>힌트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s.savings</a:t>
            </a:r>
            <a:r>
              <a:rPr lang="en-US" altLang="ko-KR" dirty="0" smtClean="0"/>
              <a:t>(s); </a:t>
            </a:r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b="1" dirty="0" smtClean="0">
                <a:solidFill>
                  <a:srgbClr val="FF0000"/>
                </a:solidFill>
              </a:rPr>
              <a:t>Q2. </a:t>
            </a:r>
            <a:r>
              <a:rPr lang="ko-KR" altLang="en-US" b="1" dirty="0" smtClean="0">
                <a:solidFill>
                  <a:srgbClr val="FF0000"/>
                </a:solidFill>
              </a:rPr>
              <a:t>각 예에서 </a:t>
            </a:r>
            <a:r>
              <a:rPr lang="en-US" altLang="ko-KR" b="1" dirty="0" smtClean="0">
                <a:solidFill>
                  <a:srgbClr val="FF0000"/>
                </a:solidFill>
              </a:rPr>
              <a:t>this</a:t>
            </a:r>
            <a:r>
              <a:rPr lang="ko-KR" altLang="en-US" b="1" dirty="0">
                <a:solidFill>
                  <a:srgbClr val="FF0000"/>
                </a:solidFill>
              </a:rPr>
              <a:t>와</a:t>
            </a:r>
            <a:r>
              <a:rPr lang="en-US" altLang="ko-KR" b="1" dirty="0">
                <a:solidFill>
                  <a:srgbClr val="FF0000"/>
                </a:solidFill>
              </a:rPr>
              <a:t> other</a:t>
            </a:r>
            <a:r>
              <a:rPr lang="ko-KR" altLang="en-US" b="1" dirty="0">
                <a:solidFill>
                  <a:srgbClr val="FF0000"/>
                </a:solidFill>
              </a:rPr>
              <a:t>가 가리키는 </a:t>
            </a:r>
            <a:r>
              <a:rPr lang="ko-KR" altLang="en-US" b="1" dirty="0" smtClean="0">
                <a:solidFill>
                  <a:srgbClr val="FF0000"/>
                </a:solidFill>
              </a:rPr>
              <a:t>객체의 실제 클래스 타입이 무엇이며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이때 </a:t>
            </a:r>
            <a:r>
              <a:rPr lang="ko-KR" altLang="en-US" b="1" dirty="0" smtClean="0">
                <a:solidFill>
                  <a:srgbClr val="FF0000"/>
                </a:solidFill>
              </a:rPr>
              <a:t>어느 </a:t>
            </a:r>
            <a:r>
              <a:rPr lang="ko-KR" altLang="en-US" b="1" dirty="0">
                <a:solidFill>
                  <a:srgbClr val="FF0000"/>
                </a:solidFill>
              </a:rPr>
              <a:t>클래스의 </a:t>
            </a:r>
            <a:r>
              <a:rPr lang="en-US" altLang="ko-KR" b="1" dirty="0" smtClean="0">
                <a:solidFill>
                  <a:srgbClr val="FF0000"/>
                </a:solidFill>
              </a:rPr>
              <a:t>bill</a:t>
            </a:r>
            <a:r>
              <a:rPr lang="ko-KR" altLang="en-US" b="1" dirty="0" smtClean="0">
                <a:solidFill>
                  <a:srgbClr val="FF0000"/>
                </a:solidFill>
              </a:rPr>
              <a:t>을 호출하는지 </a:t>
            </a:r>
            <a:r>
              <a:rPr lang="ko-KR" altLang="en-US" b="1" dirty="0">
                <a:solidFill>
                  <a:srgbClr val="FF0000"/>
                </a:solidFill>
              </a:rPr>
              <a:t>설명하시오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endParaRPr lang="en-US" altLang="ko-KR" b="1" dirty="0">
              <a:solidFill>
                <a:srgbClr val="FF0000"/>
              </a:solidFill>
            </a:endParaRPr>
          </a:p>
          <a:p>
            <a:pPr lvl="1" eaLnBrk="1" hangingPunct="1"/>
            <a:endParaRPr lang="en-US" altLang="ko-KR" b="1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ko-KR" b="1" dirty="0">
              <a:solidFill>
                <a:srgbClr val="FF0000"/>
              </a:solidFill>
            </a:endParaRPr>
          </a:p>
          <a:p>
            <a:pPr lvl="1" eaLnBrk="1" hangingPunct="1"/>
            <a:endParaRPr lang="en-US" altLang="ko-KR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b="1" dirty="0" smtClean="0">
                <a:solidFill>
                  <a:srgbClr val="FF0000"/>
                </a:solidFill>
              </a:rPr>
              <a:t>Q3. Q1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Q2</a:t>
            </a:r>
            <a:r>
              <a:rPr lang="ko-KR" altLang="en-US" b="1" dirty="0" smtClean="0">
                <a:solidFill>
                  <a:srgbClr val="FF0000"/>
                </a:solidFill>
              </a:rPr>
              <a:t>에서 사용한 예제 코드를 가지고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다형성을</a:t>
            </a:r>
            <a:r>
              <a:rPr lang="ko-KR" altLang="en-US" b="1" dirty="0" smtClean="0">
                <a:solidFill>
                  <a:srgbClr val="FF0000"/>
                </a:solidFill>
              </a:rPr>
              <a:t> 설명하시오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12268" y="4149080"/>
            <a:ext cx="597666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Lucida Sans Unicode" panose="020B0602030504020204" pitchFamily="34" charset="0"/>
                <a:ea typeface="굴림체" panose="020B0609000101010101" pitchFamily="49" charset="-127"/>
              </a:rPr>
              <a:t>double Sale::savings( </a:t>
            </a:r>
            <a:r>
              <a:rPr kumimoji="1" lang="en-US" altLang="ko-KR" dirty="0" err="1"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dirty="0">
                <a:latin typeface="Lucida Sans Unicode" panose="020B0602030504020204" pitchFamily="34" charset="0"/>
                <a:ea typeface="굴림체" panose="020B0609000101010101" pitchFamily="49" charset="-127"/>
              </a:rPr>
              <a:t> Sale&amp; other ) </a:t>
            </a:r>
            <a:r>
              <a:rPr kumimoji="1" lang="en-US" altLang="ko-KR" dirty="0" err="1"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dirty="0">
                <a:latin typeface="Lucida Sans Unicode" panose="020B0602030504020204" pitchFamily="34" charset="0"/>
                <a:ea typeface="굴림체" panose="020B0609000101010101" pitchFamily="49" charset="-127"/>
              </a:rPr>
              <a:t>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 </a:t>
            </a:r>
            <a:r>
              <a:rPr kumimoji="1" lang="en-US" altLang="ko-KR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this-&gt;</a:t>
            </a:r>
            <a:r>
              <a:rPr kumimoji="1" lang="en-US" altLang="ko-KR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bill</a:t>
            </a:r>
            <a:r>
              <a:rPr kumimoji="1" lang="en-US" altLang="ko-KR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dirty="0">
                <a:latin typeface="Lucida Sans Unicode" panose="020B0602030504020204" pitchFamily="34" charset="0"/>
                <a:ea typeface="굴림체" panose="020B0609000101010101" pitchFamily="49" charset="-127"/>
              </a:rPr>
              <a:t>  -  </a:t>
            </a:r>
            <a:r>
              <a:rPr kumimoji="1" lang="en-US" altLang="ko-KR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other.bill</a:t>
            </a:r>
            <a:r>
              <a:rPr kumimoji="1" lang="en-US" altLang="ko-KR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dirty="0">
                <a:latin typeface="Lucida Sans Unicode" panose="020B0602030504020204" pitchFamily="34" charset="0"/>
                <a:ea typeface="굴림체" panose="020B0609000101010101" pitchFamily="49" charset="-127"/>
              </a:rPr>
              <a:t> 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5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FCAF23-FC99-4B15-862B-847DE20B89DA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다형성 </a:t>
            </a:r>
            <a:r>
              <a:rPr lang="en-US" altLang="ko-KR" smtClean="0"/>
              <a:t>(Polymorphism)</a:t>
            </a:r>
            <a:r>
              <a:rPr lang="ko-KR" altLang="en-US" smtClean="0"/>
              <a:t>을 활용한 다른 예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이용한 프로그래밍 예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기반 클래스 </a:t>
            </a:r>
            <a:r>
              <a:rPr lang="en-US" altLang="ko-KR" dirty="0" smtClean="0"/>
              <a:t>Figure</a:t>
            </a:r>
          </a:p>
          <a:p>
            <a:pPr lvl="2" eaLnBrk="1" hangingPunct="1"/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 속성</a:t>
            </a:r>
            <a:r>
              <a:rPr lang="en-US" altLang="ko-KR" dirty="0" smtClean="0"/>
              <a:t>,</a:t>
            </a:r>
          </a:p>
          <a:p>
            <a:pPr lvl="2" eaLnBrk="1" hangingPunct="1"/>
            <a:r>
              <a:rPr lang="en-US" altLang="ko-KR" dirty="0" smtClean="0"/>
              <a:t>draw()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center()  //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를 화면 중심으로 옮기고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Q1. Figure </a:t>
            </a:r>
            <a:r>
              <a:rPr lang="ko-KR" altLang="en-US" b="1" dirty="0" smtClean="0">
                <a:solidFill>
                  <a:srgbClr val="FF0000"/>
                </a:solidFill>
              </a:rPr>
              <a:t>클래스를 정의하시오</a:t>
            </a:r>
            <a:r>
              <a:rPr lang="en-US" altLang="ko-KR" b="1" dirty="0" smtClean="0">
                <a:solidFill>
                  <a:srgbClr val="FF0000"/>
                </a:solidFill>
              </a:rPr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화면 크기</a:t>
            </a:r>
            <a:r>
              <a:rPr lang="en-US" altLang="ko-KR" b="1" dirty="0" smtClean="0">
                <a:solidFill>
                  <a:srgbClr val="FF0000"/>
                </a:solidFill>
              </a:rPr>
              <a:t>: 640x480</a:t>
            </a:r>
            <a:r>
              <a:rPr lang="ko-KR" altLang="en-US" b="1" dirty="0" smtClean="0">
                <a:solidFill>
                  <a:srgbClr val="FF0000"/>
                </a:solidFill>
              </a:rPr>
              <a:t>가정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914400" lvl="2" indent="0" eaLnBrk="1" hangingPunct="1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Q2. </a:t>
            </a:r>
            <a:r>
              <a:rPr lang="ko-KR" altLang="en-US" b="1" dirty="0" smtClean="0">
                <a:solidFill>
                  <a:srgbClr val="FF0000"/>
                </a:solidFill>
              </a:rPr>
              <a:t>가상 함수로 선언하기에 적절한 멤버 함수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파생 클래스 </a:t>
            </a:r>
            <a:r>
              <a:rPr lang="en-US" altLang="ko-KR" dirty="0" smtClean="0"/>
              <a:t>Rectangle, Circle</a:t>
            </a:r>
          </a:p>
          <a:p>
            <a:pPr lvl="2" eaLnBrk="1" hangingPunct="1"/>
            <a:r>
              <a:rPr lang="en-US" altLang="ko-KR" dirty="0" smtClean="0"/>
              <a:t>Rectangle : width, height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draw()    // x, y, width, height</a:t>
            </a:r>
          </a:p>
          <a:p>
            <a:pPr lvl="2" eaLnBrk="1" hangingPunct="1"/>
            <a:r>
              <a:rPr lang="en-US" altLang="ko-KR" dirty="0" smtClean="0"/>
              <a:t>Circle : radius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draw()                     // x, y, radius</a:t>
            </a:r>
          </a:p>
          <a:p>
            <a:pPr marL="914400" lvl="2" indent="0" eaLnBrk="1" hangingPunct="1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Q3. </a:t>
            </a:r>
            <a:r>
              <a:rPr lang="ko-KR" altLang="en-US" b="1" dirty="0" smtClean="0">
                <a:solidFill>
                  <a:srgbClr val="FF0000"/>
                </a:solidFill>
              </a:rPr>
              <a:t>두 가지 파생 클래스를 정의하시오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914400" lvl="2" indent="0" eaLnBrk="1" hangingPunct="1">
              <a:buNone/>
            </a:pPr>
            <a:r>
              <a:rPr lang="en-US" altLang="ko-KR" dirty="0" smtClean="0"/>
              <a:t>         (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>: draw </a:t>
            </a:r>
            <a:r>
              <a:rPr lang="ko-KR" altLang="en-US" dirty="0" smtClean="0"/>
              <a:t>함수의 코드는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“Rectangle”; </a:t>
            </a:r>
            <a:r>
              <a:rPr lang="ko-KR" altLang="en-US" dirty="0" smtClean="0"/>
              <a:t>과 같이 작성</a:t>
            </a:r>
            <a:r>
              <a:rPr lang="en-US" altLang="ko-KR" dirty="0" smtClean="0"/>
              <a:t>)</a:t>
            </a:r>
          </a:p>
          <a:p>
            <a:pPr lvl="1" eaLnBrk="1" hangingPunct="1"/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Q4. </a:t>
            </a:r>
            <a:r>
              <a:rPr lang="ko-KR" altLang="en-US" b="1" dirty="0" smtClean="0">
                <a:solidFill>
                  <a:srgbClr val="FF0000"/>
                </a:solidFill>
              </a:rPr>
              <a:t>위에서 작성한 내용 중 다형성의 장점</a:t>
            </a:r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일석이조</a:t>
            </a:r>
            <a:r>
              <a:rPr lang="en-US" altLang="ko-KR" b="1" dirty="0" smtClean="0">
                <a:solidFill>
                  <a:srgbClr val="FF0000"/>
                </a:solidFill>
              </a:rPr>
              <a:t>”)</a:t>
            </a:r>
            <a:r>
              <a:rPr lang="ko-KR" altLang="en-US" b="1" dirty="0" smtClean="0">
                <a:solidFill>
                  <a:srgbClr val="FF0000"/>
                </a:solidFill>
              </a:rPr>
              <a:t>이 있는 코드는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103D322-A2A8-47C8-9207-6A22C5CA7E3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다형성 </a:t>
            </a:r>
            <a:r>
              <a:rPr lang="en-US" altLang="ko-KR" smtClean="0"/>
              <a:t>(Polymorphism)</a:t>
            </a:r>
            <a:r>
              <a:rPr lang="ko-KR" altLang="en-US" smtClean="0"/>
              <a:t>을 활용한 다른 예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이용한 프로그래밍 예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Figure</a:t>
            </a:r>
            <a:r>
              <a:rPr lang="ko-KR" altLang="en-US" dirty="0" smtClean="0"/>
              <a:t>를 상속받는 파생 클래스 </a:t>
            </a:r>
            <a:r>
              <a:rPr lang="en-US" altLang="ko-KR" dirty="0" smtClean="0"/>
              <a:t>Triangle</a:t>
            </a:r>
            <a:r>
              <a:rPr lang="ko-KR" altLang="en-US" dirty="0" smtClean="0"/>
              <a:t>을 새로 추가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Triangle </a:t>
            </a:r>
            <a:r>
              <a:rPr lang="ko-KR" altLang="en-US" dirty="0" smtClean="0"/>
              <a:t>클래스 멤버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smtClean="0"/>
              <a:t>delta_x2, delta_y2, delta_x3, delta_y3</a:t>
            </a:r>
          </a:p>
          <a:p>
            <a:pPr lvl="3" eaLnBrk="1" hangingPunct="1">
              <a:defRPr/>
            </a:pPr>
            <a:r>
              <a:rPr lang="en-US" altLang="ko-KR" dirty="0" smtClean="0"/>
              <a:t>draw()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marL="914400" lvl="2" indent="0" eaLnBrk="1" hangingPunct="1">
              <a:buNone/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Q5. Triangle </a:t>
            </a:r>
            <a:r>
              <a:rPr lang="ko-KR" altLang="en-US" b="1" dirty="0" smtClean="0">
                <a:solidFill>
                  <a:srgbClr val="FF0000"/>
                </a:solidFill>
              </a:rPr>
              <a:t>클래스를 작성하시오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Figure </a:t>
            </a:r>
            <a:r>
              <a:rPr lang="ko-KR" altLang="en-US" dirty="0" smtClean="0"/>
              <a:t>클래스의 멤버 함수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Q6.1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나중에 만든 </a:t>
            </a:r>
            <a:r>
              <a:rPr lang="en-US" altLang="ko-KR" dirty="0" smtClean="0"/>
              <a:t>Triangle </a:t>
            </a:r>
            <a:r>
              <a:rPr lang="ko-KR" altLang="en-US" dirty="0" smtClean="0"/>
              <a:t>클래스의 멤버 함수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Q6.2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호출할 수 있다</a:t>
            </a:r>
            <a:r>
              <a:rPr lang="en-US" altLang="ko-KR" dirty="0" smtClean="0"/>
              <a:t>. </a:t>
            </a:r>
          </a:p>
          <a:p>
            <a:pPr lvl="2" eaLnBrk="1" hangingPunct="1">
              <a:defRPr/>
            </a:pPr>
            <a:r>
              <a:rPr lang="en-US" altLang="ko-KR" dirty="0" smtClean="0"/>
              <a:t>Figure </a:t>
            </a:r>
            <a:r>
              <a:rPr lang="ko-KR" altLang="en-US" dirty="0"/>
              <a:t>클래스의 코드를 한 줄도 </a:t>
            </a:r>
            <a:r>
              <a:rPr lang="ko-KR" altLang="en-US" dirty="0" smtClean="0"/>
              <a:t>수정하지 않는다</a:t>
            </a:r>
            <a:r>
              <a:rPr lang="en-US" altLang="ko-KR" dirty="0" smtClean="0"/>
              <a:t>.</a:t>
            </a:r>
          </a:p>
          <a:p>
            <a:pPr marL="914400" lvl="2" indent="0" eaLnBrk="1" hangingPunct="1">
              <a:buNone/>
              <a:defRPr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2015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Figure, Rectangle, Circle</a:t>
            </a:r>
            <a:r>
              <a:rPr lang="ko-KR" altLang="en-US" dirty="0" smtClean="0"/>
              <a:t>을 만들고</a:t>
            </a:r>
            <a:endParaRPr lang="en-US" altLang="ko-KR" dirty="0" smtClean="0"/>
          </a:p>
          <a:p>
            <a:pPr marL="914400" lvl="2" indent="0" eaLnBrk="1" hangingPunct="1">
              <a:buNone/>
              <a:defRPr/>
            </a:pPr>
            <a:r>
              <a:rPr lang="en-US" altLang="ko-KR" dirty="0" smtClean="0"/>
              <a:t>     2016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Triangle</a:t>
            </a:r>
            <a:r>
              <a:rPr lang="ko-KR" altLang="en-US" dirty="0" smtClean="0"/>
              <a:t>을 추가하더라도</a:t>
            </a:r>
            <a:r>
              <a:rPr lang="en-US" altLang="ko-KR" dirty="0" smtClean="0"/>
              <a:t> Figure</a:t>
            </a:r>
            <a:r>
              <a:rPr lang="ko-KR" altLang="en-US" dirty="0" smtClean="0"/>
              <a:t>의 멤버 함수에서 </a:t>
            </a:r>
            <a:endParaRPr lang="en-US" altLang="ko-KR" dirty="0" smtClean="0"/>
          </a:p>
          <a:p>
            <a:pPr marL="914400" lvl="2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Triangle</a:t>
            </a:r>
            <a:r>
              <a:rPr lang="ko-KR" altLang="en-US" dirty="0" smtClean="0"/>
              <a:t>의 멤버 함수를 호출할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C95C3FE-A923-4035-B543-94737EFB12D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순수 가상함수 </a:t>
            </a:r>
            <a:r>
              <a:rPr lang="en-US" altLang="ko-KR" smtClean="0"/>
              <a:t>(Pure Virtual Function)</a:t>
            </a:r>
            <a:endParaRPr lang="ko-KR" alt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순수 가상함수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virtual  T  function_name (T1, ... Tn) = 0;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 virtual void draw() = 0; // Figure </a:t>
            </a:r>
            <a:r>
              <a:rPr lang="ko-KR" altLang="en-US" smtClean="0"/>
              <a:t>클래스의 </a:t>
            </a:r>
            <a:r>
              <a:rPr lang="en-US" altLang="ko-KR" smtClean="0"/>
              <a:t>draw()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가상함수 정의를 </a:t>
            </a:r>
            <a:r>
              <a:rPr lang="en-US" altLang="ko-KR" smtClean="0"/>
              <a:t>0</a:t>
            </a:r>
            <a:r>
              <a:rPr lang="ko-KR" altLang="en-US" smtClean="0"/>
              <a:t>으로 초기화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가상함수라도 구현이 없으면 컴파일 에러 발생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순수 가상함수로 설정하면 구현이 없어도 컴파일 에러를 내지 않음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추상 클래스 </a:t>
            </a:r>
            <a:r>
              <a:rPr lang="en-US" altLang="ko-KR" smtClean="0"/>
              <a:t>(Abstract Class)</a:t>
            </a:r>
          </a:p>
          <a:p>
            <a:pPr lvl="1" eaLnBrk="1" hangingPunct="1"/>
            <a:r>
              <a:rPr lang="ko-KR" altLang="en-US" smtClean="0"/>
              <a:t>하나 이상의 순수 가상함수를 포함하는 클래스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기반 클래스로서 사용 가능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파생 클래스에서 가상함수를 정의하지 않으면</a:t>
            </a:r>
            <a:r>
              <a:rPr lang="en-US" altLang="ko-KR" smtClean="0"/>
              <a:t>, </a:t>
            </a:r>
            <a:r>
              <a:rPr lang="ko-KR" altLang="en-US" smtClean="0"/>
              <a:t>이 파생 클래스도 추상 클래스임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추상 클래스로부터 객체를 만들 수 없음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매개변수 형으로 추상 클래스를 지정할 수 있음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: Employe::printCheck() </a:t>
            </a:r>
            <a:r>
              <a:rPr lang="ko-KR" altLang="en-US" smtClean="0"/>
              <a:t>함수를 순수 가상함수로 정의해서 </a:t>
            </a:r>
            <a:r>
              <a:rPr lang="en-US" altLang="ko-KR" smtClean="0"/>
              <a:t>Employee</a:t>
            </a:r>
            <a:r>
              <a:rPr lang="ko-KR" altLang="en-US" smtClean="0"/>
              <a:t>를 추상 클래스로 정의할 수 있음</a:t>
            </a:r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98CACD-CD5C-4150-AA3F-D91EA566C1BA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확장된 형 변환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클래스의 객체를 기반 클래스의 객체처럼 사용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: DiscountSale</a:t>
            </a:r>
            <a:r>
              <a:rPr lang="ko-KR" altLang="en-US" smtClean="0"/>
              <a:t>의 객체를 </a:t>
            </a:r>
            <a:r>
              <a:rPr lang="en-US" altLang="ko-KR" smtClean="0"/>
              <a:t>Sale</a:t>
            </a:r>
            <a:r>
              <a:rPr lang="ko-KR" altLang="en-US" smtClean="0"/>
              <a:t>의 객체처럼 사용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DiscountSale discount(11.0, 10.0);</a:t>
            </a:r>
          </a:p>
          <a:p>
            <a:pPr lvl="2" eaLnBrk="1" hangingPunct="1"/>
            <a:r>
              <a:rPr lang="en-US" altLang="ko-KR" smtClean="0"/>
              <a:t>Sale simple (10.0);</a:t>
            </a:r>
          </a:p>
          <a:p>
            <a:pPr lvl="2" eaLnBrk="1" hangingPunct="1"/>
            <a:r>
              <a:rPr lang="en-US" altLang="ko-KR" smtClean="0"/>
              <a:t>simple = discount;  // discount</a:t>
            </a:r>
            <a:r>
              <a:rPr lang="ko-KR" altLang="en-US" smtClean="0"/>
              <a:t>의 일부를 </a:t>
            </a:r>
            <a:r>
              <a:rPr lang="en-US" altLang="ko-KR" smtClean="0"/>
              <a:t>simple</a:t>
            </a:r>
            <a:r>
              <a:rPr lang="ko-KR" altLang="en-US" smtClean="0"/>
              <a:t>에 할당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슬라이스 문제 </a:t>
            </a:r>
            <a:r>
              <a:rPr lang="en-US" altLang="ko-KR" smtClean="0"/>
              <a:t>(Slicing Problem)</a:t>
            </a:r>
          </a:p>
          <a:p>
            <a:pPr lvl="1" eaLnBrk="1" hangingPunct="1"/>
            <a:r>
              <a:rPr lang="ko-KR" altLang="en-US" smtClean="0"/>
              <a:t>파생 클래스의 객체를 기반 클래스의 객체로 복사할 때 파생 클래스에만 있는 멤버 변수는 복사되지 않는 현상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Pet</a:t>
            </a:r>
            <a:r>
              <a:rPr lang="ko-KR" altLang="en-US" smtClean="0"/>
              <a:t>과 </a:t>
            </a:r>
            <a:r>
              <a:rPr lang="en-US" altLang="ko-KR" smtClean="0"/>
              <a:t>Dog </a:t>
            </a:r>
            <a:r>
              <a:rPr lang="ko-KR" altLang="en-US" smtClean="0"/>
              <a:t>클래스 예제</a:t>
            </a:r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91075" y="1557338"/>
            <a:ext cx="4100513" cy="4895850"/>
          </a:xfrm>
          <a:prstGeom prst="roundRect">
            <a:avLst>
              <a:gd name="adj" fmla="val 1815"/>
            </a:avLst>
          </a:prstGeom>
          <a:noFill/>
          <a:ln w="28575">
            <a:solidFill>
              <a:schemeClr val="accent3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int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main () {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Dog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value_dog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Pet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value_pet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value_dog.name = “Tiny”;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value_dog.breed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= “Great Dane”;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value_pet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=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value_dog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  // OK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cout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&lt;&lt;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value_pet.breed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 // Not OK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value_pet.print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(); 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//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Q1.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출력 결과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?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 smtClean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Dog*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ptr_dog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Pet*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pter_pet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ptr_dog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= new Dog;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ptr_dog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-&gt;name = “Tiny”;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ptr_dog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-&gt;breed = “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Greate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Dane”;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ptr_pet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=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ptr_dog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 // OK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 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ptr_pet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-&gt;print();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//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Q2.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출력 결과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itchFamily="34" charset="0"/>
                <a:ea typeface="굴림체" pitchFamily="49" charset="-127"/>
              </a:rPr>
              <a:t>?</a:t>
            </a:r>
            <a:endParaRPr kumimoji="1" lang="en-US" altLang="ko-KR" sz="1600" b="1" dirty="0">
              <a:solidFill>
                <a:srgbClr val="FF0000"/>
              </a:solidFill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}</a:t>
            </a:r>
          </a:p>
        </p:txBody>
      </p:sp>
      <p:sp>
        <p:nvSpPr>
          <p:cNvPr id="1741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EEA102-C286-402B-BB75-76EA48E1010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확장된 형 변환 </a:t>
            </a:r>
            <a:r>
              <a:rPr lang="en-US" altLang="ko-KR" smtClean="0"/>
              <a:t>: </a:t>
            </a:r>
            <a:r>
              <a:rPr lang="ko-KR" altLang="en-US" smtClean="0"/>
              <a:t>슬라이스 문제</a:t>
            </a: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39750" y="1557338"/>
            <a:ext cx="8353425" cy="48958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Pet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string name;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virtual void print()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Pet::print()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cout &lt;&lt; “name:” &lt;&lt; name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Dog : public Pet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string breed;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virtual void print()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Dog::print()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cout &lt;&lt; “name:” &lt;&lt; name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cout &lt;&lt; “breed:” &lt;&lt; breed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Sale</a:t>
            </a:r>
            <a:r>
              <a:rPr lang="ko-KR" altLang="en-US" smtClean="0"/>
              <a:t>과 </a:t>
            </a:r>
            <a:r>
              <a:rPr lang="en-US" altLang="ko-KR" smtClean="0"/>
              <a:t>DiscountSale </a:t>
            </a:r>
            <a:r>
              <a:rPr lang="ko-KR" altLang="en-US" smtClean="0"/>
              <a:t>예제에서는 슬라이스 문제가 없을까</a:t>
            </a:r>
            <a:r>
              <a:rPr lang="en-US" altLang="ko-KR" smtClean="0"/>
              <a:t>?</a:t>
            </a:r>
          </a:p>
          <a:p>
            <a:pPr lvl="1" eaLnBrk="1" hangingPunct="1"/>
            <a:r>
              <a:rPr lang="en-US" altLang="ko-KR" smtClean="0"/>
              <a:t>Sale::savings()</a:t>
            </a:r>
            <a:r>
              <a:rPr lang="ko-KR" altLang="en-US" smtClean="0"/>
              <a:t>와 </a:t>
            </a:r>
            <a:r>
              <a:rPr lang="en-US" altLang="ko-KR" smtClean="0"/>
              <a:t>Sale::operator&lt;()</a:t>
            </a:r>
            <a:r>
              <a:rPr lang="ko-KR" altLang="en-US" smtClean="0"/>
              <a:t>에서 참조형 매개변수를 받음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참조형 매개변수의 경우 주소를 전달 </a:t>
            </a:r>
            <a:r>
              <a:rPr lang="en-US" altLang="ko-KR" smtClean="0"/>
              <a:t>(</a:t>
            </a:r>
            <a:r>
              <a:rPr lang="ko-KR" altLang="en-US" smtClean="0"/>
              <a:t>포인터 매개변수와 유사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실 인자 객체의 가상함수 </a:t>
            </a:r>
            <a:r>
              <a:rPr lang="en-US" altLang="ko-KR" smtClean="0"/>
              <a:t>bill()</a:t>
            </a:r>
            <a:r>
              <a:rPr lang="ko-KR" altLang="en-US" smtClean="0"/>
              <a:t>을 전달 받음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가상함수 </a:t>
            </a:r>
            <a:r>
              <a:rPr lang="en-US" altLang="ko-KR" smtClean="0"/>
              <a:t>bill()</a:t>
            </a:r>
            <a:r>
              <a:rPr lang="ko-KR" altLang="en-US" smtClean="0"/>
              <a:t>은 실 인자 객체의 </a:t>
            </a:r>
            <a:r>
              <a:rPr lang="en-US" altLang="ko-KR" smtClean="0"/>
              <a:t>bill()</a:t>
            </a:r>
            <a:r>
              <a:rPr lang="ko-KR" altLang="en-US" smtClean="0"/>
              <a:t>에 바인딩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Sale </a:t>
            </a:r>
            <a:r>
              <a:rPr lang="ko-KR" altLang="en-US" smtClean="0"/>
              <a:t>클래스에서 각각의 참조형 매개변수를 값 전달 방식으로 수정하면 슬라이스 문제 발생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bill()</a:t>
            </a:r>
            <a:r>
              <a:rPr lang="ko-KR" altLang="en-US" smtClean="0"/>
              <a:t>을 가상함수로 정의했음에도 불구하고 항상 </a:t>
            </a:r>
            <a:r>
              <a:rPr lang="en-US" altLang="ko-KR" smtClean="0"/>
              <a:t>Sale::bill()</a:t>
            </a:r>
            <a:r>
              <a:rPr lang="ko-KR" altLang="en-US" smtClean="0"/>
              <a:t>을 호출함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18435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8436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AAD770-0186-4338-95CB-FEA7196A913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확장된 형 변환 </a:t>
            </a:r>
            <a:r>
              <a:rPr lang="en-US" altLang="ko-KR" smtClean="0"/>
              <a:t>: </a:t>
            </a:r>
            <a:r>
              <a:rPr lang="ko-KR" altLang="en-US" smtClean="0"/>
              <a:t>슬라이스 문제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539750" y="4005263"/>
            <a:ext cx="8353425" cy="2519362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Sale::Sale() : price (0) {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Sale::Sale(double thePrice) : price(thePrice) {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Sale::bill ( ) const { return price;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Sale::savings(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 Sale other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 const {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값 전달 방식으로 수정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bill()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- 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other.bill()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bool operator&lt; (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 Sale first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 Sale second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 {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값 전달 방식으로 수정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 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first.bill()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-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second.bill()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4838DFE0-43C6-4A3A-8854-E4B4DA19456A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가상함수의 기초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사후 바인딩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추상 클래스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포인터와 가상함수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형 호환성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슬라이스 문제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가상함수 구현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소멸자는</a:t>
            </a:r>
            <a:r>
              <a:rPr lang="ko-KR" altLang="en-US" dirty="0" smtClean="0"/>
              <a:t> 일반적으로 가상함수로 정의하는 것이 바람직함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Base *</a:t>
            </a:r>
            <a:r>
              <a:rPr lang="en-US" altLang="ko-KR" dirty="0" err="1" smtClean="0"/>
              <a:t>pBase</a:t>
            </a:r>
            <a:r>
              <a:rPr lang="en-US" altLang="ko-KR" dirty="0" smtClean="0"/>
              <a:t> = new Derived;</a:t>
            </a:r>
          </a:p>
          <a:p>
            <a:pPr lvl="2" eaLnBrk="1" hangingPunct="1">
              <a:defRPr/>
            </a:pPr>
            <a:r>
              <a:rPr lang="en-US" altLang="ko-KR" dirty="0" smtClean="0"/>
              <a:t>delete </a:t>
            </a:r>
            <a:r>
              <a:rPr lang="en-US" altLang="ko-KR" dirty="0" err="1" smtClean="0"/>
              <a:t>pBase</a:t>
            </a:r>
            <a:r>
              <a:rPr lang="en-US" altLang="ko-KR" dirty="0" smtClean="0"/>
              <a:t>;</a:t>
            </a:r>
          </a:p>
          <a:p>
            <a:pPr lvl="1" eaLnBrk="1" hangingPunct="1">
              <a:defRPr/>
            </a:pPr>
            <a:r>
              <a:rPr lang="ko-KR" altLang="en-US" dirty="0" smtClean="0"/>
              <a:t>가상함수로 정의하지 않은 소멸자의 경우 </a:t>
            </a:r>
            <a:r>
              <a:rPr lang="en-US" altLang="ko-KR" dirty="0" smtClean="0"/>
              <a:t>Base::~Base()</a:t>
            </a:r>
            <a:r>
              <a:rPr lang="ko-KR" altLang="en-US" dirty="0" smtClean="0"/>
              <a:t>가 호출됨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Base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변수는 삭제하지만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Derived </a:t>
            </a:r>
            <a:r>
              <a:rPr lang="ko-KR" altLang="en-US" dirty="0" smtClean="0"/>
              <a:t>클래스의 멤버 변수들을 </a:t>
            </a:r>
            <a:r>
              <a:rPr lang="en-US" altLang="ko-KR" dirty="0" smtClean="0"/>
              <a:t>“free”</a:t>
            </a:r>
            <a:r>
              <a:rPr lang="ko-KR" altLang="en-US" dirty="0" smtClean="0"/>
              <a:t>하지 않음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=&gt; </a:t>
            </a:r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소멸자를</a:t>
            </a:r>
            <a:r>
              <a:rPr lang="ko-KR" altLang="en-US" dirty="0" smtClean="0"/>
              <a:t> 가상함수로 선언하면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pBase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Derived </a:t>
            </a:r>
            <a:r>
              <a:rPr lang="ko-KR" altLang="en-US" dirty="0" smtClean="0"/>
              <a:t>객체를 가리키고 있으므로 </a:t>
            </a:r>
            <a:r>
              <a:rPr lang="en-US" altLang="ko-KR" dirty="0" smtClean="0"/>
              <a:t>Derived::~Derived()</a:t>
            </a:r>
            <a:r>
              <a:rPr lang="ko-KR" altLang="en-US" dirty="0" smtClean="0"/>
              <a:t>를  호출함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기반 클래스의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가상함수로 선언하면 모든 파생 클래스의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자동으로 가상함수로 지정됨</a:t>
            </a:r>
            <a:endParaRPr lang="en-US" altLang="ko-KR" dirty="0" smtClean="0"/>
          </a:p>
        </p:txBody>
      </p:sp>
      <p:sp>
        <p:nvSpPr>
          <p:cNvPr id="19459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9460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D9F7F83-26C6-4666-A351-179B5C15E1D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 소멸자 </a:t>
            </a:r>
            <a:r>
              <a:rPr lang="en-US" altLang="ko-KR" smtClean="0"/>
              <a:t>(Virutal Destructor)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확대 변환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Upcasting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smtClean="0"/>
              <a:t>자손 클래스 형의 객체를 조상 클래스 형의 객체로 변환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항상 가능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value_pet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static_cast</a:t>
            </a:r>
            <a:r>
              <a:rPr lang="en-US" altLang="ko-KR" dirty="0" smtClean="0"/>
              <a:t>&lt;Pet&gt;(</a:t>
            </a:r>
            <a:r>
              <a:rPr lang="en-US" altLang="ko-KR" dirty="0" err="1" smtClean="0"/>
              <a:t>value_dog</a:t>
            </a:r>
            <a:r>
              <a:rPr lang="en-US" altLang="ko-KR" dirty="0" smtClean="0"/>
              <a:t>);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value_pet</a:t>
            </a:r>
            <a:r>
              <a:rPr lang="en-US" altLang="ko-KR" dirty="0" smtClean="0"/>
              <a:t>  = </a:t>
            </a:r>
            <a:r>
              <a:rPr lang="en-US" altLang="ko-KR" dirty="0" err="1" smtClean="0"/>
              <a:t>value_dog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축소 변환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Downcasting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smtClean="0"/>
              <a:t>조상 클래스 형의 객체를 자손 클래스 형의 객체로 변환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항상 가능한 것은 아님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dynamic_cast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 Pet* </a:t>
            </a:r>
            <a:r>
              <a:rPr lang="en-US" altLang="ko-KR" dirty="0" err="1" smtClean="0"/>
              <a:t>ppet</a:t>
            </a:r>
            <a:r>
              <a:rPr lang="en-US" altLang="ko-KR" dirty="0" smtClean="0"/>
              <a:t>;</a:t>
            </a: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ppet</a:t>
            </a:r>
            <a:r>
              <a:rPr lang="en-US" altLang="ko-KR" dirty="0" smtClean="0"/>
              <a:t> = new Dog;</a:t>
            </a: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Dog *</a:t>
            </a:r>
            <a:r>
              <a:rPr lang="en-US" altLang="ko-KR" dirty="0" err="1" smtClean="0"/>
              <a:t>pdog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dynamic_cast</a:t>
            </a:r>
            <a:r>
              <a:rPr lang="en-US" altLang="ko-KR" dirty="0" smtClean="0"/>
              <a:t>&lt;Dog*&gt; (</a:t>
            </a:r>
            <a:r>
              <a:rPr lang="en-US" altLang="ko-KR" dirty="0" err="1" smtClean="0"/>
              <a:t>ppet</a:t>
            </a:r>
            <a:r>
              <a:rPr lang="en-US" altLang="ko-KR" dirty="0" smtClean="0"/>
              <a:t>);</a:t>
            </a:r>
          </a:p>
          <a:p>
            <a:pPr eaLnBrk="1" hangingPunct="1">
              <a:defRPr/>
            </a:pPr>
            <a:r>
              <a:rPr lang="en-US" altLang="ko-KR" dirty="0" err="1" smtClean="0"/>
              <a:t>dynamic_cast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다형 클래스의 포인터 형에 대한 변환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변환을 실패하면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</p:txBody>
      </p:sp>
      <p:sp>
        <p:nvSpPr>
          <p:cNvPr id="20483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4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9A7BF9C-7A21-4D03-97B8-FCCA9BECBB9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축소 변환과 확대 변환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5057775" y="6076950"/>
            <a:ext cx="3881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1"/>
                </a:solidFill>
              </a:rPr>
              <a:t>(*) </a:t>
            </a:r>
            <a:r>
              <a:rPr lang="ko-KR" altLang="en-US" sz="1200">
                <a:solidFill>
                  <a:schemeClr val="tx1"/>
                </a:solidFill>
              </a:rPr>
              <a:t>다형 클래스는 가상함수를 멤버로 포함하는 클래스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150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9E08B98-4EDC-44E2-BA10-9BE154D2DC3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오버라이딩 </a:t>
            </a:r>
            <a:r>
              <a:rPr lang="en-US" altLang="ko-KR" smtClean="0"/>
              <a:t>(Overriding)</a:t>
            </a:r>
            <a:endParaRPr lang="ko-KR" alt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가상함수를 새로 정의 </a:t>
            </a:r>
            <a:r>
              <a:rPr lang="en-US" altLang="ko-KR" smtClean="0"/>
              <a:t>=&gt; Overriding</a:t>
            </a:r>
          </a:p>
          <a:p>
            <a:pPr lvl="1" eaLnBrk="1" hangingPunct="1"/>
            <a:r>
              <a:rPr lang="en-US" altLang="ko-KR" smtClean="0"/>
              <a:t>Sale </a:t>
            </a:r>
            <a:r>
              <a:rPr lang="ko-KR" altLang="en-US" smtClean="0"/>
              <a:t>클래스의 가상함수 </a:t>
            </a:r>
            <a:r>
              <a:rPr lang="en-US" altLang="ko-KR" smtClean="0"/>
              <a:t>bill()</a:t>
            </a:r>
          </a:p>
          <a:p>
            <a:pPr lvl="1" eaLnBrk="1" hangingPunct="1"/>
            <a:r>
              <a:rPr lang="en-US" altLang="ko-KR" smtClean="0"/>
              <a:t>DiscountSale </a:t>
            </a:r>
            <a:r>
              <a:rPr lang="ko-KR" altLang="en-US" smtClean="0"/>
              <a:t>클래스에서 가상함수 </a:t>
            </a:r>
            <a:r>
              <a:rPr lang="en-US" altLang="ko-KR" smtClean="0"/>
              <a:t>bill()</a:t>
            </a:r>
            <a:r>
              <a:rPr lang="ko-KR" altLang="en-US" smtClean="0"/>
              <a:t>을 오버라이딩함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사후 바인딩 또는 동적 바인딩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비 가상함수를 새로 정의 </a:t>
            </a:r>
            <a:r>
              <a:rPr lang="en-US" altLang="ko-KR" smtClean="0"/>
              <a:t>=&gt; Redefining</a:t>
            </a:r>
          </a:p>
          <a:p>
            <a:pPr lvl="1" eaLnBrk="1" hangingPunct="1"/>
            <a:r>
              <a:rPr lang="en-US" altLang="ko-KR" smtClean="0"/>
              <a:t>Employ </a:t>
            </a:r>
            <a:r>
              <a:rPr lang="ko-KR" altLang="en-US" smtClean="0"/>
              <a:t>클래스의 비 가상함수 </a:t>
            </a:r>
            <a:r>
              <a:rPr lang="en-US" altLang="ko-KR" smtClean="0"/>
              <a:t>printCheck()</a:t>
            </a:r>
          </a:p>
          <a:p>
            <a:pPr lvl="1" eaLnBrk="1" hangingPunct="1"/>
            <a:r>
              <a:rPr lang="en-US" altLang="ko-KR" smtClean="0"/>
              <a:t>SalariedEmploy </a:t>
            </a:r>
            <a:r>
              <a:rPr lang="ko-KR" altLang="en-US" smtClean="0"/>
              <a:t>클래스와 </a:t>
            </a:r>
            <a:r>
              <a:rPr lang="en-US" altLang="ko-KR" smtClean="0"/>
              <a:t>HourlyEmploy </a:t>
            </a:r>
            <a:r>
              <a:rPr lang="ko-KR" altLang="en-US" smtClean="0"/>
              <a:t>클래스에서 각각 </a:t>
            </a:r>
            <a:r>
              <a:rPr lang="en-US" altLang="ko-KR" smtClean="0"/>
              <a:t>printCheck() </a:t>
            </a:r>
            <a:r>
              <a:rPr lang="ko-KR" altLang="en-US" smtClean="0"/>
              <a:t>함수를 재정의함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사전 바인딩 또는 정적 바인딩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가상함수는 다형성을 제공하는 장점이 있지만 가상함수를 구현할 때 오버헤드를 수반하는 단점이 있음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가상함수를 컴파일러에서 구현하는 방법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함수 이름에 해당하는 코드를 실행 중에 </a:t>
            </a:r>
            <a:r>
              <a:rPr lang="ko-KR" altLang="en-US" i="1" smtClean="0"/>
              <a:t>가상함수 테이블</a:t>
            </a:r>
            <a:r>
              <a:rPr lang="ko-KR" altLang="en-US" smtClean="0"/>
              <a:t>로 관리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다형 클래스에 대해 가상함수 테이블 </a:t>
            </a:r>
            <a:r>
              <a:rPr lang="en-US" altLang="ko-KR" smtClean="0"/>
              <a:t>(virtual function table)</a:t>
            </a:r>
            <a:r>
              <a:rPr lang="ko-KR" altLang="en-US" smtClean="0"/>
              <a:t>을 생성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이 테이블에 다형 클래스의 각 가상함수에 대한 포인터를 저장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이 포인터는 해당 가상함수의 실제 코드의 위치를 가리킴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가상함수를 상속받아 그대로 사용한다면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이 가상함수 테이블 항목은 부모 클래스에서 주어진 함수를 가리킴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가상함수를 새로 정의해 </a:t>
            </a:r>
            <a:r>
              <a:rPr lang="en-US" altLang="ko-KR" smtClean="0"/>
              <a:t>(overriding) </a:t>
            </a:r>
            <a:r>
              <a:rPr lang="ko-KR" altLang="en-US" smtClean="0"/>
              <a:t>사용한다면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이 가상함수 테이블 항목은 새로 정의한 함수를 가리킴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다형 클래스의 객체는 가상함수 테이블에 대한 포인터를 포함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객체를 통해 가상함수를 호출하면 가상함수 테이블을 참고해서 어떤 함수를 호출할지 결정</a:t>
            </a:r>
            <a:endParaRPr lang="en-US" altLang="ko-KR" smtClean="0"/>
          </a:p>
        </p:txBody>
      </p:sp>
      <p:sp>
        <p:nvSpPr>
          <p:cNvPr id="22531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2532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333FE23-06BA-4D30-8554-2C7C7387D00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A1B11D5-F0EA-4086-946F-3CA2F5E4E879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사전 바인딩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바인딩 </a:t>
            </a:r>
            <a:r>
              <a:rPr lang="en-US" altLang="ko-KR" dirty="0" smtClean="0"/>
              <a:t>(binding)</a:t>
            </a:r>
          </a:p>
          <a:p>
            <a:pPr lvl="1" eaLnBrk="1" hangingPunct="1"/>
            <a:r>
              <a:rPr lang="ko-KR" altLang="en-US" dirty="0" smtClean="0"/>
              <a:t>이름에 속성을 연관시키는 것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함수 바인딩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함수 이름과 함수 코드</a:t>
            </a:r>
            <a:r>
              <a:rPr lang="ko-KR" altLang="en-US" dirty="0"/>
              <a:t>와</a:t>
            </a:r>
            <a:r>
              <a:rPr lang="ko-KR" altLang="en-US" dirty="0" smtClean="0"/>
              <a:t> 연결시키는 것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사전 </a:t>
            </a:r>
            <a:r>
              <a:rPr lang="en-US" altLang="ko-KR" dirty="0" smtClean="0"/>
              <a:t>(early)</a:t>
            </a:r>
            <a:r>
              <a:rPr lang="ko-KR" altLang="en-US" dirty="0" smtClean="0"/>
              <a:t> 바인딩과 또는 정적 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지금까지 사용한 멤버함수에 대한 바인딩 방식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x.m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에서 </a:t>
            </a:r>
            <a:r>
              <a:rPr lang="ko-KR" altLang="en-US" b="1" dirty="0" smtClean="0">
                <a:solidFill>
                  <a:srgbClr val="FF0000"/>
                </a:solidFill>
              </a:rPr>
              <a:t>객체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선언된 클래스 형</a:t>
            </a:r>
            <a:r>
              <a:rPr lang="ko-KR" altLang="en-US" b="1" dirty="0" smtClean="0">
                <a:solidFill>
                  <a:srgbClr val="FF0000"/>
                </a:solidFill>
              </a:rPr>
              <a:t>이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ko-KR" altLang="en-US" b="1" dirty="0" smtClean="0">
                <a:solidFill>
                  <a:srgbClr val="FF0000"/>
                </a:solidFill>
              </a:rPr>
              <a:t>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을 호출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HourlyEmployee</a:t>
            </a:r>
            <a:r>
              <a:rPr lang="en-US" altLang="ko-KR" dirty="0" smtClean="0"/>
              <a:t> Sally;</a:t>
            </a:r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Sally.printCheck</a:t>
            </a:r>
            <a:r>
              <a:rPr lang="en-US" altLang="ko-KR" dirty="0" smtClean="0"/>
              <a:t>()  ==&gt; </a:t>
            </a:r>
            <a:r>
              <a:rPr lang="en-US" altLang="ko-KR" dirty="0" err="1" smtClean="0"/>
              <a:t>HourlyEmployee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printCheck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Sally.Employee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printCheck</a:t>
            </a:r>
            <a:r>
              <a:rPr lang="en-US" altLang="ko-KR" dirty="0" smtClean="0"/>
              <a:t>() ==&gt; Employee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printCheck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2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09DA637-49FF-4FE4-A2D6-87CEDF2236C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사전 바인딩의 문제점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판매를 표현하는 클래스 </a:t>
            </a:r>
            <a:r>
              <a:rPr lang="en-US" altLang="ko-KR" dirty="0" smtClean="0"/>
              <a:t>Sale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DiscountSale</a:t>
            </a:r>
            <a:endParaRPr lang="en-US" altLang="ko-KR" dirty="0" smtClean="0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691680" y="1628410"/>
            <a:ext cx="5745186" cy="251936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9966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Sale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Sale();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Sale( 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thePrice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getPrice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bill ()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//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원래 가격을 그대로 리턴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savings(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Sale&amp; other)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price;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91679" y="4249832"/>
            <a:ext cx="5745187" cy="2520504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9966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: public Sale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 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thePrice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theDiscount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getDiscount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setDiscount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( 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newDiscount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bill()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원래 가격에 할인율을 적용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discount;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09DA637-49FF-4FE4-A2D6-87CEDF2236C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사전 바인딩의 문제점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판매를 표현하는 클래스 </a:t>
            </a:r>
            <a:r>
              <a:rPr lang="en-US" altLang="ko-KR" dirty="0" smtClean="0"/>
              <a:t>Sale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DiscountSale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가격 비교 함수 </a:t>
            </a:r>
            <a:r>
              <a:rPr lang="en-US" altLang="ko-KR" dirty="0" smtClean="0"/>
              <a:t>savings</a:t>
            </a:r>
            <a:r>
              <a:rPr lang="ko-KR" altLang="en-US" dirty="0" smtClean="0"/>
              <a:t>를 정의할 때의 문제점</a:t>
            </a:r>
            <a:endParaRPr lang="en-US" altLang="ko-K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3568" y="1844824"/>
            <a:ext cx="7848872" cy="2016224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Sale::savings(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Sale&amp; other )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this-&gt;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- 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other.bill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 smtClean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Sale s(10); 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원래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10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판매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10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</a:t>
            </a:r>
            <a:endParaRPr kumimoji="1" lang="en-US" altLang="ko-KR" sz="1600" dirty="0" smtClean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d(11, 10) //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원래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11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판매 가격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9.9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(11 x 0.9)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s.savings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(d);   //</a:t>
            </a:r>
            <a:r>
              <a:rPr kumimoji="1"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와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의 가격을 비교하면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가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0.1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원 더 비싸다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683568" y="4053135"/>
            <a:ext cx="7848872" cy="1464097"/>
          </a:xfrm>
          <a:prstGeom prst="wedgeRoundRectCallout">
            <a:avLst>
              <a:gd name="adj1" fmla="val -40772"/>
              <a:gd name="adj2" fmla="val -6879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ko-KR" altLang="en-US" dirty="0" smtClean="0">
                <a:latin typeface="+mn-ea"/>
                <a:ea typeface="+mn-ea"/>
              </a:rPr>
              <a:t>하지만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s.savings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(d)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의 결과는 </a:t>
            </a:r>
            <a:r>
              <a:rPr lang="en-US" altLang="ko-KR" dirty="0" smtClean="0">
                <a:latin typeface="+mn-ea"/>
                <a:ea typeface="+mn-ea"/>
              </a:rPr>
              <a:t>-1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원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!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?  this-&gt;bill()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에서 호출하는 </a:t>
            </a:r>
            <a:r>
              <a:rPr lang="ko-KR" altLang="en-US" dirty="0" smtClean="0">
                <a:latin typeface="+mn-ea"/>
                <a:ea typeface="+mn-ea"/>
              </a:rPr>
              <a:t>함수는 </a:t>
            </a:r>
            <a:r>
              <a:rPr lang="en-US" altLang="ko-KR" dirty="0" smtClean="0">
                <a:latin typeface="+mn-ea"/>
                <a:ea typeface="+mn-ea"/>
              </a:rPr>
              <a:t>Sale::bill(),</a:t>
            </a:r>
            <a:r>
              <a:rPr lang="ko-KR" altLang="en-US" dirty="0" smtClean="0">
                <a:latin typeface="+mn-ea"/>
                <a:ea typeface="+mn-ea"/>
              </a:rPr>
              <a:t>    </a:t>
            </a:r>
            <a:r>
              <a:rPr lang="en-US" altLang="ko-KR" dirty="0" smtClean="0">
                <a:latin typeface="+mn-ea"/>
                <a:ea typeface="+mn-ea"/>
              </a:rPr>
              <a:t>(10</a:t>
            </a:r>
            <a:r>
              <a:rPr lang="ko-KR" altLang="en-US" dirty="0" smtClean="0">
                <a:latin typeface="+mn-ea"/>
                <a:ea typeface="+mn-ea"/>
              </a:rPr>
              <a:t>원을 리턴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    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other.bill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()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에서 호출하는 함수도 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Sale::bill()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   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(11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원을 리턴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(*this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smtClean="0">
                <a:latin typeface="+mn-ea"/>
                <a:ea typeface="+mn-ea"/>
              </a:rPr>
              <a:t>other</a:t>
            </a:r>
            <a:r>
              <a:rPr lang="ko-KR" altLang="en-US" dirty="0" smtClean="0">
                <a:latin typeface="+mn-ea"/>
                <a:ea typeface="+mn-ea"/>
              </a:rPr>
              <a:t>의 선언된 클래스가 </a:t>
            </a:r>
            <a:r>
              <a:rPr lang="en-US" altLang="ko-KR" dirty="0" smtClean="0">
                <a:latin typeface="+mn-ea"/>
                <a:ea typeface="+mn-ea"/>
              </a:rPr>
              <a:t>Sale</a:t>
            </a:r>
            <a:r>
              <a:rPr lang="ko-KR" altLang="en-US" dirty="0" smtClean="0">
                <a:latin typeface="+mn-ea"/>
                <a:ea typeface="+mn-ea"/>
              </a:rPr>
              <a:t>이므로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사전 바인딩에 의해서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704983"/>
            <a:ext cx="791595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=&gt; other</a:t>
            </a:r>
            <a:r>
              <a:rPr lang="ko-KR" altLang="en-US" dirty="0" smtClean="0"/>
              <a:t>의 선언된 클래스는 </a:t>
            </a:r>
            <a:r>
              <a:rPr lang="en-US" altLang="ko-KR" dirty="0" smtClean="0"/>
              <a:t>Sale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실제 </a:t>
            </a:r>
            <a:r>
              <a:rPr lang="en-US" altLang="ko-KR" dirty="0" err="1" smtClean="0"/>
              <a:t>DiscountSale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(d)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DiscountSale</a:t>
            </a:r>
            <a:r>
              <a:rPr lang="en-US" altLang="ko-KR" b="1" dirty="0" smtClean="0">
                <a:solidFill>
                  <a:srgbClr val="FF0000"/>
                </a:solidFill>
              </a:rPr>
              <a:t>::bill()</a:t>
            </a:r>
            <a:r>
              <a:rPr lang="ko-KR" altLang="en-US" dirty="0" smtClean="0"/>
              <a:t>을 호출했었어야 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폭발 1 3"/>
          <p:cNvSpPr/>
          <p:nvPr/>
        </p:nvSpPr>
        <p:spPr bwMode="auto">
          <a:xfrm>
            <a:off x="5847928" y="4725144"/>
            <a:ext cx="308248" cy="255326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1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A1B11D5-F0EA-4086-946F-3CA2F5E4E879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사전 바인딩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사후 바인딩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바인딩 </a:t>
            </a:r>
            <a:r>
              <a:rPr lang="en-US" altLang="ko-KR" dirty="0" smtClean="0"/>
              <a:t>(binding)</a:t>
            </a:r>
          </a:p>
          <a:p>
            <a:pPr lvl="1" eaLnBrk="1" hangingPunct="1"/>
            <a:r>
              <a:rPr lang="ko-KR" altLang="en-US" dirty="0" smtClean="0"/>
              <a:t>이름에 속성을 연관시키는 것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함수 바인딩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함수 이름과 함수 코드</a:t>
            </a:r>
            <a:r>
              <a:rPr lang="ko-KR" altLang="en-US" dirty="0"/>
              <a:t>와</a:t>
            </a:r>
            <a:r>
              <a:rPr lang="ko-KR" altLang="en-US" dirty="0" smtClean="0"/>
              <a:t> 연결시키는 것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사전 </a:t>
            </a:r>
            <a:r>
              <a:rPr lang="en-US" altLang="ko-KR" dirty="0" smtClean="0"/>
              <a:t>(early)</a:t>
            </a:r>
            <a:r>
              <a:rPr lang="ko-KR" altLang="en-US" dirty="0" smtClean="0"/>
              <a:t> 바인딩과 또는 정적 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x.m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에서 </a:t>
            </a:r>
            <a:r>
              <a:rPr lang="ko-KR" altLang="en-US" b="1" dirty="0" smtClean="0">
                <a:solidFill>
                  <a:srgbClr val="FF0000"/>
                </a:solidFill>
              </a:rPr>
              <a:t>객체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의 선언된 클래스 형이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ko-KR" altLang="en-US" b="1" dirty="0" smtClean="0">
                <a:solidFill>
                  <a:srgbClr val="FF0000"/>
                </a:solidFill>
              </a:rPr>
              <a:t>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을 호출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HourlyEmployee</a:t>
            </a:r>
            <a:r>
              <a:rPr lang="en-US" altLang="ko-KR" dirty="0" smtClean="0"/>
              <a:t> Sally;</a:t>
            </a:r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Sally.printCheck</a:t>
            </a:r>
            <a:r>
              <a:rPr lang="en-US" altLang="ko-KR" dirty="0" smtClean="0"/>
              <a:t>()  ==&gt; </a:t>
            </a:r>
            <a:r>
              <a:rPr lang="en-US" altLang="ko-KR" dirty="0" err="1" smtClean="0"/>
              <a:t>HourlyEmployee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printCheck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endParaRPr lang="en-US" altLang="ko-KR" dirty="0"/>
          </a:p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</a:rPr>
              <a:t>사후 </a:t>
            </a:r>
            <a:r>
              <a:rPr lang="en-US" altLang="ko-KR" b="1" dirty="0" smtClean="0">
                <a:solidFill>
                  <a:srgbClr val="FF0000"/>
                </a:solidFill>
              </a:rPr>
              <a:t>(late) </a:t>
            </a:r>
            <a:r>
              <a:rPr lang="ko-KR" altLang="en-US" b="1" dirty="0" smtClean="0">
                <a:solidFill>
                  <a:srgbClr val="FF0000"/>
                </a:solidFill>
              </a:rPr>
              <a:t>바인딩 또는 동적 </a:t>
            </a:r>
            <a:r>
              <a:rPr lang="en-US" altLang="ko-KR" b="1" dirty="0" smtClean="0">
                <a:solidFill>
                  <a:srgbClr val="FF0000"/>
                </a:solidFill>
              </a:rPr>
              <a:t>(dynamic) </a:t>
            </a:r>
            <a:r>
              <a:rPr lang="ko-KR" altLang="en-US" b="1" dirty="0" smtClean="0">
                <a:solidFill>
                  <a:srgbClr val="FF0000"/>
                </a:solidFill>
              </a:rPr>
              <a:t>바인딩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dirty="0" err="1" smtClean="0"/>
              <a:t>x.m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ko-KR" altLang="en-US" b="1" dirty="0" smtClean="0">
                <a:solidFill>
                  <a:srgbClr val="FF0000"/>
                </a:solidFill>
              </a:rPr>
              <a:t>객체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의 실제 클래스 형이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ko-KR" altLang="en-US" b="1" dirty="0" smtClean="0">
                <a:solidFill>
                  <a:srgbClr val="FF0000"/>
                </a:solidFill>
              </a:rPr>
              <a:t>이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을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7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F6F5EE2-D11B-4D67-A349-417AA8CD844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사전 바인딩 </a:t>
            </a:r>
            <a:r>
              <a:rPr lang="en-US" altLang="ko-KR" dirty="0"/>
              <a:t>vs. </a:t>
            </a:r>
            <a:r>
              <a:rPr lang="ko-KR" altLang="en-US" dirty="0"/>
              <a:t>사후 바인딩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객체의 두 가지 타입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선언된 클래스 타입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실제 클래스 타입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객체의 선언된 클래스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 시점에 판단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객체의 실제 클래스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시점에 판단</a:t>
            </a:r>
            <a:endParaRPr lang="en-US" altLang="ko-KR" dirty="0" smtClean="0"/>
          </a:p>
          <a:p>
            <a:pPr lvl="2" eaLnBrk="1" hangingPunct="1"/>
            <a:endParaRPr lang="en-US" altLang="ko-KR" dirty="0"/>
          </a:p>
          <a:p>
            <a:pPr lvl="1" eaLnBrk="1" hangingPunct="1"/>
            <a:r>
              <a:rPr lang="ko-KR" altLang="en-US" dirty="0" smtClean="0"/>
              <a:t>참조 형 또는 포인터 형과 클래스 상속에 따른 형 호환성에 의해 두 가지 타입이 다를 수 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 smtClean="0"/>
              <a:t>class C : public D { ... }</a:t>
            </a:r>
          </a:p>
          <a:p>
            <a:pPr lvl="2" eaLnBrk="1" hangingPunct="1"/>
            <a:r>
              <a:rPr lang="en-US" altLang="ko-KR" dirty="0" smtClean="0"/>
              <a:t>C x;      // </a:t>
            </a:r>
            <a:r>
              <a:rPr lang="ko-KR" altLang="en-US" dirty="0" smtClean="0"/>
              <a:t>두 가지 타입 모두 </a:t>
            </a:r>
            <a:r>
              <a:rPr lang="en-US" altLang="ko-KR" dirty="0" smtClean="0"/>
              <a:t>C</a:t>
            </a:r>
          </a:p>
          <a:p>
            <a:pPr lvl="2" eaLnBrk="1" hangingPunct="1"/>
            <a:r>
              <a:rPr lang="en-US" altLang="ko-KR" dirty="0" smtClean="0"/>
              <a:t>C y;</a:t>
            </a:r>
          </a:p>
          <a:p>
            <a:pPr marL="914400" lvl="2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D&amp;  z = y;     // </a:t>
            </a:r>
            <a:r>
              <a:rPr lang="ko-KR" altLang="en-US" dirty="0" smtClean="0"/>
              <a:t>선언된 클래스 타입 </a:t>
            </a:r>
            <a:r>
              <a:rPr lang="en-US" altLang="ko-KR" dirty="0" smtClean="0"/>
              <a:t>D, </a:t>
            </a:r>
            <a:r>
              <a:rPr lang="ko-KR" altLang="en-US" dirty="0" smtClean="0"/>
              <a:t>실제 클래스 타입 </a:t>
            </a:r>
            <a:r>
              <a:rPr lang="en-US" altLang="ko-KR" dirty="0" smtClean="0"/>
              <a:t>C</a:t>
            </a:r>
          </a:p>
          <a:p>
            <a:pPr lvl="2" eaLnBrk="1" hangingPunct="1"/>
            <a:r>
              <a:rPr lang="en-US" altLang="ko-KR" dirty="0" smtClean="0"/>
              <a:t>C y; </a:t>
            </a:r>
          </a:p>
          <a:p>
            <a:pPr marL="914400" lvl="2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D* p = &amp;y;       // *p</a:t>
            </a:r>
            <a:r>
              <a:rPr lang="ko-KR" altLang="en-US" dirty="0" smtClean="0"/>
              <a:t>의 선언된 클래스 타입 </a:t>
            </a:r>
            <a:r>
              <a:rPr lang="en-US" altLang="ko-KR" dirty="0" smtClean="0"/>
              <a:t>D, </a:t>
            </a:r>
            <a:r>
              <a:rPr lang="ko-KR" altLang="en-US" dirty="0" smtClean="0"/>
              <a:t>실제 클래스 타입 </a:t>
            </a:r>
            <a:r>
              <a:rPr lang="en-US" altLang="ko-KR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598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09DA637-49FF-4FE4-A2D6-87CEDF2236C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 사용 예제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가상 함수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virtual </a:t>
            </a:r>
            <a:r>
              <a:rPr lang="ko-KR" altLang="en-US" dirty="0" smtClean="0"/>
              <a:t>키워드를 붙인 멤버 함수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사후 바인딩 또는 동적 바인딩 방식을 사용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판매를 표현하는 클래스 </a:t>
            </a:r>
            <a:r>
              <a:rPr lang="en-US" altLang="ko-KR" dirty="0" smtClean="0"/>
              <a:t>Sale</a:t>
            </a:r>
            <a:r>
              <a:rPr lang="ko-KR" altLang="en-US" dirty="0" smtClean="0"/>
              <a:t>에서 가상 함수의 사용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“</a:t>
            </a:r>
            <a:r>
              <a:rPr lang="ko-KR" altLang="en-US" dirty="0" smtClean="0"/>
              <a:t>여러 판매 금액</a:t>
            </a:r>
            <a:r>
              <a:rPr lang="ko-KR" altLang="en-US" dirty="0"/>
              <a:t>을</a:t>
            </a:r>
            <a:r>
              <a:rPr lang="ko-KR" altLang="en-US" dirty="0" smtClean="0"/>
              <a:t> 가리키기 위해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bill()</a:t>
            </a:r>
            <a:r>
              <a:rPr lang="ko-KR" altLang="en-US" dirty="0" smtClean="0"/>
              <a:t>을 가상 함수로 선언</a:t>
            </a:r>
            <a:endParaRPr lang="en-US" altLang="ko-KR" dirty="0" smtClean="0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737490" y="3356992"/>
            <a:ext cx="5970587" cy="251936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Sale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Sale();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Sale( double thePrice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getPrice()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virtual double bill 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savings(const Sale&amp; other)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price;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6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64EC55-672B-4CE6-991C-4D487DDC1D7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가상함수 사용 예제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rgbClr val="5F5FAC"/>
                </a:solidFill>
              </a:rPr>
              <a:t>오버라이딩</a:t>
            </a:r>
            <a:r>
              <a:rPr lang="en-US" altLang="ko-KR" dirty="0" smtClean="0">
                <a:solidFill>
                  <a:srgbClr val="5F5FAC"/>
                </a:solidFill>
              </a:rPr>
              <a:t>(Overriding)</a:t>
            </a:r>
          </a:p>
          <a:p>
            <a:pPr lvl="1" eaLnBrk="1" hangingPunct="1"/>
            <a:r>
              <a:rPr lang="ko-KR" altLang="en-US" dirty="0" smtClean="0"/>
              <a:t>기반 클래스의 가상함수를 파생 클래스에서 새로 정의하는 것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할인 </a:t>
            </a:r>
            <a:r>
              <a:rPr lang="ko-KR" altLang="en-US" dirty="0" smtClean="0">
                <a:solidFill>
                  <a:srgbClr val="5F5FAC"/>
                </a:solidFill>
              </a:rPr>
              <a:t>판매를</a:t>
            </a:r>
            <a:r>
              <a:rPr lang="ko-KR" altLang="en-US" dirty="0" smtClean="0"/>
              <a:t> 표현하는 </a:t>
            </a:r>
            <a:r>
              <a:rPr lang="en-US" altLang="ko-KR" dirty="0" err="1" smtClean="0"/>
              <a:t>DiscountSale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가상 함수 사용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할인 판매에 맞게 </a:t>
            </a:r>
            <a:r>
              <a:rPr lang="en-US" altLang="ko-KR" dirty="0" smtClean="0"/>
              <a:t>bill()</a:t>
            </a:r>
            <a:r>
              <a:rPr lang="ko-KR" altLang="en-US" dirty="0" smtClean="0"/>
              <a:t>을 새로 정의함</a:t>
            </a:r>
            <a:endParaRPr lang="en-US" altLang="ko-KR" dirty="0" smtClean="0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403648" y="2996952"/>
            <a:ext cx="6769050" cy="3384376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: public Sale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....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virtual double bill()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discount;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DiscountSale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::bill()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const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       // Sale::bill()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을 </a:t>
            </a:r>
            <a:r>
              <a:rPr kumimoji="1" lang="ko-KR" altLang="en-US" sz="1600" dirty="0" err="1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오버라이딩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fraction = discount / 100 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(1 – fraction) *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getPrice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6662</TotalTime>
  <Words>2421</Words>
  <Application>Microsoft Office PowerPoint</Application>
  <PresentationFormat>화면 슬라이드 쇼(4:3)</PresentationFormat>
  <Paragraphs>415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HY헤드라인M</vt:lpstr>
      <vt:lpstr>굴림</vt:lpstr>
      <vt:lpstr>굴림체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가상 함수</vt:lpstr>
      <vt:lpstr>목차</vt:lpstr>
      <vt:lpstr>사전 바인딩</vt:lpstr>
      <vt:lpstr>사전 바인딩의 문제점</vt:lpstr>
      <vt:lpstr>사전 바인딩의 문제점</vt:lpstr>
      <vt:lpstr>사전 바인딩 vs. 사후 바인딩</vt:lpstr>
      <vt:lpstr>사전 바인딩 vs. 사후 바인딩</vt:lpstr>
      <vt:lpstr>가상함수 사용 예제</vt:lpstr>
      <vt:lpstr>가상함수 사용 예제</vt:lpstr>
      <vt:lpstr>가상함수 사용 예제</vt:lpstr>
      <vt:lpstr>가상함수 사용 예제</vt:lpstr>
      <vt:lpstr>다형성 (Polymorphism)</vt:lpstr>
      <vt:lpstr>가상함수 사용 예제</vt:lpstr>
      <vt:lpstr>다형성 (Polymorphism)을 활용한 다른 예</vt:lpstr>
      <vt:lpstr>다형성 (Polymorphism)을 활용한 다른 예</vt:lpstr>
      <vt:lpstr>순수 가상함수 (Pure Virtual Function)</vt:lpstr>
      <vt:lpstr>확장된 형 변환</vt:lpstr>
      <vt:lpstr>확장된 형 변환 : 슬라이스 문제</vt:lpstr>
      <vt:lpstr>확장된 형 변환 : 슬라이스 문제</vt:lpstr>
      <vt:lpstr>가상 소멸자 (Virutal Destructor)</vt:lpstr>
      <vt:lpstr>축소 변환과 확대 변환</vt:lpstr>
      <vt:lpstr>오버라이딩 (Overriding)</vt:lpstr>
      <vt:lpstr>가상함수 구현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</dc:title>
  <dc:creator>최광훈</dc:creator>
  <cp:lastModifiedBy>khChoi</cp:lastModifiedBy>
  <cp:revision>2410</cp:revision>
  <dcterms:created xsi:type="dcterms:W3CDTF">2003-06-26T01:49:00Z</dcterms:created>
  <dcterms:modified xsi:type="dcterms:W3CDTF">2016-10-30T07:42:38Z</dcterms:modified>
</cp:coreProperties>
</file>