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56" r:id="rId2"/>
    <p:sldId id="327" r:id="rId3"/>
    <p:sldId id="328" r:id="rId4"/>
    <p:sldId id="345" r:id="rId5"/>
    <p:sldId id="336" r:id="rId6"/>
    <p:sldId id="346" r:id="rId7"/>
    <p:sldId id="344" r:id="rId8"/>
    <p:sldId id="347" r:id="rId9"/>
    <p:sldId id="349" r:id="rId10"/>
    <p:sldId id="350" r:id="rId11"/>
    <p:sldId id="351" r:id="rId12"/>
    <p:sldId id="348" r:id="rId13"/>
  </p:sldIdLst>
  <p:sldSz cx="9144000" cy="6858000" type="screen4x3"/>
  <p:notesSz cx="67437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7608" autoAdjust="0"/>
  </p:normalViewPr>
  <p:slideViewPr>
    <p:cSldViewPr>
      <p:cViewPr varScale="1">
        <p:scale>
          <a:sx n="94" d="100"/>
          <a:sy n="94" d="100"/>
        </p:scale>
        <p:origin x="2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50" y="-78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defTabSz="927100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algn="r" defTabSz="927100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defTabSz="927100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algn="r" defTabSz="927100" eaLnBrk="1" hangingPunct="1">
              <a:spcBef>
                <a:spcPct val="0"/>
              </a:spcBef>
              <a:buClrTx/>
              <a:buSzTx/>
              <a:buFontTx/>
              <a:buNone/>
              <a:defRPr sz="1200" smtClean="0">
                <a:latin typeface="Tahoma" panose="020B0604030504040204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fld id="{2844B77B-A3C9-49C0-9736-43AB0080153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5441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defTabSz="927100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algn="r" defTabSz="927100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defTabSz="927100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algn="r" defTabSz="927100" eaLnBrk="1" hangingPunct="1">
              <a:spcBef>
                <a:spcPct val="0"/>
              </a:spcBef>
              <a:buClrTx/>
              <a:buSzTx/>
              <a:buFontTx/>
              <a:buNone/>
              <a:defRPr sz="1200" smtClean="0">
                <a:latin typeface="Tahoma" panose="020B0604030504040204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fld id="{AA2ADA6E-97E8-40C4-8AAF-3FE959EEF76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84758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/>
                </a:pPr>
                <a:endParaRPr lang="ko-KR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/>
                </a:pPr>
                <a:endParaRPr lang="ko-KR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/>
              </a:pPr>
              <a:endParaRPr lang="ko-KR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/>
              </a:pPr>
              <a:endParaRPr lang="ko-KR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/>
              </a:pPr>
              <a:endParaRPr lang="ko-KR" altLang="en-US" smtClean="0"/>
            </a:p>
          </p:txBody>
        </p:sp>
      </p:grpSp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17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1BFE1B2-1D0F-4A84-9FAC-B3FF839734C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65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6F3D6-0C6B-4B30-9357-7C91E8DC2F5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473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5638" y="161925"/>
            <a:ext cx="2028825" cy="59705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161925"/>
            <a:ext cx="5938838" cy="59705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AFB12-30E6-4BC0-82FB-2A5007A2150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513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EB476-B7F2-456C-AA93-4D07221A687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641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56F64-0BD2-4B12-AD9B-341897E0B31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320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143000"/>
            <a:ext cx="394335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0150" y="1143000"/>
            <a:ext cx="394493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3D7C0-76D8-4DE4-987B-FB987C74D7A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031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FC972-881A-4E47-8FDA-823290E473D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719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BC9D7-5DB9-4B21-8067-171AD167DDB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911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3F760-24C3-4ABC-A563-F89D6E6C16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346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51628-B608-4271-A35E-C98A836908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356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0D556-8ACB-4D3F-9425-E259BC93D7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879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984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98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207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2813" y="620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5476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04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8810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43013" y="161925"/>
            <a:ext cx="7791450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8040688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307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4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65DE8BB-FBB0-4276-8227-559AFDF7A70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q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D508B8-4BF0-424D-A8F0-F67010A79511}" type="slidenum">
              <a:rPr lang="ko-KR" altLang="en-US" sz="1400">
                <a:solidFill>
                  <a:schemeClr val="bg2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ko-KR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</a:t>
            </a:r>
            <a:endParaRPr lang="ko-KR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최 광 훈</a:t>
            </a:r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smtClean="0"/>
              <a:t>전남대학교 전자컴퓨터공학부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741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4EEB3A4-CABF-48EE-A9F6-69DE3B29080B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public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 예</a:t>
            </a:r>
            <a:endParaRPr lang="en-US" altLang="ko-KR" dirty="0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</a:t>
            </a:r>
            <a:r>
              <a:rPr lang="en-US" altLang="ko-KR" smtClean="0"/>
              <a:t>: </a:t>
            </a:r>
            <a:r>
              <a:rPr lang="ko-KR" altLang="en-US" smtClean="0"/>
              <a:t>클래스 </a:t>
            </a:r>
            <a:r>
              <a:rPr lang="en-US" altLang="ko-KR" smtClean="0"/>
              <a:t>DayOfYear</a:t>
            </a:r>
            <a:r>
              <a:rPr lang="ko-KR" altLang="en-US" smtClean="0"/>
              <a:t>를 재 정의하여 외부에 공개할 멤버와 숨길 멤버를 구분</a:t>
            </a:r>
          </a:p>
          <a:p>
            <a:pPr lvl="1" eaLnBrk="1" hangingPunct="1"/>
            <a:r>
              <a:rPr lang="en-US" altLang="ko-KR" smtClean="0"/>
              <a:t>class DayOfYear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   public: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       void input();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       void output();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   private: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       int month;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       int day;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} today;</a:t>
            </a:r>
          </a:p>
          <a:p>
            <a:pPr lvl="1" eaLnBrk="1" hangingPunct="1"/>
            <a:r>
              <a:rPr lang="en-US" altLang="ko-KR" smtClean="0"/>
              <a:t>cin &gt;&gt; today.month;    // </a:t>
            </a:r>
            <a:r>
              <a:rPr lang="ko-KR" altLang="en-US" smtClean="0"/>
              <a:t>허용 불가</a:t>
            </a:r>
            <a:r>
              <a:rPr lang="en-US" altLang="ko-KR" smtClean="0"/>
              <a:t>, </a:t>
            </a:r>
            <a:r>
              <a:rPr lang="ko-KR" altLang="en-US" smtClean="0"/>
              <a:t>컴파일 에러 발생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ko-KR" altLang="en-US" smtClean="0"/>
              <a:t>    </a:t>
            </a:r>
            <a:r>
              <a:rPr lang="en-US" altLang="ko-KR" smtClean="0"/>
              <a:t>cout &lt;&lt; today.day;      // </a:t>
            </a:r>
            <a:r>
              <a:rPr lang="ko-KR" altLang="en-US" smtClean="0"/>
              <a:t>허용 불가</a:t>
            </a:r>
            <a:r>
              <a:rPr lang="en-US" altLang="ko-KR" smtClean="0"/>
              <a:t>, </a:t>
            </a:r>
            <a:r>
              <a:rPr lang="ko-KR" altLang="en-US" smtClean="0"/>
              <a:t>컴파일 에러 발생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ko-KR" altLang="en-US" smtClean="0"/>
              <a:t>    </a:t>
            </a:r>
            <a:r>
              <a:rPr lang="en-US" altLang="ko-KR" smtClean="0"/>
              <a:t>today.input();               // </a:t>
            </a:r>
            <a:r>
              <a:rPr lang="ko-KR" altLang="en-US" smtClean="0"/>
              <a:t>멤버 함수 호출을 통해 입력 받고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today.output();             // </a:t>
            </a:r>
            <a:r>
              <a:rPr lang="ko-KR" altLang="en-US" smtClean="0"/>
              <a:t>멤버 함수 호출을 통해 출력함</a:t>
            </a:r>
          </a:p>
        </p:txBody>
      </p:sp>
    </p:spTree>
    <p:extLst>
      <p:ext uri="{BB962C8B-B14F-4D97-AF65-F5344CB8AC3E}">
        <p14:creationId xmlns:p14="http://schemas.microsoft.com/office/powerpoint/2010/main" val="34807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8435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D1E6A44-B2E5-4B20-A860-F00DB09FF428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public</a:t>
            </a:r>
            <a:r>
              <a:rPr lang="ko-KR" altLang="en-US" smtClean="0"/>
              <a:t>과 </a:t>
            </a:r>
            <a:r>
              <a:rPr lang="en-US" altLang="ko-KR" smtClean="0"/>
              <a:t>private </a:t>
            </a:r>
            <a:r>
              <a:rPr lang="ko-KR" altLang="en-US" smtClean="0"/>
              <a:t>멤버 예</a:t>
            </a:r>
            <a:endParaRPr lang="en-US" altLang="ko-KR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public</a:t>
            </a:r>
            <a:r>
              <a:rPr lang="ko-KR" altLang="en-US" smtClean="0"/>
              <a:t>과 </a:t>
            </a:r>
            <a:r>
              <a:rPr lang="en-US" altLang="ko-KR" smtClean="0"/>
              <a:t>private </a:t>
            </a:r>
            <a:r>
              <a:rPr lang="ko-KR" altLang="en-US" smtClean="0"/>
              <a:t>사용 방법</a:t>
            </a:r>
          </a:p>
          <a:p>
            <a:pPr lvl="1" eaLnBrk="1" hangingPunct="1"/>
            <a:r>
              <a:rPr lang="ko-KR" altLang="en-US" smtClean="0"/>
              <a:t>두 가지를 혼합하고 반복해서 사용 가능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en-US" altLang="ko-KR" smtClean="0"/>
              <a:t>public </a:t>
            </a:r>
            <a:r>
              <a:rPr lang="ko-KR" altLang="en-US" smtClean="0"/>
              <a:t>속성을 가진 멤버를 먼저 나열하고</a:t>
            </a:r>
            <a:r>
              <a:rPr lang="en-US" altLang="ko-KR" smtClean="0"/>
              <a:t>,  private </a:t>
            </a:r>
            <a:r>
              <a:rPr lang="ko-KR" altLang="en-US" smtClean="0"/>
              <a:t>속성을 가진 멤버를 다음에 나열할 수 있음</a:t>
            </a:r>
          </a:p>
          <a:p>
            <a:pPr lvl="2" eaLnBrk="1" hangingPunct="1"/>
            <a:r>
              <a:rPr lang="ko-KR" altLang="en-US" smtClean="0"/>
              <a:t>예</a:t>
            </a:r>
            <a:r>
              <a:rPr lang="en-US" altLang="ko-KR" smtClean="0"/>
              <a:t>:  class MyClass 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          public: …               // public </a:t>
            </a:r>
            <a:r>
              <a:rPr lang="ko-KR" altLang="en-US" smtClean="0"/>
              <a:t>멤버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          private: …             // private </a:t>
            </a:r>
            <a:r>
              <a:rPr lang="ko-KR" altLang="en-US" smtClean="0"/>
              <a:t>멤버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       };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ko-KR" altLang="en-US" smtClean="0"/>
              <a:t>특별한 지정을 하지 않으면 </a:t>
            </a:r>
            <a:r>
              <a:rPr lang="en-US" altLang="ko-KR" smtClean="0"/>
              <a:t>default</a:t>
            </a:r>
            <a:r>
              <a:rPr lang="ko-KR" altLang="en-US" smtClean="0"/>
              <a:t>로 </a:t>
            </a:r>
            <a:r>
              <a:rPr lang="en-US" altLang="ko-KR" smtClean="0"/>
              <a:t>private </a:t>
            </a:r>
            <a:r>
              <a:rPr lang="ko-KR" altLang="en-US" smtClean="0"/>
              <a:t>속성</a:t>
            </a:r>
          </a:p>
          <a:p>
            <a:pPr lvl="2" eaLnBrk="1" hangingPunct="1"/>
            <a:r>
              <a:rPr lang="ko-KR" altLang="en-US" smtClean="0"/>
              <a:t>예</a:t>
            </a:r>
            <a:r>
              <a:rPr lang="en-US" altLang="ko-KR" smtClean="0"/>
              <a:t>:  class YourClass 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            …                       // private </a:t>
            </a:r>
            <a:r>
              <a:rPr lang="ko-KR" altLang="en-US" smtClean="0"/>
              <a:t>멤버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          public: …             // public </a:t>
            </a:r>
            <a:r>
              <a:rPr lang="ko-KR" altLang="en-US" smtClean="0"/>
              <a:t>멤버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       };</a:t>
            </a:r>
          </a:p>
        </p:txBody>
      </p:sp>
    </p:spTree>
    <p:extLst>
      <p:ext uri="{BB962C8B-B14F-4D97-AF65-F5344CB8AC3E}">
        <p14:creationId xmlns:p14="http://schemas.microsoft.com/office/powerpoint/2010/main" val="25757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741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90DEDBB-406C-4DB1-A8A7-13BA5719CCA4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접근 제어 </a:t>
            </a:r>
            <a:r>
              <a:rPr lang="en-US" altLang="ko-KR" dirty="0" smtClean="0"/>
              <a:t>protected – </a:t>
            </a:r>
            <a:r>
              <a:rPr lang="ko-KR" altLang="en-US" dirty="0" smtClean="0"/>
              <a:t>클래스 상속 이해 필요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기반 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변수와 함수</a:t>
            </a:r>
            <a:r>
              <a:rPr lang="en-US" altLang="ko-KR" dirty="0" smtClean="0"/>
              <a:t>)</a:t>
            </a:r>
          </a:p>
          <a:p>
            <a:pPr lvl="1" eaLnBrk="1" hangingPunct="1">
              <a:defRPr/>
            </a:pPr>
            <a:r>
              <a:rPr lang="ko-KR" altLang="en-US" dirty="0" smtClean="0"/>
              <a:t>파생 클래스에서 기반 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멤버를 모두 상속 받음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파생 클래스 멤버 함수 </a:t>
            </a:r>
            <a:r>
              <a:rPr lang="ko-KR" altLang="en-US" dirty="0"/>
              <a:t>내</a:t>
            </a:r>
            <a:r>
              <a:rPr lang="ko-KR" altLang="en-US" dirty="0" smtClean="0"/>
              <a:t>에서 기반 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멤버의 이름으로 직접 접근할 수 없음</a:t>
            </a:r>
            <a:endParaRPr lang="en-US" altLang="ko-KR" dirty="0" smtClean="0"/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기반 클래스의 </a:t>
            </a:r>
            <a:r>
              <a:rPr lang="en-US" altLang="ko-KR" dirty="0" smtClean="0"/>
              <a:t>protected 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기반 클래스의 멤버가 </a:t>
            </a:r>
            <a:r>
              <a:rPr lang="en-US" altLang="ko-KR" dirty="0" smtClean="0"/>
              <a:t>protected</a:t>
            </a:r>
            <a:r>
              <a:rPr lang="ko-KR" altLang="en-US" dirty="0" smtClean="0"/>
              <a:t>로 지정되면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파생 클래스에서 이 멤버의 이름으로 직접 접근할 수 있음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클래스 외부에서 이 멤버의 이름을 사용할 수 없음</a:t>
            </a:r>
            <a:endParaRPr lang="en-US" altLang="ko-KR" dirty="0" smtClean="0"/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파생 클래스에는 </a:t>
            </a:r>
            <a:r>
              <a:rPr lang="en-US" altLang="ko-KR" dirty="0" smtClean="0"/>
              <a:t>“public”, </a:t>
            </a:r>
            <a:r>
              <a:rPr lang="ko-KR" altLang="en-US" dirty="0" smtClean="0"/>
              <a:t>클래스 외부에는 </a:t>
            </a:r>
            <a:r>
              <a:rPr lang="en-US" altLang="ko-KR" dirty="0" smtClean="0"/>
              <a:t>“private”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967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71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FDCBBD-66BB-462A-80C1-78D5242E1A90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멤버 데이터와 멤버 함수를 포함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구조체를 확장한 형태로 정의</a:t>
            </a:r>
            <a:r>
              <a:rPr lang="en-US" altLang="ko-KR" dirty="0" smtClean="0"/>
              <a:t>)</a:t>
            </a:r>
          </a:p>
          <a:p>
            <a:pPr lvl="1" eaLnBrk="1" hangingPunct="1">
              <a:defRPr/>
            </a:pPr>
            <a:r>
              <a:rPr lang="ko-KR" altLang="en-US" dirty="0" smtClean="0"/>
              <a:t>객체지향 프로그래밍의 중심 개념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객체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연산을 제공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변수로 객체를 선언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ko-KR" altLang="en-US" dirty="0" smtClean="0">
                <a:solidFill>
                  <a:srgbClr val="000000"/>
                </a:solidFill>
              </a:rPr>
              <a:t>클래스 정의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ko-KR" altLang="en-US" dirty="0" smtClean="0">
                <a:solidFill>
                  <a:srgbClr val="000000"/>
                </a:solidFill>
              </a:rPr>
              <a:t>구조체와 유사하게 정의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ko-KR" altLang="en-US" dirty="0" smtClean="0">
                <a:solidFill>
                  <a:srgbClr val="000000"/>
                </a:solidFill>
              </a:rPr>
              <a:t>예</a:t>
            </a:r>
            <a:r>
              <a:rPr lang="en-US" altLang="ko-KR" dirty="0" smtClean="0">
                <a:solidFill>
                  <a:srgbClr val="000000"/>
                </a:solidFill>
              </a:rPr>
              <a:t>: class </a:t>
            </a:r>
            <a:r>
              <a:rPr lang="en-US" altLang="ko-KR" dirty="0" err="1" smtClean="0">
                <a:solidFill>
                  <a:srgbClr val="000000"/>
                </a:solidFill>
              </a:rPr>
              <a:t>DayOfYear</a:t>
            </a:r>
            <a:r>
              <a:rPr lang="en-US" altLang="ko-KR" dirty="0" smtClean="0">
                <a:solidFill>
                  <a:srgbClr val="000000"/>
                </a:solidFill>
              </a:rPr>
              <a:t>              // </a:t>
            </a:r>
            <a:r>
              <a:rPr lang="ko-KR" altLang="en-US" dirty="0" smtClean="0">
                <a:solidFill>
                  <a:srgbClr val="000000"/>
                </a:solidFill>
              </a:rPr>
              <a:t>클래스 </a:t>
            </a:r>
            <a:r>
              <a:rPr lang="en-US" altLang="ko-KR" dirty="0" smtClean="0">
                <a:solidFill>
                  <a:srgbClr val="000000"/>
                </a:solidFill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</a:rPr>
              <a:t>타입</a:t>
            </a:r>
            <a:r>
              <a:rPr lang="en-US" altLang="ko-KR" dirty="0" smtClean="0">
                <a:solidFill>
                  <a:srgbClr val="000000"/>
                </a:solidFill>
              </a:rPr>
              <a:t>) </a:t>
            </a:r>
            <a:r>
              <a:rPr lang="ko-KR" altLang="en-US" dirty="0" smtClean="0">
                <a:solidFill>
                  <a:srgbClr val="000000"/>
                </a:solidFill>
              </a:rPr>
              <a:t>이름</a:t>
            </a:r>
            <a:endParaRPr lang="en-US" altLang="ko-KR" dirty="0">
              <a:solidFill>
                <a:srgbClr val="000000"/>
              </a:solidFill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</a:rPr>
              <a:t>         {</a:t>
            </a:r>
          </a:p>
          <a:p>
            <a:pPr marL="457200" lvl="1" indent="0" eaLnBrk="1" hangingPunct="1">
              <a:buNone/>
              <a:defRPr/>
            </a:pPr>
            <a:r>
              <a:rPr lang="en-US" altLang="ko-KR" dirty="0" smtClean="0">
                <a:solidFill>
                  <a:srgbClr val="000000"/>
                </a:solidFill>
              </a:rPr>
              <a:t>                   </a:t>
            </a:r>
            <a:r>
              <a:rPr lang="en-US" altLang="ko-KR" dirty="0" err="1">
                <a:solidFill>
                  <a:srgbClr val="000000"/>
                </a:solidFill>
              </a:rPr>
              <a:t>int</a:t>
            </a:r>
            <a:r>
              <a:rPr lang="en-US" altLang="ko-KR" dirty="0">
                <a:solidFill>
                  <a:srgbClr val="000000"/>
                </a:solidFill>
              </a:rPr>
              <a:t> month;</a:t>
            </a:r>
          </a:p>
          <a:p>
            <a:pPr marL="457200" lvl="1" indent="0" eaLnBrk="1" hangingPunct="1">
              <a:buNone/>
              <a:defRPr/>
            </a:pPr>
            <a:r>
              <a:rPr lang="en-US" altLang="ko-KR" dirty="0">
                <a:solidFill>
                  <a:srgbClr val="000000"/>
                </a:solidFill>
              </a:rPr>
              <a:t>                   </a:t>
            </a:r>
            <a:r>
              <a:rPr lang="en-US" altLang="ko-KR" dirty="0" err="1">
                <a:solidFill>
                  <a:srgbClr val="000000"/>
                </a:solidFill>
              </a:rPr>
              <a:t>int</a:t>
            </a:r>
            <a:r>
              <a:rPr lang="en-US" altLang="ko-KR" dirty="0">
                <a:solidFill>
                  <a:srgbClr val="000000"/>
                </a:solidFill>
              </a:rPr>
              <a:t> day;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</a:rPr>
              <a:t>             public: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</a:rPr>
              <a:t>                  void output();           // </a:t>
            </a:r>
            <a:r>
              <a:rPr lang="ko-KR" altLang="en-US" dirty="0" smtClean="0">
                <a:solidFill>
                  <a:srgbClr val="000000"/>
                </a:solidFill>
              </a:rPr>
              <a:t>멤버 함수 선언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>
                <a:solidFill>
                  <a:srgbClr val="000000"/>
                </a:solidFill>
              </a:rPr>
              <a:t>          };</a:t>
            </a:r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819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EBC180-066B-47F3-8ED2-CAB2371BBD12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객체 선언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클래스의 객체를 선언 </a:t>
            </a:r>
            <a:r>
              <a:rPr lang="en-US" altLang="ko-KR" dirty="0" smtClean="0"/>
              <a:t>(cf. </a:t>
            </a:r>
            <a:r>
              <a:rPr lang="ko-KR" altLang="en-US" dirty="0" smtClean="0"/>
              <a:t>변수 선언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DayOfYear</a:t>
            </a:r>
            <a:r>
              <a:rPr lang="en-US" altLang="ko-KR" dirty="0" smtClean="0"/>
              <a:t> today, birthday;</a:t>
            </a:r>
          </a:p>
          <a:p>
            <a:pPr lvl="2" eaLnBrk="1" hangingPunct="1"/>
            <a:r>
              <a:rPr lang="ko-KR" altLang="en-US" dirty="0" smtClean="0"/>
              <a:t>클래스 </a:t>
            </a:r>
            <a:r>
              <a:rPr lang="en-US" altLang="ko-KR" dirty="0" err="1" smtClean="0"/>
              <a:t>DayOfYear</a:t>
            </a:r>
            <a:r>
              <a:rPr lang="ko-KR" altLang="en-US" dirty="0" smtClean="0"/>
              <a:t>에 속하는 두 개의 객체 </a:t>
            </a:r>
            <a:r>
              <a:rPr lang="en-US" altLang="ko-KR" dirty="0" smtClean="0"/>
              <a:t>today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birthday</a:t>
            </a:r>
            <a:r>
              <a:rPr lang="ko-KR" altLang="en-US" dirty="0" smtClean="0"/>
              <a:t>를 선언</a:t>
            </a:r>
            <a:endParaRPr lang="en-US" altLang="ko-KR" dirty="0" smtClean="0"/>
          </a:p>
          <a:p>
            <a:pPr lvl="2" eaLnBrk="1" hangingPunct="1"/>
            <a:endParaRPr lang="ko-KR" altLang="en-US" dirty="0" smtClean="0"/>
          </a:p>
          <a:p>
            <a:pPr lvl="1" eaLnBrk="1" hangingPunct="1"/>
            <a:r>
              <a:rPr lang="ko-KR" altLang="en-US" dirty="0" smtClean="0"/>
              <a:t>선언된 객체에 포함되는 것</a:t>
            </a:r>
          </a:p>
          <a:p>
            <a:pPr lvl="2" eaLnBrk="1" hangingPunct="1"/>
            <a:r>
              <a:rPr lang="ko-KR" altLang="en-US" dirty="0" smtClean="0"/>
              <a:t>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month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day</a:t>
            </a:r>
          </a:p>
          <a:p>
            <a:pPr lvl="2" eaLnBrk="1" hangingPunct="1"/>
            <a:r>
              <a:rPr lang="ko-KR" altLang="en-US" dirty="0" smtClean="0"/>
              <a:t>연산 </a:t>
            </a:r>
            <a:r>
              <a:rPr lang="en-US" altLang="ko-KR" dirty="0" smtClean="0"/>
              <a:t>: output()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 bwMode="auto">
          <a:xfrm>
            <a:off x="4196212" y="4660166"/>
            <a:ext cx="1512168" cy="10801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month: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tabLst/>
            </a:pPr>
            <a:r>
              <a:rPr lang="en-US" altLang="ko-KR" dirty="0" smtClean="0">
                <a:latin typeface="Arial" charset="0"/>
              </a:rPr>
              <a:t>day: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output()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313111" y="4655906"/>
            <a:ext cx="1512168" cy="10801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month: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tabLst/>
            </a:pPr>
            <a:r>
              <a:rPr lang="en-US" altLang="ko-KR" dirty="0" smtClean="0">
                <a:latin typeface="Arial" charset="0"/>
              </a:rPr>
              <a:t>day: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output()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42810" y="4290834"/>
            <a:ext cx="199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DayOfYear</a:t>
            </a:r>
            <a:r>
              <a:rPr lang="en-US" altLang="ko-KR" dirty="0" smtClean="0"/>
              <a:t> today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40152" y="4278663"/>
            <a:ext cx="225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DayOfYear</a:t>
            </a:r>
            <a:r>
              <a:rPr lang="en-US" altLang="ko-KR" dirty="0" smtClean="0"/>
              <a:t> birthday: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 bwMode="auto">
          <a:xfrm flipH="1">
            <a:off x="3699703" y="4367874"/>
            <a:ext cx="21120" cy="13681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/>
          <p:cNvSpPr/>
          <p:nvPr/>
        </p:nvSpPr>
        <p:spPr bwMode="auto">
          <a:xfrm>
            <a:off x="1331640" y="4655906"/>
            <a:ext cx="1963742" cy="10801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tabLst/>
            </a:pP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int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 month;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tabLst/>
            </a:pPr>
            <a:r>
              <a:rPr lang="en-US" altLang="ko-KR" dirty="0" err="1" smtClean="0">
                <a:latin typeface="Arial" charset="0"/>
              </a:rPr>
              <a:t>int</a:t>
            </a:r>
            <a:r>
              <a:rPr lang="en-US" altLang="ko-KR" dirty="0" smtClean="0">
                <a:latin typeface="Arial" charset="0"/>
              </a:rPr>
              <a:t> day;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void output();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6512" y="4278557"/>
            <a:ext cx="195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DayOfYear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19676" y="386104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12718" y="388148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45316" y="4728784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...</a:t>
            </a:r>
            <a:endParaRPr lang="ko-KR" alt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2099349" y="597193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05491" y="59323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x;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31073" y="592811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y;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8978" y="595264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048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732701F-178D-4BE4-A633-CC0B399827C4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구조체와 클래스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구조체</a:t>
            </a:r>
          </a:p>
          <a:p>
            <a:pPr lvl="1" eaLnBrk="1" hangingPunct="1"/>
            <a:r>
              <a:rPr lang="en-US" altLang="ko-KR" dirty="0" smtClean="0"/>
              <a:t>public/private </a:t>
            </a:r>
            <a:r>
              <a:rPr lang="ko-KR" altLang="en-US" dirty="0" smtClean="0"/>
              <a:t>지정이 없는 멤버는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멤버로 해석</a:t>
            </a:r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C++ </a:t>
            </a:r>
            <a:r>
              <a:rPr lang="ko-KR" altLang="en-US" dirty="0" smtClean="0"/>
              <a:t>구조체는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의 구조체를 확장하여 정의 함</a:t>
            </a:r>
          </a:p>
          <a:p>
            <a:pPr lvl="2" eaLnBrk="1" hangingPunct="1"/>
            <a:r>
              <a:rPr lang="ko-KR" altLang="en-US" dirty="0" smtClean="0"/>
              <a:t>클래스와 같이 각 구조체 멤버에 </a:t>
            </a:r>
            <a:r>
              <a:rPr lang="en-US" altLang="ko-KR" dirty="0" smtClean="0"/>
              <a:t>public/private </a:t>
            </a:r>
            <a:r>
              <a:rPr lang="ko-KR" altLang="en-US" dirty="0" smtClean="0"/>
              <a:t>지정을 하거나 멤버 함수를 포함할 수는 있음</a:t>
            </a:r>
          </a:p>
          <a:p>
            <a:pPr lvl="1" eaLnBrk="1" hangingPunct="1"/>
            <a:endParaRPr lang="ko-KR" altLang="en-US" dirty="0" smtClean="0"/>
          </a:p>
          <a:p>
            <a:pPr eaLnBrk="1" hangingPunct="1"/>
            <a:r>
              <a:rPr lang="ko-KR" altLang="en-US" dirty="0" smtClean="0"/>
              <a:t>클래스</a:t>
            </a:r>
          </a:p>
          <a:p>
            <a:pPr lvl="1" eaLnBrk="1" hangingPunct="1"/>
            <a:r>
              <a:rPr lang="en-US" altLang="ko-KR" dirty="0" smtClean="0"/>
              <a:t>public/private </a:t>
            </a:r>
            <a:r>
              <a:rPr lang="ko-KR" altLang="en-US" dirty="0" smtClean="0"/>
              <a:t>지정이 없는 멤버는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멤버로 해석</a:t>
            </a:r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인터페이스를 구성하는 멤버 함수들을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으로 선언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150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AAEB386-D47E-4BDC-8A09-EAE73F256360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클래스의 소프트웨어 설계 원리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추상 데이터 형 </a:t>
            </a:r>
            <a:r>
              <a:rPr lang="en-US" altLang="ko-KR" dirty="0" smtClean="0"/>
              <a:t>(Abstract Data Type, ADT)</a:t>
            </a:r>
          </a:p>
          <a:p>
            <a:pPr lvl="1" eaLnBrk="1" hangingPunct="1"/>
            <a:r>
              <a:rPr lang="ko-KR" altLang="en-US" dirty="0" smtClean="0"/>
              <a:t>데이터 타입이나 데이터를 기술하는 방법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데이터에 대해 수행할 수 있는 연산들로 데이터를 정의</a:t>
            </a:r>
          </a:p>
          <a:p>
            <a:pPr lvl="1" eaLnBrk="1" hangingPunct="1"/>
            <a:r>
              <a:rPr lang="ko-KR" altLang="en-US" dirty="0" smtClean="0"/>
              <a:t>데이터의 표현 방법이나 연산 구현의 상세 내용을 최대한 숨김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ADT</a:t>
            </a:r>
            <a:r>
              <a:rPr lang="ko-KR" altLang="en-US" dirty="0" smtClean="0"/>
              <a:t>와 유사한 의미의 다른 용어</a:t>
            </a:r>
          </a:p>
          <a:p>
            <a:pPr lvl="2" eaLnBrk="1" hangingPunct="1"/>
            <a:r>
              <a:rPr lang="ko-KR" altLang="en-US" dirty="0" smtClean="0"/>
              <a:t>데이터 캡슐화 </a:t>
            </a:r>
            <a:r>
              <a:rPr lang="en-US" altLang="ko-KR" dirty="0" smtClean="0"/>
              <a:t>(Data Encapsulation)</a:t>
            </a:r>
          </a:p>
          <a:p>
            <a:pPr lvl="2" eaLnBrk="1" hangingPunct="1"/>
            <a:r>
              <a:rPr lang="ko-KR" altLang="en-US" dirty="0" smtClean="0"/>
              <a:t>정보 감추기 </a:t>
            </a:r>
            <a:r>
              <a:rPr lang="en-US" altLang="ko-KR" dirty="0" smtClean="0"/>
              <a:t>(Information Hiding)</a:t>
            </a:r>
          </a:p>
          <a:p>
            <a:pPr lvl="2" eaLnBrk="1" hangingPunct="1"/>
            <a:endParaRPr lang="en-US" altLang="ko-KR" dirty="0" smtClean="0"/>
          </a:p>
          <a:p>
            <a:pPr lvl="2"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C++</a:t>
            </a:r>
            <a:r>
              <a:rPr lang="ko-KR" altLang="en-US" dirty="0" smtClean="0"/>
              <a:t>는 클래스를 통해 추상 데이터 형을 정의하는 방법을 제공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private </a:t>
            </a:r>
            <a:r>
              <a:rPr lang="ko-KR" altLang="en-US" dirty="0" smtClean="0"/>
              <a:t>멤버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내부 데이터 표현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외부에서 직접 사용 불가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public </a:t>
            </a:r>
            <a:r>
              <a:rPr lang="ko-KR" altLang="en-US" dirty="0" smtClean="0"/>
              <a:t>멤버 함수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멤버를 간접적으로 다룸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 bwMode="auto">
          <a:xfrm>
            <a:off x="1619250" y="2997200"/>
            <a:ext cx="2665413" cy="316865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endParaRPr lang="ko-KR" altLang="en-US" dirty="0">
              <a:latin typeface="Arial" charset="0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5003800" y="2997200"/>
            <a:ext cx="2663825" cy="316865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endParaRPr lang="ko-KR" altLang="en-US" dirty="0">
              <a:latin typeface="Arial" charset="0"/>
            </a:endParaRPr>
          </a:p>
        </p:txBody>
      </p:sp>
      <p:sp>
        <p:nvSpPr>
          <p:cNvPr id="2355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355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AFFE0E7-B2D6-417E-8C50-39DC9209EAE5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35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인터페이스와 구현을 분리 </a:t>
            </a:r>
            <a:r>
              <a:rPr lang="en-US" altLang="ko-KR" smtClean="0"/>
              <a:t>&amp; </a:t>
            </a:r>
            <a:r>
              <a:rPr lang="ko-KR" altLang="en-US" smtClean="0"/>
              <a:t>캡슐화 테스트</a:t>
            </a:r>
            <a:endParaRPr lang="en-US" altLang="ko-KR" smtClean="0"/>
          </a:p>
        </p:txBody>
      </p:sp>
      <p:sp>
        <p:nvSpPr>
          <p:cNvPr id="235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DayOfYear </a:t>
            </a:r>
            <a:r>
              <a:rPr lang="ko-KR" altLang="en-US" smtClean="0"/>
              <a:t>클래스의 구현을 변경하더라도 동일한 인터페이스를 유지한다면 이 클래스를 사용하는 코드는 동일</a:t>
            </a:r>
          </a:p>
          <a:p>
            <a:pPr lvl="1" eaLnBrk="1" hangingPunct="1"/>
            <a:endParaRPr lang="ko-KR" altLang="en-US" smtClean="0"/>
          </a:p>
        </p:txBody>
      </p:sp>
      <p:sp>
        <p:nvSpPr>
          <p:cNvPr id="23560" name="직사각형 1"/>
          <p:cNvSpPr>
            <a:spLocks noChangeArrowheads="1"/>
          </p:cNvSpPr>
          <p:nvPr/>
        </p:nvSpPr>
        <p:spPr bwMode="auto">
          <a:xfrm>
            <a:off x="1763713" y="3141663"/>
            <a:ext cx="2376487" cy="863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chemeClr val="tx1"/>
                </a:solidFill>
              </a:rPr>
              <a:t>getMonthNumber()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23561" name="직사각형 7"/>
          <p:cNvSpPr>
            <a:spLocks noChangeArrowheads="1"/>
          </p:cNvSpPr>
          <p:nvPr/>
        </p:nvSpPr>
        <p:spPr bwMode="auto">
          <a:xfrm>
            <a:off x="5148263" y="3141663"/>
            <a:ext cx="2376487" cy="863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chemeClr val="tx1"/>
                </a:solidFill>
              </a:rPr>
              <a:t>getMonthNumber()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23562" name="직사각형 8"/>
          <p:cNvSpPr>
            <a:spLocks noChangeArrowheads="1"/>
          </p:cNvSpPr>
          <p:nvPr/>
        </p:nvSpPr>
        <p:spPr bwMode="auto">
          <a:xfrm>
            <a:off x="1763713" y="4149725"/>
            <a:ext cx="2376487" cy="1871663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chemeClr val="tx1"/>
                </a:solidFill>
              </a:rPr>
              <a:t>int month;</a:t>
            </a:r>
          </a:p>
          <a:p>
            <a:pPr algn="ctr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chemeClr val="tx1"/>
                </a:solidFill>
              </a:rPr>
              <a:t>...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23563" name="직사각형 9"/>
          <p:cNvSpPr>
            <a:spLocks noChangeArrowheads="1"/>
          </p:cNvSpPr>
          <p:nvPr/>
        </p:nvSpPr>
        <p:spPr bwMode="auto">
          <a:xfrm>
            <a:off x="5148263" y="4149725"/>
            <a:ext cx="2376487" cy="1871663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chemeClr val="tx1"/>
                </a:solidFill>
              </a:rPr>
              <a:t>char fstLetter;</a:t>
            </a:r>
          </a:p>
          <a:p>
            <a:pPr algn="ctr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chemeClr val="tx1"/>
                </a:solidFill>
              </a:rPr>
              <a:t>char sndLetter;</a:t>
            </a:r>
          </a:p>
          <a:p>
            <a:pPr algn="ctr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chemeClr val="tx1"/>
                </a:solidFill>
              </a:rPr>
              <a:t>char thdLetter;</a:t>
            </a:r>
          </a:p>
          <a:p>
            <a:pPr algn="ctr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chemeClr val="tx1"/>
                </a:solidFill>
              </a:rPr>
              <a:t>...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23564" name="타원 2"/>
          <p:cNvSpPr>
            <a:spLocks noChangeArrowheads="1"/>
          </p:cNvSpPr>
          <p:nvPr/>
        </p:nvSpPr>
        <p:spPr bwMode="auto">
          <a:xfrm>
            <a:off x="2951163" y="2133600"/>
            <a:ext cx="3565525" cy="719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chemeClr val="tx1"/>
                </a:solidFill>
              </a:rPr>
              <a:t>DayOfYear </a:t>
            </a:r>
            <a:r>
              <a:rPr lang="ko-KR" altLang="en-US" sz="1800">
                <a:solidFill>
                  <a:schemeClr val="tx1"/>
                </a:solidFill>
              </a:rPr>
              <a:t>클래스를 사용하는 모듈</a:t>
            </a:r>
          </a:p>
        </p:txBody>
      </p:sp>
      <p:sp>
        <p:nvSpPr>
          <p:cNvPr id="23565" name="오른쪽 화살표 1"/>
          <p:cNvSpPr>
            <a:spLocks noChangeArrowheads="1"/>
          </p:cNvSpPr>
          <p:nvPr/>
        </p:nvSpPr>
        <p:spPr bwMode="auto">
          <a:xfrm>
            <a:off x="4427538" y="4221163"/>
            <a:ext cx="431800" cy="863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6943" y="338879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public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2058" y="47154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private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253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15FAF67-5123-498A-A831-5B0A4BC7BE87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인터페이스와 구현을 분리 </a:t>
            </a:r>
            <a:r>
              <a:rPr lang="en-US" altLang="ko-KR" smtClean="0"/>
              <a:t>&amp; </a:t>
            </a:r>
            <a:r>
              <a:rPr lang="ko-KR" altLang="en-US" smtClean="0"/>
              <a:t>캡슐화 테스트</a:t>
            </a:r>
            <a:endParaRPr lang="en-US" altLang="ko-KR" smtClean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DayOfYear </a:t>
            </a:r>
            <a:r>
              <a:rPr lang="ko-KR" altLang="en-US" smtClean="0"/>
              <a:t>클래스의 인터페이스에 대한 두 가지 구현</a:t>
            </a:r>
          </a:p>
          <a:p>
            <a:pPr lvl="1" eaLnBrk="1" hangingPunct="1"/>
            <a:endParaRPr lang="ko-KR" altLang="en-US" smtClean="0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539750" y="1628775"/>
            <a:ext cx="8353425" cy="4824413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// </a:t>
            </a:r>
            <a:r>
              <a:rPr kumimoji="1" lang="ko-KR" altLang="en-US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클래스 선언 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(Display 6.4)                          // </a:t>
            </a:r>
            <a:r>
              <a:rPr kumimoji="1" lang="ko-KR" altLang="en-US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클래스 선언 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class DayOfYear {                                        class DayOfYear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public:                                                        public: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…                                                               …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int getMonthNumber();                             int getMonthNumber();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private:                                                       private: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int month;                                                  char fstLetter, sndLetter, thdLetter;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…                                                               …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};                                                                 };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// </a:t>
            </a:r>
            <a:r>
              <a:rPr kumimoji="1" lang="ko-KR" altLang="en-US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구현 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1                                                      // </a:t>
            </a:r>
            <a:r>
              <a:rPr kumimoji="1" lang="ko-KR" altLang="en-US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구현 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2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int DayOfYear::getMonthNumber() {              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</a:rPr>
              <a:t>int DayOfYear::getMonthNumber() {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return month;                                              if (fstLetter==‘J’ &amp;&amp; sndletter==‘A’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                                                                         &amp;&amp; thdLetter==‘N’) return 1;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                                                              if (fstLetter==‘F’ &amp;&amp; sndletter==‘E’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                                                                  &amp;&amp; thdLetter==‘B’) return 2;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                                                              …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                                                           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// </a:t>
            </a:r>
            <a:r>
              <a:rPr kumimoji="1" lang="ko-KR" altLang="en-US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클래스 사용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                                       // </a:t>
            </a:r>
            <a:r>
              <a:rPr kumimoji="1" lang="ko-KR" altLang="en-US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클래스 사용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DayOfYear today;                                         DayOfYear today;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int i</a:t>
            </a:r>
            <a:r>
              <a:rPr kumimoji="1" lang="ko-KR" altLang="en-US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= today.getMonthNumber();                  int i = today.getMonthNumber();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048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732701F-178D-4BE4-A633-CC0B399827C4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구조체와 클래스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구조체</a:t>
            </a:r>
          </a:p>
          <a:p>
            <a:pPr lvl="1" eaLnBrk="1" hangingPunct="1"/>
            <a:r>
              <a:rPr lang="en-US" altLang="ko-KR" dirty="0" smtClean="0"/>
              <a:t>public/private </a:t>
            </a:r>
            <a:r>
              <a:rPr lang="ko-KR" altLang="en-US" dirty="0" smtClean="0"/>
              <a:t>지정이 없는 멤버는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멤버로 해석</a:t>
            </a:r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C++ </a:t>
            </a:r>
            <a:r>
              <a:rPr lang="ko-KR" altLang="en-US" dirty="0" smtClean="0"/>
              <a:t>구조체는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의 구조체를 확장하여 정의 함</a:t>
            </a:r>
          </a:p>
          <a:p>
            <a:pPr lvl="2" eaLnBrk="1" hangingPunct="1"/>
            <a:r>
              <a:rPr lang="ko-KR" altLang="en-US" dirty="0" smtClean="0"/>
              <a:t>클래스와 같이 각 구조체 멤버에 </a:t>
            </a:r>
            <a:r>
              <a:rPr lang="en-US" altLang="ko-KR" dirty="0" smtClean="0"/>
              <a:t>public/private </a:t>
            </a:r>
            <a:r>
              <a:rPr lang="ko-KR" altLang="en-US" dirty="0" smtClean="0"/>
              <a:t>지정을 하거나 멤버 함수를 포함할 수는 있음</a:t>
            </a:r>
          </a:p>
          <a:p>
            <a:pPr lvl="1" eaLnBrk="1" hangingPunct="1"/>
            <a:endParaRPr lang="ko-KR" altLang="en-US" dirty="0" smtClean="0"/>
          </a:p>
          <a:p>
            <a:pPr eaLnBrk="1" hangingPunct="1"/>
            <a:r>
              <a:rPr lang="ko-KR" altLang="en-US" dirty="0" smtClean="0"/>
              <a:t>클래스</a:t>
            </a:r>
          </a:p>
          <a:p>
            <a:pPr lvl="1" eaLnBrk="1" hangingPunct="1"/>
            <a:r>
              <a:rPr lang="en-US" altLang="ko-KR" dirty="0" smtClean="0"/>
              <a:t>public/private </a:t>
            </a:r>
            <a:r>
              <a:rPr lang="ko-KR" altLang="en-US" dirty="0" smtClean="0"/>
              <a:t>지정이 없는 멤버는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멤버로 해석</a:t>
            </a:r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인터페이스를 구성하는 멤버 함수들을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으로 선언</a:t>
            </a:r>
          </a:p>
        </p:txBody>
      </p:sp>
    </p:spTree>
    <p:extLst>
      <p:ext uri="{BB962C8B-B14F-4D97-AF65-F5344CB8AC3E}">
        <p14:creationId xmlns:p14="http://schemas.microsoft.com/office/powerpoint/2010/main" val="17981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638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99A017F-A43D-4731-B9C7-9E750B2DA232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접근 제어</a:t>
            </a:r>
            <a:r>
              <a:rPr lang="en-US" altLang="ko-KR" dirty="0" smtClean="0"/>
              <a:t>: public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클래스 멤버의 속성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private</a:t>
            </a:r>
          </a:p>
          <a:p>
            <a:pPr lvl="1" eaLnBrk="1" hangingPunct="1"/>
            <a:r>
              <a:rPr lang="ko-KR" altLang="en-US" dirty="0" smtClean="0"/>
              <a:t>클래스 멤버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멤버 변수와 멤버 함수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멤버 변수와 멤버 함수에</a:t>
            </a:r>
            <a:r>
              <a:rPr lang="en-US" altLang="ko-KR" dirty="0" smtClean="0"/>
              <a:t> public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속성을 지정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외부에서 멤버 이름으로 접근 가능 </a:t>
            </a:r>
            <a:r>
              <a:rPr lang="en-US" altLang="ko-KR" dirty="0" smtClean="0"/>
              <a:t>(public) </a:t>
            </a:r>
            <a:r>
              <a:rPr lang="ko-KR" altLang="en-US" dirty="0" smtClean="0"/>
              <a:t>또는 불가능 </a:t>
            </a:r>
            <a:r>
              <a:rPr lang="en-US" altLang="ko-KR" dirty="0" smtClean="0"/>
              <a:t>(private)</a:t>
            </a:r>
          </a:p>
          <a:p>
            <a:pPr marL="914400" lvl="2" indent="0" eaLnBrk="1" hangingPunct="1">
              <a:buNone/>
            </a:pPr>
            <a:r>
              <a:rPr lang="en-US" altLang="ko-KR" dirty="0" smtClean="0"/>
              <a:t>    (private </a:t>
            </a:r>
            <a:r>
              <a:rPr lang="ko-KR" altLang="en-US" dirty="0" smtClean="0"/>
              <a:t>속성의 멤버를 외부에서 사용하려 할 때 컴파일 에러</a:t>
            </a:r>
            <a:r>
              <a:rPr lang="en-US" altLang="ko-KR" dirty="0" smtClean="0"/>
              <a:t>)</a:t>
            </a:r>
          </a:p>
          <a:p>
            <a:pPr lvl="2" eaLnBrk="1" hangingPunct="1"/>
            <a:endParaRPr lang="ko-KR" altLang="en-US" dirty="0" smtClean="0"/>
          </a:p>
          <a:p>
            <a:pPr lvl="1" eaLnBrk="1" hangingPunct="1"/>
            <a:r>
              <a:rPr lang="ko-KR" altLang="en-US" dirty="0" smtClean="0"/>
              <a:t>일반적으로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클래스의 멤버 변수는 </a:t>
            </a:r>
            <a:r>
              <a:rPr lang="en-US" altLang="ko-KR" dirty="0" smtClean="0"/>
              <a:t>private, </a:t>
            </a:r>
            <a:r>
              <a:rPr lang="ko-KR" altLang="en-US" dirty="0" smtClean="0"/>
              <a:t>멤버 함수는 </a:t>
            </a:r>
            <a:r>
              <a:rPr lang="en-US" altLang="ko-KR" dirty="0" smtClean="0"/>
              <a:t>public</a:t>
            </a:r>
            <a:endParaRPr lang="ko-KR" altLang="en-US" dirty="0" smtClean="0"/>
          </a:p>
          <a:p>
            <a:pPr lvl="2" eaLnBrk="1" hangingPunct="1"/>
            <a:r>
              <a:rPr lang="ko-KR" altLang="en-US" dirty="0" smtClean="0"/>
              <a:t>객체지향 프로그래밍의 기본 원리</a:t>
            </a:r>
          </a:p>
          <a:p>
            <a:pPr lvl="2" eaLnBrk="1" hangingPunct="1"/>
            <a:r>
              <a:rPr lang="ko-KR" altLang="en-US" dirty="0" smtClean="0"/>
              <a:t>클래스 사용자가 데이터를 직접 다루지 않도록 숨김</a:t>
            </a:r>
          </a:p>
          <a:p>
            <a:pPr lvl="2" eaLnBrk="1" hangingPunct="1"/>
            <a:r>
              <a:rPr lang="ko-KR" altLang="en-US" dirty="0" smtClean="0"/>
              <a:t>멤버 함수를 통해서만 그 데이터를 다루도록 설계</a:t>
            </a:r>
          </a:p>
        </p:txBody>
      </p:sp>
    </p:spTree>
    <p:extLst>
      <p:ext uri="{BB962C8B-B14F-4D97-AF65-F5344CB8AC3E}">
        <p14:creationId xmlns:p14="http://schemas.microsoft.com/office/powerpoint/2010/main" val="11499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1">
  <a:themeElements>
    <a:clrScheme name="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33FFCA"/>
      </a:accent1>
      <a:accent2>
        <a:srgbClr val="FFCF01"/>
      </a:accent2>
      <a:accent3>
        <a:srgbClr val="FFFFFF"/>
      </a:accent3>
      <a:accent4>
        <a:srgbClr val="000000"/>
      </a:accent4>
      <a:accent5>
        <a:srgbClr val="ADFFE1"/>
      </a:accent5>
      <a:accent6>
        <a:srgbClr val="E7BB01"/>
      </a:accent6>
      <a:hlink>
        <a:srgbClr val="000000"/>
      </a:hlink>
      <a:folHlink>
        <a:srgbClr val="3333CC"/>
      </a:folHlink>
    </a:clrScheme>
    <a:fontScheme name="ch1">
      <a:majorFont>
        <a:latin typeface="HY헤드라인M"/>
        <a:ea typeface="HY헤드라인M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R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ch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c2</Template>
  <TotalTime>3808</TotalTime>
  <Words>912</Words>
  <Application>Microsoft Office PowerPoint</Application>
  <PresentationFormat>화면 슬라이드 쇼(4:3)</PresentationFormat>
  <Paragraphs>193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HY헤드라인M</vt:lpstr>
      <vt:lpstr>굴림</vt:lpstr>
      <vt:lpstr>굴림체</vt:lpstr>
      <vt:lpstr>맑은 고딕</vt:lpstr>
      <vt:lpstr>연세본문체</vt:lpstr>
      <vt:lpstr>Arial</vt:lpstr>
      <vt:lpstr>Lucida Sans Unicode</vt:lpstr>
      <vt:lpstr>Tahoma</vt:lpstr>
      <vt:lpstr>Times New Roman</vt:lpstr>
      <vt:lpstr>Wingdings</vt:lpstr>
      <vt:lpstr>ch1</vt:lpstr>
      <vt:lpstr>클래스</vt:lpstr>
      <vt:lpstr>클래스</vt:lpstr>
      <vt:lpstr>객체 선언</vt:lpstr>
      <vt:lpstr>구조체와 클래스</vt:lpstr>
      <vt:lpstr>클래스의 소프트웨어 설계 원리</vt:lpstr>
      <vt:lpstr>인터페이스와 구현을 분리 &amp; 캡슐화 테스트</vt:lpstr>
      <vt:lpstr>인터페이스와 구현을 분리 &amp; 캡슐화 테스트</vt:lpstr>
      <vt:lpstr>구조체와 클래스</vt:lpstr>
      <vt:lpstr>접근 제어: public과 private 멤버</vt:lpstr>
      <vt:lpstr>public과 private 멤버 예</vt:lpstr>
      <vt:lpstr>public과 private 멤버 예</vt:lpstr>
      <vt:lpstr>접근 제어 protected – 클래스 상속 이해 필요</vt:lpstr>
    </vt:vector>
  </TitlesOfParts>
  <Company>정보기술학부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C언어의 소개</dc:title>
  <dc:creator>최광훈</dc:creator>
  <cp:lastModifiedBy>khChoi</cp:lastModifiedBy>
  <cp:revision>804</cp:revision>
  <dcterms:created xsi:type="dcterms:W3CDTF">2003-06-26T01:49:00Z</dcterms:created>
  <dcterms:modified xsi:type="dcterms:W3CDTF">2016-09-18T04:56:20Z</dcterms:modified>
</cp:coreProperties>
</file>