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345" r:id="rId4"/>
    <p:sldId id="401" r:id="rId5"/>
    <p:sldId id="403" r:id="rId6"/>
    <p:sldId id="405" r:id="rId7"/>
    <p:sldId id="404" r:id="rId8"/>
    <p:sldId id="406" r:id="rId9"/>
    <p:sldId id="407" r:id="rId10"/>
    <p:sldId id="409" r:id="rId11"/>
    <p:sldId id="408" r:id="rId12"/>
    <p:sldId id="410" r:id="rId13"/>
    <p:sldId id="411" r:id="rId14"/>
    <p:sldId id="412" r:id="rId15"/>
    <p:sldId id="413" r:id="rId16"/>
    <p:sldId id="414" r:id="rId17"/>
    <p:sldId id="416" r:id="rId18"/>
    <p:sldId id="415" r:id="rId19"/>
    <p:sldId id="431" r:id="rId20"/>
    <p:sldId id="433" r:id="rId21"/>
    <p:sldId id="428" r:id="rId22"/>
    <p:sldId id="429" r:id="rId23"/>
    <p:sldId id="430" r:id="rId24"/>
    <p:sldId id="427" r:id="rId25"/>
    <p:sldId id="423" r:id="rId26"/>
    <p:sldId id="424" r:id="rId27"/>
    <p:sldId id="436" r:id="rId28"/>
    <p:sldId id="437" r:id="rId29"/>
    <p:sldId id="438" r:id="rId30"/>
    <p:sldId id="426" r:id="rId31"/>
    <p:sldId id="434" r:id="rId32"/>
    <p:sldId id="435" r:id="rId33"/>
    <p:sldId id="425" r:id="rId34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7531" autoAdjust="0"/>
  </p:normalViewPr>
  <p:slideViewPr>
    <p:cSldViewPr>
      <p:cViewPr varScale="1">
        <p:scale>
          <a:sx n="113" d="100"/>
          <a:sy n="113" d="100"/>
        </p:scale>
        <p:origin x="10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8D48890D-AD3A-4C33-8196-0EE13DC3CFD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41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8CE69E3E-A5BF-4EA0-91C7-E998139122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69E3E-A5BF-4EA0-91C7-E99813912200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99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14653A-6CD7-4E57-B7DB-0F8B9719C45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7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D3BB9-D76E-484E-82B4-FB130725D3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03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E5A87-293B-4621-9EC3-16936A0CC29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4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C343-4971-4071-BC26-9F769D5AD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25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35932-933D-4BF2-9D5F-8282BE9FF26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1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03174-6A8D-422E-B87E-B69DA567733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6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1D349-B6AB-4413-9E06-38B19DD9B2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85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393F8-2E8A-4F4D-9EFB-2E6C37C6123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5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62063-324D-4625-9820-288540F6BB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9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EA13F-E37A-4D96-8235-248337E400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92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F6DB-BE44-445D-9E94-0B7D2B6EFAC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85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E8864028-08B9-47E5-A441-F6BE2F02E96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5DA1E0DB-3C7C-435A-A9B6-F1B6ECD8C26C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10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포인터와 동적 배열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AC58076-5E63-4045-9257-87D7372918FA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delete</a:t>
            </a:r>
            <a:endParaRPr lang="ko-KR" alt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delete : </a:t>
            </a:r>
            <a:r>
              <a:rPr lang="ko-KR" altLang="en-US" smtClean="0"/>
              <a:t>메모리 해제 연산자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사용하던 메모리를 자유 저장 공간 </a:t>
            </a:r>
            <a:r>
              <a:rPr lang="en-US" altLang="ko-KR" smtClean="0"/>
              <a:t>(free store) </a:t>
            </a:r>
            <a:r>
              <a:rPr lang="ko-KR" altLang="en-US" smtClean="0"/>
              <a:t>또는 힙 </a:t>
            </a:r>
            <a:r>
              <a:rPr lang="en-US" altLang="ko-KR" smtClean="0"/>
              <a:t>(heap)</a:t>
            </a:r>
            <a:r>
              <a:rPr lang="ko-KR" altLang="en-US" smtClean="0"/>
              <a:t>에 반환 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int * p;</a:t>
            </a:r>
          </a:p>
          <a:p>
            <a:pPr lvl="2" eaLnBrk="1" hangingPunct="1"/>
            <a:r>
              <a:rPr lang="en-US" altLang="ko-KR" smtClean="0"/>
              <a:t>p = new int (5);</a:t>
            </a:r>
          </a:p>
          <a:p>
            <a:pPr lvl="2" eaLnBrk="1" hangingPunct="1"/>
            <a:r>
              <a:rPr lang="en-US" altLang="ko-KR" smtClean="0"/>
              <a:t>... // do something with p</a:t>
            </a:r>
          </a:p>
          <a:p>
            <a:pPr lvl="2" eaLnBrk="1" hangingPunct="1"/>
            <a:r>
              <a:rPr lang="en-US" altLang="ko-KR" smtClean="0"/>
              <a:t>delete p;</a:t>
            </a:r>
          </a:p>
          <a:p>
            <a:pPr lvl="2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허상 포인터 </a:t>
            </a:r>
            <a:r>
              <a:rPr lang="en-US" altLang="ko-KR" smtClean="0"/>
              <a:t>(dangling pointers)</a:t>
            </a:r>
          </a:p>
          <a:p>
            <a:pPr lvl="1" eaLnBrk="1" hangingPunct="1"/>
            <a:r>
              <a:rPr lang="en-US" altLang="ko-KR" smtClean="0"/>
              <a:t>delete p; </a:t>
            </a:r>
            <a:r>
              <a:rPr lang="ko-KR" altLang="en-US" smtClean="0"/>
              <a:t>를 수행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p</a:t>
            </a:r>
            <a:r>
              <a:rPr lang="ko-KR" altLang="en-US" smtClean="0"/>
              <a:t>가 가리키는 메모리를 해제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포인터 변수 </a:t>
            </a:r>
            <a:r>
              <a:rPr lang="en-US" altLang="ko-KR" smtClean="0"/>
              <a:t>p</a:t>
            </a:r>
            <a:r>
              <a:rPr lang="ko-KR" altLang="en-US" smtClean="0"/>
              <a:t>에 해제한 메모리의 주소가 남아 있음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*p</a:t>
            </a:r>
            <a:r>
              <a:rPr lang="ko-KR" altLang="en-US" smtClean="0"/>
              <a:t>로 값을 읽으려고 하면 그 결과는 </a:t>
            </a:r>
            <a:r>
              <a:rPr lang="en-US" altLang="ko-KR" smtClean="0"/>
              <a:t>undefined</a:t>
            </a:r>
          </a:p>
          <a:p>
            <a:pPr lvl="1" eaLnBrk="1" hangingPunct="1"/>
            <a:r>
              <a:rPr lang="en-US" altLang="ko-KR" smtClean="0"/>
              <a:t>delete </a:t>
            </a:r>
            <a:r>
              <a:rPr lang="ko-KR" altLang="en-US" smtClean="0"/>
              <a:t>연산 후 </a:t>
            </a:r>
            <a:r>
              <a:rPr lang="en-US" altLang="ko-KR" smtClean="0"/>
              <a:t>“p = NULL;” </a:t>
            </a:r>
            <a:r>
              <a:rPr lang="ko-KR" altLang="en-US" smtClean="0"/>
              <a:t>로 초기화하여 허상 포인터 참조를 방지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0CB25E-481D-416E-B885-8E818AF68D8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기타 사항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변수와 자동 변수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동적 변수 </a:t>
            </a:r>
            <a:r>
              <a:rPr lang="en-US" altLang="ko-KR" smtClean="0"/>
              <a:t>: new </a:t>
            </a:r>
            <a:r>
              <a:rPr lang="ko-KR" altLang="en-US" smtClean="0"/>
              <a:t>연산자를 통해 생성하고 </a:t>
            </a:r>
            <a:r>
              <a:rPr lang="en-US" altLang="ko-KR" smtClean="0"/>
              <a:t>delete </a:t>
            </a:r>
            <a:r>
              <a:rPr lang="ko-KR" altLang="en-US" smtClean="0"/>
              <a:t>연산자를 통해 해제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자동 변수 </a:t>
            </a:r>
            <a:r>
              <a:rPr lang="en-US" altLang="ko-KR" smtClean="0"/>
              <a:t>: </a:t>
            </a:r>
            <a:r>
              <a:rPr lang="ko-KR" altLang="en-US" smtClean="0"/>
              <a:t>함수 정의 내에 선언된 변수이고</a:t>
            </a:r>
            <a:r>
              <a:rPr lang="en-US" altLang="ko-KR" smtClean="0"/>
              <a:t>,</a:t>
            </a:r>
            <a:r>
              <a:rPr lang="ko-KR" altLang="en-US" smtClean="0"/>
              <a:t> 함수를 호출할 때 생성하고 함수 호출을 완료할 때 해제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포인터 타입의 이름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typedef int * IntPtr;       // int </a:t>
            </a:r>
            <a:r>
              <a:rPr lang="ko-KR" altLang="en-US" smtClean="0"/>
              <a:t>포인터 형을 </a:t>
            </a:r>
            <a:r>
              <a:rPr lang="en-US" altLang="ko-KR" smtClean="0"/>
              <a:t>IntPtr</a:t>
            </a:r>
            <a:r>
              <a:rPr lang="ko-KR" altLang="en-US" smtClean="0"/>
              <a:t>이라고 정의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IntPtr a, b;                    // int </a:t>
            </a:r>
            <a:r>
              <a:rPr lang="ko-KR" altLang="en-US" smtClean="0"/>
              <a:t>포인터 형 변수 </a:t>
            </a:r>
            <a:r>
              <a:rPr lang="en-US" altLang="ko-KR" smtClean="0"/>
              <a:t>a</a:t>
            </a:r>
            <a:r>
              <a:rPr lang="ko-KR" altLang="en-US" smtClean="0"/>
              <a:t>와 </a:t>
            </a:r>
            <a:r>
              <a:rPr lang="en-US" altLang="ko-KR" smtClean="0"/>
              <a:t>b</a:t>
            </a:r>
            <a:r>
              <a:rPr lang="ko-KR" altLang="en-US" smtClean="0"/>
              <a:t>를 선언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int *   a, b;                    // int </a:t>
            </a:r>
            <a:r>
              <a:rPr lang="ko-KR" altLang="en-US" smtClean="0"/>
              <a:t>포인터 형 변수 </a:t>
            </a:r>
            <a:r>
              <a:rPr lang="en-US" altLang="ko-KR" smtClean="0"/>
              <a:t>a</a:t>
            </a:r>
            <a:r>
              <a:rPr lang="ko-KR" altLang="en-US" smtClean="0"/>
              <a:t>와 </a:t>
            </a:r>
            <a:r>
              <a:rPr lang="en-US" altLang="ko-KR" smtClean="0"/>
              <a:t>int </a:t>
            </a:r>
            <a:r>
              <a:rPr lang="ko-KR" altLang="en-US" smtClean="0"/>
              <a:t>형 변수 </a:t>
            </a:r>
            <a:r>
              <a:rPr lang="en-US" altLang="ko-KR" smtClean="0"/>
              <a:t>b</a:t>
            </a:r>
            <a:r>
              <a:rPr lang="ko-KR" altLang="en-US" smtClean="0"/>
              <a:t>를 선언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포인터 형 매개 변수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값에 의한 호출 방식에 의해 포인터 값 </a:t>
            </a:r>
            <a:r>
              <a:rPr lang="en-US" altLang="ko-KR" smtClean="0"/>
              <a:t>(</a:t>
            </a:r>
            <a:r>
              <a:rPr lang="ko-KR" altLang="en-US" smtClean="0"/>
              <a:t>메모리 주소</a:t>
            </a:r>
            <a:r>
              <a:rPr lang="en-US" altLang="ko-KR" smtClean="0"/>
              <a:t>)</a:t>
            </a:r>
            <a:r>
              <a:rPr lang="ko-KR" altLang="en-US" smtClean="0"/>
              <a:t>을 복사해서 전달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매개 변수 포인터를 참조한 값을 변경하면 실 인자 </a:t>
            </a:r>
            <a:r>
              <a:rPr lang="en-US" altLang="ko-KR" smtClean="0"/>
              <a:t>(</a:t>
            </a:r>
            <a:r>
              <a:rPr lang="ko-KR" altLang="en-US" smtClean="0"/>
              <a:t>포인터</a:t>
            </a:r>
            <a:r>
              <a:rPr lang="en-US" altLang="ko-KR" smtClean="0"/>
              <a:t>)</a:t>
            </a:r>
            <a:r>
              <a:rPr lang="ko-KR" altLang="en-US" smtClean="0"/>
              <a:t>가 가리키는 값이 함께 변경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40B9211-F210-4D40-9E6B-15B5242A0EA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기타 사항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pic>
        <p:nvPicPr>
          <p:cNvPr id="14342" name="Picture 4" descr="C:\WINDOWS\Desktop\Oh_type\sacitch_C++_ppt\gif\savitchc10d0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599363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83AE02-82A7-437C-BEC7-148D8E10F45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기타 사항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pic>
        <p:nvPicPr>
          <p:cNvPr id="15366" name="Picture 6" descr="C:\WINDOWS\Desktop\Oh_type\sacitch_C++_ppt\gif\savitchc10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92238"/>
            <a:ext cx="7772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F004797-0CEB-47B2-9B3C-5F7BB5AB050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기타 사항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pic>
        <p:nvPicPr>
          <p:cNvPr id="16390" name="Picture 4" descr="C:\WINDOWS\Desktop\Oh_type\sacitch_C++_ppt\gif\savitchc10d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7724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6C7937-9882-4DA3-8950-D2C2EC6BBCB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일반적인 배열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고정된 원소의 </a:t>
            </a:r>
            <a:r>
              <a:rPr lang="ko-KR" altLang="en-US" dirty="0"/>
              <a:t>개</a:t>
            </a:r>
            <a:r>
              <a:rPr lang="ko-KR" altLang="en-US" dirty="0" smtClean="0"/>
              <a:t>수를 지정해서 선언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배열 변수는 배열의 첫 번째 원소의 주소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a[10];    /*       a</a:t>
            </a:r>
            <a:r>
              <a:rPr lang="ko-KR" altLang="en-US" dirty="0" smtClean="0"/>
              <a:t>의 타입은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     */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동적 배열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원소의 개수를 프로그램 실행 중에 결정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필요하면 원소 개수를 늘리거나 줄일 수 있음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* p;       /*        p</a:t>
            </a:r>
            <a:r>
              <a:rPr lang="ko-KR" altLang="en-US" dirty="0" smtClean="0"/>
              <a:t>의 타입은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             */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배열 변수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포인터 변수와 동일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 = a;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배열 변수를 포인터 변수에 할당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//  p</a:t>
            </a:r>
            <a:r>
              <a:rPr lang="ko-KR" altLang="en-US" dirty="0" smtClean="0"/>
              <a:t>는 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원소의 주소 </a:t>
            </a:r>
            <a:r>
              <a:rPr lang="en-US" altLang="ko-KR" dirty="0" smtClean="0"/>
              <a:t>( &amp;a[0] )</a:t>
            </a:r>
          </a:p>
          <a:p>
            <a:pPr lvl="1" eaLnBrk="1" hangingPunct="1">
              <a:defRPr/>
            </a:pPr>
            <a:r>
              <a:rPr lang="en-US" altLang="ko-KR" dirty="0" smtClean="0"/>
              <a:t>a = p;     // </a:t>
            </a:r>
            <a:r>
              <a:rPr lang="ko-KR" altLang="en-US" dirty="0" smtClean="0"/>
              <a:t>컴파일 에러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 변수는 상수 속성의 포인터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EFF01C-773F-488C-85F0-08096204BFF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배열 생성</a:t>
            </a:r>
            <a:r>
              <a:rPr lang="en-US" altLang="ko-KR" smtClean="0"/>
              <a:t>, </a:t>
            </a:r>
            <a:r>
              <a:rPr lang="ko-KR" altLang="en-US" smtClean="0"/>
              <a:t>사용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동적 배열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식 </a:t>
            </a:r>
            <a:r>
              <a:rPr lang="en-US" altLang="ko-KR" dirty="0" smtClean="0"/>
              <a:t>new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 [ </a:t>
            </a:r>
            <a:r>
              <a:rPr lang="en-US" altLang="ko-KR" i="1" dirty="0" smtClean="0"/>
              <a:t>size</a:t>
            </a:r>
            <a:r>
              <a:rPr lang="en-US" altLang="ko-KR" dirty="0" smtClean="0"/>
              <a:t> ]</a:t>
            </a:r>
            <a:r>
              <a:rPr lang="ko-KR" altLang="en-US" dirty="0" smtClean="0"/>
              <a:t>으로 </a:t>
            </a:r>
            <a:r>
              <a:rPr lang="en-US" altLang="ko-KR" i="1" dirty="0" smtClean="0"/>
              <a:t>type</a:t>
            </a:r>
            <a:r>
              <a:rPr lang="ko-KR" altLang="en-US" dirty="0" smtClean="0"/>
              <a:t>의 원소를 </a:t>
            </a:r>
            <a:r>
              <a:rPr lang="en-US" altLang="ko-KR" i="1" dirty="0" smtClean="0"/>
              <a:t>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개수의 배열을 생성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double * </a:t>
            </a:r>
            <a:r>
              <a:rPr lang="en-US" altLang="ko-KR" dirty="0" err="1" smtClean="0"/>
              <a:t>DoublePtr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en-US" altLang="ko-KR" dirty="0" err="1" smtClean="0"/>
              <a:t>DoublePtr</a:t>
            </a:r>
            <a:r>
              <a:rPr lang="en-US" altLang="ko-KR" dirty="0" smtClean="0"/>
              <a:t> d;</a:t>
            </a:r>
          </a:p>
          <a:p>
            <a:pPr lvl="1" eaLnBrk="1" hangingPunct="1">
              <a:defRPr/>
            </a:pPr>
            <a:r>
              <a:rPr lang="en-US" altLang="ko-KR" dirty="0" smtClean="0"/>
              <a:t>d = new double[10];        // new [ ] </a:t>
            </a:r>
            <a:r>
              <a:rPr lang="ko-KR" altLang="en-US" dirty="0" smtClean="0"/>
              <a:t>연산자를 사용해서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   // double </a:t>
            </a:r>
            <a:r>
              <a:rPr lang="ko-KR" altLang="en-US" dirty="0" smtClean="0"/>
              <a:t>형 원소를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갖는 배열 생성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동적 배열 사용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일반 배열과 같은 방식으로 사용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d[0], ..., d[9]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동적 배열 삭제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delete []  d;          // delete [ ] </a:t>
            </a:r>
            <a:r>
              <a:rPr lang="ko-KR" altLang="en-US" dirty="0" smtClean="0"/>
              <a:t>연산자를 사용해서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// delete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[ 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</a:t>
            </a:r>
            <a:r>
              <a:rPr lang="ko-KR" altLang="en-US" dirty="0" smtClean="0"/>
              <a:t>가 동적 배열임을 알</a:t>
            </a:r>
            <a:r>
              <a:rPr lang="ko-KR" altLang="en-US" dirty="0"/>
              <a:t>림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d = NULL;           // </a:t>
            </a:r>
            <a:r>
              <a:rPr lang="ko-KR" altLang="en-US" dirty="0" smtClean="0"/>
              <a:t>삭제된 동적 배열을 참조하는 것을 방지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5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690635-DF25-46E5-AD98-89361B94BD8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배열과 포인터 산술 연산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포인터에 대한 산술 연산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포인터가 가리키는 타입에 따라 산술 연산의 의미가 결정됨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다른 타입을 가리키는 포인터들 사이의 뺄셈은 무의미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포인터에 대한 </a:t>
            </a:r>
            <a:r>
              <a:rPr lang="en-US" altLang="ko-KR" dirty="0" smtClean="0"/>
              <a:t>++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--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double * </a:t>
            </a:r>
            <a:r>
              <a:rPr lang="en-US" altLang="ko-KR" dirty="0" err="1" smtClean="0"/>
              <a:t>DoublePtr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en-US" altLang="ko-KR" dirty="0" err="1" smtClean="0"/>
              <a:t>DoublePtr</a:t>
            </a:r>
            <a:r>
              <a:rPr lang="en-US" altLang="ko-KR" dirty="0" smtClean="0"/>
              <a:t> d, a;</a:t>
            </a:r>
          </a:p>
          <a:p>
            <a:pPr lvl="1" eaLnBrk="1" hangingPunct="1">
              <a:defRPr/>
            </a:pPr>
            <a:r>
              <a:rPr lang="en-US" altLang="ko-KR" dirty="0" smtClean="0"/>
              <a:t>d = new double[10];          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// d</a:t>
            </a:r>
            <a:r>
              <a:rPr lang="ko-KR" altLang="en-US" dirty="0" smtClean="0"/>
              <a:t>는 배열 첫 번째 원소 </a:t>
            </a:r>
            <a:r>
              <a:rPr lang="en-US" altLang="ko-KR" dirty="0" smtClean="0"/>
              <a:t>d[0]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, e.g., 2000</a:t>
            </a:r>
            <a:r>
              <a:rPr lang="ko-KR" altLang="en-US" dirty="0" smtClean="0"/>
              <a:t>번지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// d + 1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d[1]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, e.g., 2008</a:t>
            </a:r>
            <a:r>
              <a:rPr lang="ko-KR" altLang="en-US" dirty="0" smtClean="0"/>
              <a:t>번지   </a:t>
            </a:r>
            <a:r>
              <a:rPr lang="en-US" altLang="ko-KR" dirty="0" smtClean="0"/>
              <a:t>(double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8 bytes)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// d + 2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d[2]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, e.g., 2016</a:t>
            </a:r>
            <a:r>
              <a:rPr lang="ko-KR" altLang="en-US" dirty="0" smtClean="0"/>
              <a:t>번지  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a = &amp;a[5];</a:t>
            </a:r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d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      // 2000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d + 1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// 2000 + 1 * 8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      // 2000 + 5 * 8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a – d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// 5</a:t>
            </a:r>
            <a:r>
              <a:rPr lang="ko-KR" altLang="en-US" dirty="0" smtClean="0"/>
              <a:t>를 출력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787E48-0010-4DEA-8D93-D5E529011EF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다차원 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다차원 동적 배열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다차원 배열을 배열의 배열로 해석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IntArrayPtr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en-US" altLang="ko-KR" dirty="0" err="1" smtClean="0"/>
              <a:t>IntArryPtr</a:t>
            </a:r>
            <a:r>
              <a:rPr lang="en-US" altLang="ko-KR" dirty="0" smtClean="0"/>
              <a:t> *m = new </a:t>
            </a:r>
            <a:r>
              <a:rPr lang="en-US" altLang="ko-KR" dirty="0" err="1" smtClean="0"/>
              <a:t>IntArryaPtr</a:t>
            </a:r>
            <a:r>
              <a:rPr lang="en-US" altLang="ko-KR" dirty="0" smtClean="0"/>
              <a:t>[3];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// 3</a:t>
            </a:r>
            <a:r>
              <a:rPr lang="ko-KR" altLang="en-US" dirty="0" smtClean="0"/>
              <a:t>개의 포인터를 원소로 하는 배열을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3; i++)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m [i]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[4];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// 4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원소로 하는 배열을 생성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// </a:t>
            </a:r>
            <a:r>
              <a:rPr lang="ko-KR" altLang="en-US" dirty="0" smtClean="0"/>
              <a:t>그 배열을 각각 </a:t>
            </a:r>
            <a:r>
              <a:rPr lang="en-US" altLang="ko-KR" dirty="0" smtClean="0"/>
              <a:t>m[i]</a:t>
            </a:r>
            <a:r>
              <a:rPr lang="ko-KR" altLang="en-US" dirty="0" smtClean="0"/>
              <a:t>가 가리키도록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B2A2F1-6131-4BFE-BCF3-32093139F61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연산자의 조합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X -&gt; 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(*X) . F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 * p;</a:t>
            </a:r>
          </a:p>
          <a:p>
            <a:pPr lvl="1" eaLnBrk="1" hangingPunct="1">
              <a:defRPr/>
            </a:pPr>
            <a:r>
              <a:rPr lang="en-US" altLang="ko-KR" dirty="0" smtClean="0"/>
              <a:t>p = new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en-US" altLang="ko-KR" dirty="0" smtClean="0"/>
              <a:t>p-&gt;grade = “A”;        // (*p) . grade = “A”; 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//  * p . grade</a:t>
            </a:r>
            <a:r>
              <a:rPr lang="ko-KR" altLang="en-US" dirty="0" smtClean="0"/>
              <a:t>는 두 개의 연산자 </a:t>
            </a:r>
            <a:r>
              <a:rPr lang="en-US" altLang="ko-KR" dirty="0" smtClean="0"/>
              <a:t>*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을 포함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//  </a:t>
            </a:r>
            <a:r>
              <a:rPr lang="ko-KR" altLang="en-US" dirty="0" smtClean="0"/>
              <a:t>우선 순위 규칙에 의해</a:t>
            </a:r>
            <a:r>
              <a:rPr lang="en-US" altLang="ko-KR" dirty="0" smtClean="0"/>
              <a:t> * (p . grade)</a:t>
            </a:r>
            <a:r>
              <a:rPr lang="ko-KR" altLang="en-US" dirty="0" smtClean="0"/>
              <a:t>로 해석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9574F580-8F2A-4EE8-BF83-8CA7AA59987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포인터 변수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메모리 관리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동적 배열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동적 배열의 생성과 사용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포인터 산술 연산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 및 동적 배열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this </a:t>
            </a:r>
            <a:r>
              <a:rPr lang="ko-KR" altLang="en-US" smtClean="0"/>
              <a:t>포인터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소멸자 </a:t>
            </a:r>
            <a:r>
              <a:rPr lang="en-US" altLang="ko-KR" smtClean="0"/>
              <a:t>(destructors)</a:t>
            </a:r>
          </a:p>
          <a:p>
            <a:pPr lvl="1" eaLnBrk="1" hangingPunct="1"/>
            <a:r>
              <a:rPr lang="ko-KR" altLang="en-US" smtClean="0"/>
              <a:t>복사 생성자 </a:t>
            </a:r>
            <a:r>
              <a:rPr lang="en-US" altLang="ko-KR" smtClean="0"/>
              <a:t>(copy constructors)</a:t>
            </a:r>
          </a:p>
          <a:p>
            <a:pPr lvl="1" eaLnBrk="1" hangingPunct="1"/>
            <a:r>
              <a:rPr lang="ko-KR" altLang="en-US" smtClean="0"/>
              <a:t>할당 연산자 오버로딩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662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B1AD35-994A-4563-8B28-7856705414D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멤버 함수 내에서 호출 객체</a:t>
            </a:r>
            <a:r>
              <a:rPr lang="en-US" altLang="ko-KR" dirty="0"/>
              <a:t> (calling object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가리키는 포인터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class Simple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public: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void </a:t>
            </a:r>
            <a:r>
              <a:rPr lang="en-US" altLang="ko-KR" dirty="0" err="1" smtClean="0"/>
              <a:t>showStuff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private: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stuff;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};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void Simple::</a:t>
            </a:r>
            <a:r>
              <a:rPr lang="en-US" altLang="ko-KR" dirty="0" err="1" smtClean="0"/>
              <a:t>showStuff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stuff;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this-&gt;stuff;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65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C704AA-5F8A-4C63-A7E8-2F0BF9EDDAFD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0"/>
          <a:lstStyle/>
          <a:p>
            <a:pPr eaLnBrk="1" hangingPunct="1"/>
            <a:r>
              <a:rPr lang="ko-KR" altLang="en-US" smtClean="0"/>
              <a:t>클래스의 객체를 복사하거나 삭제할 때 메모리 관리</a:t>
            </a:r>
            <a:endParaRPr lang="en-US" altLang="ko-KR" smtClean="0"/>
          </a:p>
        </p:txBody>
      </p:sp>
      <p:sp>
        <p:nvSpPr>
          <p:cNvPr id="22534" name="TextBox 3"/>
          <p:cNvSpPr txBox="1">
            <a:spLocks noChangeArrowheads="1"/>
          </p:cNvSpPr>
          <p:nvPr/>
        </p:nvSpPr>
        <p:spPr bwMode="auto">
          <a:xfrm>
            <a:off x="1425575" y="1700213"/>
            <a:ext cx="1481138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class C {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    int x;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    </a:t>
            </a:r>
            <a:r>
              <a:rPr lang="en-US" altLang="ko-KR" sz="1800">
                <a:solidFill>
                  <a:srgbClr val="FF0000"/>
                </a:solidFill>
              </a:rPr>
              <a:t>int* ptr;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};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C obj1, obj2;</a:t>
            </a:r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2535" name="직선 화살표 연결선 5"/>
          <p:cNvCxnSpPr>
            <a:cxnSpLocks noChangeShapeType="1"/>
          </p:cNvCxnSpPr>
          <p:nvPr/>
        </p:nvCxnSpPr>
        <p:spPr bwMode="auto">
          <a:xfrm>
            <a:off x="4360863" y="2420938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6" name="직사각형 6"/>
          <p:cNvSpPr>
            <a:spLocks noChangeArrowheads="1"/>
          </p:cNvSpPr>
          <p:nvPr/>
        </p:nvSpPr>
        <p:spPr bwMode="auto">
          <a:xfrm>
            <a:off x="3784600" y="2039938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123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37" name="직사각형 9"/>
          <p:cNvSpPr>
            <a:spLocks noChangeArrowheads="1"/>
          </p:cNvSpPr>
          <p:nvPr/>
        </p:nvSpPr>
        <p:spPr bwMode="auto">
          <a:xfrm>
            <a:off x="3279775" y="2925763"/>
            <a:ext cx="6492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38" name="직사각형 14"/>
          <p:cNvSpPr>
            <a:spLocks noChangeArrowheads="1"/>
          </p:cNvSpPr>
          <p:nvPr/>
        </p:nvSpPr>
        <p:spPr bwMode="auto">
          <a:xfrm>
            <a:off x="3432175" y="2925763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539" name="직선 화살표 연결선 21"/>
          <p:cNvCxnSpPr>
            <a:cxnSpLocks noChangeShapeType="1"/>
          </p:cNvCxnSpPr>
          <p:nvPr/>
        </p:nvCxnSpPr>
        <p:spPr bwMode="auto">
          <a:xfrm>
            <a:off x="7018338" y="2420938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0" name="직사각형 22"/>
          <p:cNvSpPr>
            <a:spLocks noChangeArrowheads="1"/>
          </p:cNvSpPr>
          <p:nvPr/>
        </p:nvSpPr>
        <p:spPr bwMode="auto">
          <a:xfrm>
            <a:off x="6442075" y="2039938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1" name="직사각형 31"/>
          <p:cNvSpPr>
            <a:spLocks noChangeArrowheads="1"/>
          </p:cNvSpPr>
          <p:nvPr/>
        </p:nvSpPr>
        <p:spPr bwMode="auto">
          <a:xfrm>
            <a:off x="3784600" y="292735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2" name="직사각형 33"/>
          <p:cNvSpPr>
            <a:spLocks noChangeArrowheads="1"/>
          </p:cNvSpPr>
          <p:nvPr/>
        </p:nvSpPr>
        <p:spPr bwMode="auto">
          <a:xfrm>
            <a:off x="4137025" y="2927350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3" name="직사각형 34"/>
          <p:cNvSpPr>
            <a:spLocks noChangeArrowheads="1"/>
          </p:cNvSpPr>
          <p:nvPr/>
        </p:nvSpPr>
        <p:spPr bwMode="auto">
          <a:xfrm>
            <a:off x="4484688" y="292735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4" name="직사각형 35"/>
          <p:cNvSpPr>
            <a:spLocks noChangeArrowheads="1"/>
          </p:cNvSpPr>
          <p:nvPr/>
        </p:nvSpPr>
        <p:spPr bwMode="auto">
          <a:xfrm>
            <a:off x="4838700" y="292735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5" name="직사각형 36"/>
          <p:cNvSpPr>
            <a:spLocks noChangeArrowheads="1"/>
          </p:cNvSpPr>
          <p:nvPr/>
        </p:nvSpPr>
        <p:spPr bwMode="auto">
          <a:xfrm>
            <a:off x="5988050" y="29352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6" name="직사각형 37"/>
          <p:cNvSpPr>
            <a:spLocks noChangeArrowheads="1"/>
          </p:cNvSpPr>
          <p:nvPr/>
        </p:nvSpPr>
        <p:spPr bwMode="auto">
          <a:xfrm>
            <a:off x="6140450" y="2935288"/>
            <a:ext cx="350838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7" name="직사각형 38"/>
          <p:cNvSpPr>
            <a:spLocks noChangeArrowheads="1"/>
          </p:cNvSpPr>
          <p:nvPr/>
        </p:nvSpPr>
        <p:spPr bwMode="auto">
          <a:xfrm>
            <a:off x="6492875" y="2936875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8" name="직사각형 39"/>
          <p:cNvSpPr>
            <a:spLocks noChangeArrowheads="1"/>
          </p:cNvSpPr>
          <p:nvPr/>
        </p:nvSpPr>
        <p:spPr bwMode="auto">
          <a:xfrm>
            <a:off x="6843713" y="293687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49" name="직사각형 40"/>
          <p:cNvSpPr>
            <a:spLocks noChangeArrowheads="1"/>
          </p:cNvSpPr>
          <p:nvPr/>
        </p:nvSpPr>
        <p:spPr bwMode="auto">
          <a:xfrm>
            <a:off x="7192963" y="2936875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0" name="직사각형 41"/>
          <p:cNvSpPr>
            <a:spLocks noChangeArrowheads="1"/>
          </p:cNvSpPr>
          <p:nvPr/>
        </p:nvSpPr>
        <p:spPr bwMode="auto">
          <a:xfrm>
            <a:off x="7546975" y="2936875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1" name="TextBox 12"/>
          <p:cNvSpPr txBox="1">
            <a:spLocks noChangeArrowheads="1"/>
          </p:cNvSpPr>
          <p:nvPr/>
        </p:nvSpPr>
        <p:spPr bwMode="auto">
          <a:xfrm>
            <a:off x="4075113" y="1706563"/>
            <a:ext cx="473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2" name="TextBox 43"/>
          <p:cNvSpPr txBox="1">
            <a:spLocks noChangeArrowheads="1"/>
          </p:cNvSpPr>
          <p:nvPr/>
        </p:nvSpPr>
        <p:spPr bwMode="auto">
          <a:xfrm>
            <a:off x="6710363" y="1720850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obj2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553" name="직선 화살표 연결선 44"/>
          <p:cNvCxnSpPr>
            <a:cxnSpLocks noChangeShapeType="1"/>
          </p:cNvCxnSpPr>
          <p:nvPr/>
        </p:nvCxnSpPr>
        <p:spPr bwMode="auto">
          <a:xfrm>
            <a:off x="1911350" y="5237163"/>
            <a:ext cx="1177925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4" name="직사각형 45"/>
          <p:cNvSpPr>
            <a:spLocks noChangeArrowheads="1"/>
          </p:cNvSpPr>
          <p:nvPr/>
        </p:nvSpPr>
        <p:spPr bwMode="auto">
          <a:xfrm>
            <a:off x="1335088" y="4856163"/>
            <a:ext cx="1008062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555" name="직선 화살표 연결선 48"/>
          <p:cNvCxnSpPr>
            <a:cxnSpLocks noChangeShapeType="1"/>
          </p:cNvCxnSpPr>
          <p:nvPr/>
        </p:nvCxnSpPr>
        <p:spPr bwMode="auto">
          <a:xfrm>
            <a:off x="3160713" y="5237163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6" name="직사각형 49"/>
          <p:cNvSpPr>
            <a:spLocks noChangeArrowheads="1"/>
          </p:cNvSpPr>
          <p:nvPr/>
        </p:nvSpPr>
        <p:spPr bwMode="auto">
          <a:xfrm>
            <a:off x="2584450" y="4856163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7" name="직사각형 54"/>
          <p:cNvSpPr>
            <a:spLocks noChangeArrowheads="1"/>
          </p:cNvSpPr>
          <p:nvPr/>
        </p:nvSpPr>
        <p:spPr bwMode="auto">
          <a:xfrm>
            <a:off x="2130425" y="5751513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8" name="직사각형 55"/>
          <p:cNvSpPr>
            <a:spLocks noChangeArrowheads="1"/>
          </p:cNvSpPr>
          <p:nvPr/>
        </p:nvSpPr>
        <p:spPr bwMode="auto">
          <a:xfrm>
            <a:off x="2282825" y="5751513"/>
            <a:ext cx="350838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59" name="직사각형 56"/>
          <p:cNvSpPr>
            <a:spLocks noChangeArrowheads="1"/>
          </p:cNvSpPr>
          <p:nvPr/>
        </p:nvSpPr>
        <p:spPr bwMode="auto">
          <a:xfrm>
            <a:off x="2635250" y="5753100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0" name="직사각형 57"/>
          <p:cNvSpPr>
            <a:spLocks noChangeArrowheads="1"/>
          </p:cNvSpPr>
          <p:nvPr/>
        </p:nvSpPr>
        <p:spPr bwMode="auto">
          <a:xfrm>
            <a:off x="2986088" y="575310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1" name="직사각형 58"/>
          <p:cNvSpPr>
            <a:spLocks noChangeArrowheads="1"/>
          </p:cNvSpPr>
          <p:nvPr/>
        </p:nvSpPr>
        <p:spPr bwMode="auto">
          <a:xfrm>
            <a:off x="3335338" y="5753100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2" name="직사각형 59"/>
          <p:cNvSpPr>
            <a:spLocks noChangeArrowheads="1"/>
          </p:cNvSpPr>
          <p:nvPr/>
        </p:nvSpPr>
        <p:spPr bwMode="auto">
          <a:xfrm>
            <a:off x="3689350" y="5753100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3" name="TextBox 60"/>
          <p:cNvSpPr txBox="1">
            <a:spLocks noChangeArrowheads="1"/>
          </p:cNvSpPr>
          <p:nvPr/>
        </p:nvSpPr>
        <p:spPr bwMode="auto">
          <a:xfrm>
            <a:off x="1625600" y="4522788"/>
            <a:ext cx="473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4" name="TextBox 61"/>
          <p:cNvSpPr txBox="1">
            <a:spLocks noChangeArrowheads="1"/>
          </p:cNvSpPr>
          <p:nvPr/>
        </p:nvSpPr>
        <p:spPr bwMode="auto">
          <a:xfrm>
            <a:off x="2852738" y="4537075"/>
            <a:ext cx="473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obj2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565" name="직선 화살표 연결선 64"/>
          <p:cNvCxnSpPr>
            <a:cxnSpLocks noChangeShapeType="1"/>
          </p:cNvCxnSpPr>
          <p:nvPr/>
        </p:nvCxnSpPr>
        <p:spPr bwMode="auto">
          <a:xfrm>
            <a:off x="7702550" y="5240338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6" name="직사각형 65"/>
          <p:cNvSpPr>
            <a:spLocks noChangeArrowheads="1"/>
          </p:cNvSpPr>
          <p:nvPr/>
        </p:nvSpPr>
        <p:spPr bwMode="auto">
          <a:xfrm>
            <a:off x="7126288" y="4859338"/>
            <a:ext cx="1008062" cy="5095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7" name="직사각형 66"/>
          <p:cNvSpPr>
            <a:spLocks noChangeArrowheads="1"/>
          </p:cNvSpPr>
          <p:nvPr/>
        </p:nvSpPr>
        <p:spPr bwMode="auto">
          <a:xfrm>
            <a:off x="6672263" y="5754688"/>
            <a:ext cx="647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8" name="직사각형 67"/>
          <p:cNvSpPr>
            <a:spLocks noChangeArrowheads="1"/>
          </p:cNvSpPr>
          <p:nvPr/>
        </p:nvSpPr>
        <p:spPr bwMode="auto">
          <a:xfrm>
            <a:off x="6824663" y="5754688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69" name="직사각형 68"/>
          <p:cNvSpPr>
            <a:spLocks noChangeArrowheads="1"/>
          </p:cNvSpPr>
          <p:nvPr/>
        </p:nvSpPr>
        <p:spPr bwMode="auto">
          <a:xfrm>
            <a:off x="7177088" y="5756275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0" name="직사각형 69"/>
          <p:cNvSpPr>
            <a:spLocks noChangeArrowheads="1"/>
          </p:cNvSpPr>
          <p:nvPr/>
        </p:nvSpPr>
        <p:spPr bwMode="auto">
          <a:xfrm>
            <a:off x="7527925" y="5756275"/>
            <a:ext cx="352425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1" name="직사각형 70"/>
          <p:cNvSpPr>
            <a:spLocks noChangeArrowheads="1"/>
          </p:cNvSpPr>
          <p:nvPr/>
        </p:nvSpPr>
        <p:spPr bwMode="auto">
          <a:xfrm>
            <a:off x="7877175" y="5756275"/>
            <a:ext cx="350838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2" name="직사각형 71"/>
          <p:cNvSpPr>
            <a:spLocks noChangeArrowheads="1"/>
          </p:cNvSpPr>
          <p:nvPr/>
        </p:nvSpPr>
        <p:spPr bwMode="auto">
          <a:xfrm>
            <a:off x="8231188" y="5756275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3" name="TextBox 72"/>
          <p:cNvSpPr txBox="1">
            <a:spLocks noChangeArrowheads="1"/>
          </p:cNvSpPr>
          <p:nvPr/>
        </p:nvSpPr>
        <p:spPr bwMode="auto">
          <a:xfrm>
            <a:off x="7394575" y="4540250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obj2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574" name="직선 화살표 연결선 73"/>
          <p:cNvCxnSpPr>
            <a:cxnSpLocks noChangeShapeType="1"/>
          </p:cNvCxnSpPr>
          <p:nvPr/>
        </p:nvCxnSpPr>
        <p:spPr bwMode="auto">
          <a:xfrm>
            <a:off x="5818188" y="526415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5" name="직사각형 74"/>
          <p:cNvSpPr>
            <a:spLocks noChangeArrowheads="1"/>
          </p:cNvSpPr>
          <p:nvPr/>
        </p:nvSpPr>
        <p:spPr bwMode="auto">
          <a:xfrm>
            <a:off x="5241925" y="4883150"/>
            <a:ext cx="1008063" cy="509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6" name="직사각형 75"/>
          <p:cNvSpPr>
            <a:spLocks noChangeArrowheads="1"/>
          </p:cNvSpPr>
          <p:nvPr/>
        </p:nvSpPr>
        <p:spPr bwMode="auto">
          <a:xfrm>
            <a:off x="4787900" y="5776913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7" name="직사각형 76"/>
          <p:cNvSpPr>
            <a:spLocks noChangeArrowheads="1"/>
          </p:cNvSpPr>
          <p:nvPr/>
        </p:nvSpPr>
        <p:spPr bwMode="auto">
          <a:xfrm>
            <a:off x="4940300" y="5776913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8" name="직사각형 77"/>
          <p:cNvSpPr>
            <a:spLocks noChangeArrowheads="1"/>
          </p:cNvSpPr>
          <p:nvPr/>
        </p:nvSpPr>
        <p:spPr bwMode="auto">
          <a:xfrm>
            <a:off x="5292725" y="577850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79" name="직사각형 78"/>
          <p:cNvSpPr>
            <a:spLocks noChangeArrowheads="1"/>
          </p:cNvSpPr>
          <p:nvPr/>
        </p:nvSpPr>
        <p:spPr bwMode="auto">
          <a:xfrm>
            <a:off x="5643563" y="577850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80" name="직사각형 79"/>
          <p:cNvSpPr>
            <a:spLocks noChangeArrowheads="1"/>
          </p:cNvSpPr>
          <p:nvPr/>
        </p:nvSpPr>
        <p:spPr bwMode="auto">
          <a:xfrm>
            <a:off x="5992813" y="5778500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81" name="직사각형 80"/>
          <p:cNvSpPr>
            <a:spLocks noChangeArrowheads="1"/>
          </p:cNvSpPr>
          <p:nvPr/>
        </p:nvSpPr>
        <p:spPr bwMode="auto">
          <a:xfrm>
            <a:off x="6346825" y="5778500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82" name="TextBox 81"/>
          <p:cNvSpPr txBox="1">
            <a:spLocks noChangeArrowheads="1"/>
          </p:cNvSpPr>
          <p:nvPr/>
        </p:nvSpPr>
        <p:spPr bwMode="auto">
          <a:xfrm>
            <a:off x="5510213" y="4562475"/>
            <a:ext cx="473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583" name="TextBox 20"/>
          <p:cNvSpPr txBox="1">
            <a:spLocks noChangeArrowheads="1"/>
          </p:cNvSpPr>
          <p:nvPr/>
        </p:nvSpPr>
        <p:spPr bwMode="auto">
          <a:xfrm>
            <a:off x="1116013" y="4210050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(1) </a:t>
            </a:r>
            <a:r>
              <a:rPr lang="ko-KR" altLang="en-US" sz="1800">
                <a:solidFill>
                  <a:schemeClr val="tx1"/>
                </a:solidFill>
              </a:rPr>
              <a:t>얕은 복사</a:t>
            </a:r>
          </a:p>
        </p:txBody>
      </p:sp>
      <p:sp>
        <p:nvSpPr>
          <p:cNvPr id="22584" name="TextBox 83"/>
          <p:cNvSpPr txBox="1">
            <a:spLocks noChangeArrowheads="1"/>
          </p:cNvSpPr>
          <p:nvPr/>
        </p:nvSpPr>
        <p:spPr bwMode="auto">
          <a:xfrm>
            <a:off x="5334000" y="4149725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(2) </a:t>
            </a:r>
            <a:r>
              <a:rPr lang="ko-KR" altLang="en-US" sz="1800">
                <a:solidFill>
                  <a:schemeClr val="tx1"/>
                </a:solidFill>
              </a:rPr>
              <a:t>깊은 복사</a:t>
            </a:r>
          </a:p>
        </p:txBody>
      </p:sp>
      <p:sp>
        <p:nvSpPr>
          <p:cNvPr id="22585" name="직사각형 42"/>
          <p:cNvSpPr>
            <a:spLocks noChangeArrowheads="1"/>
          </p:cNvSpPr>
          <p:nvPr/>
        </p:nvSpPr>
        <p:spPr bwMode="auto">
          <a:xfrm>
            <a:off x="1016000" y="3771900"/>
            <a:ext cx="283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lvl="1" eaLnBrk="1" hangingPunct="1"/>
            <a:r>
              <a:rPr lang="en-US" altLang="ko-KR"/>
              <a:t>obj1 = obj2; </a:t>
            </a:r>
            <a:r>
              <a:rPr lang="ko-KR" altLang="en-US"/>
              <a:t>의 결과는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355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FE89B49-7F2C-4554-BFD8-65740C0EFBD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0"/>
          <a:lstStyle/>
          <a:p>
            <a:pPr eaLnBrk="1" hangingPunct="1"/>
            <a:r>
              <a:rPr lang="ko-KR" altLang="en-US" smtClean="0"/>
              <a:t>클래스의 객체를 복사하거나 삭제할 때 메모리 관리 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/>
              <a:t>obj1 = obj2; </a:t>
            </a:r>
            <a:r>
              <a:rPr lang="ko-KR" altLang="en-US" smtClean="0"/>
              <a:t>으로 복사한 다음 </a:t>
            </a:r>
            <a:r>
              <a:rPr lang="en-US" altLang="ko-KR" smtClean="0"/>
              <a:t>obj2</a:t>
            </a:r>
            <a:r>
              <a:rPr lang="ko-KR" altLang="en-US" smtClean="0"/>
              <a:t>를 삭제하면 그 결과는</a:t>
            </a:r>
            <a:r>
              <a:rPr lang="en-US" altLang="ko-KR" smtClean="0"/>
              <a:t>?</a:t>
            </a:r>
          </a:p>
        </p:txBody>
      </p:sp>
      <p:cxnSp>
        <p:nvCxnSpPr>
          <p:cNvPr id="23558" name="직선 화살표 연결선 44"/>
          <p:cNvCxnSpPr>
            <a:cxnSpLocks noChangeShapeType="1"/>
          </p:cNvCxnSpPr>
          <p:nvPr/>
        </p:nvCxnSpPr>
        <p:spPr bwMode="auto">
          <a:xfrm>
            <a:off x="1911350" y="5226050"/>
            <a:ext cx="1177925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9" name="직사각형 45"/>
          <p:cNvSpPr>
            <a:spLocks noChangeArrowheads="1"/>
          </p:cNvSpPr>
          <p:nvPr/>
        </p:nvSpPr>
        <p:spPr bwMode="auto">
          <a:xfrm>
            <a:off x="1335088" y="4845050"/>
            <a:ext cx="1008062" cy="509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3160713" y="5226050"/>
            <a:ext cx="0" cy="50323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/>
          <p:cNvSpPr/>
          <p:nvPr/>
        </p:nvSpPr>
        <p:spPr bwMode="auto">
          <a:xfrm>
            <a:off x="2584450" y="4845050"/>
            <a:ext cx="1008063" cy="5095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 : 456</a:t>
            </a:r>
          </a:p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ptr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82825" y="5740400"/>
            <a:ext cx="350838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635250" y="5741988"/>
            <a:ext cx="350838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7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986088" y="5741988"/>
            <a:ext cx="352425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335338" y="5741988"/>
            <a:ext cx="350837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689350" y="5741988"/>
            <a:ext cx="350838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10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3567" name="TextBox 60"/>
          <p:cNvSpPr txBox="1">
            <a:spLocks noChangeArrowheads="1"/>
          </p:cNvSpPr>
          <p:nvPr/>
        </p:nvSpPr>
        <p:spPr bwMode="auto">
          <a:xfrm>
            <a:off x="1625600" y="4511675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52738" y="4525963"/>
            <a:ext cx="473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굴림" charset="-127"/>
              </a:rPr>
              <a:t>obj2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  <a:ea typeface="굴림" charset="-127"/>
            </a:endParaRPr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1116013" y="4198938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(1-1) </a:t>
            </a:r>
            <a:r>
              <a:rPr lang="ko-KR" altLang="en-US" sz="1800">
                <a:solidFill>
                  <a:schemeClr val="tx1"/>
                </a:solidFill>
              </a:rPr>
              <a:t>깊은 삭제</a:t>
            </a:r>
          </a:p>
        </p:txBody>
      </p:sp>
      <p:cxnSp>
        <p:nvCxnSpPr>
          <p:cNvPr id="23570" name="직선 화살표 연결선 62"/>
          <p:cNvCxnSpPr>
            <a:cxnSpLocks noChangeShapeType="1"/>
          </p:cNvCxnSpPr>
          <p:nvPr/>
        </p:nvCxnSpPr>
        <p:spPr bwMode="auto">
          <a:xfrm>
            <a:off x="1911350" y="3016250"/>
            <a:ext cx="1177925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1" name="직사각형 63"/>
          <p:cNvSpPr>
            <a:spLocks noChangeArrowheads="1"/>
          </p:cNvSpPr>
          <p:nvPr/>
        </p:nvSpPr>
        <p:spPr bwMode="auto">
          <a:xfrm>
            <a:off x="1335088" y="2635250"/>
            <a:ext cx="1008062" cy="509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3572" name="직선 화살표 연결선 82"/>
          <p:cNvCxnSpPr>
            <a:cxnSpLocks noChangeShapeType="1"/>
          </p:cNvCxnSpPr>
          <p:nvPr/>
        </p:nvCxnSpPr>
        <p:spPr bwMode="auto">
          <a:xfrm>
            <a:off x="3160713" y="3016250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직사각형 84"/>
          <p:cNvSpPr>
            <a:spLocks noChangeArrowheads="1"/>
          </p:cNvSpPr>
          <p:nvPr/>
        </p:nvSpPr>
        <p:spPr bwMode="auto">
          <a:xfrm>
            <a:off x="2584450" y="2635250"/>
            <a:ext cx="1008063" cy="509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4" name="직사각형 85"/>
          <p:cNvSpPr>
            <a:spLocks noChangeArrowheads="1"/>
          </p:cNvSpPr>
          <p:nvPr/>
        </p:nvSpPr>
        <p:spPr bwMode="auto">
          <a:xfrm>
            <a:off x="2130425" y="3530600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5" name="직사각형 86"/>
          <p:cNvSpPr>
            <a:spLocks noChangeArrowheads="1"/>
          </p:cNvSpPr>
          <p:nvPr/>
        </p:nvSpPr>
        <p:spPr bwMode="auto">
          <a:xfrm>
            <a:off x="2282825" y="3530600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6" name="직사각형 87"/>
          <p:cNvSpPr>
            <a:spLocks noChangeArrowheads="1"/>
          </p:cNvSpPr>
          <p:nvPr/>
        </p:nvSpPr>
        <p:spPr bwMode="auto">
          <a:xfrm>
            <a:off x="2635250" y="3532188"/>
            <a:ext cx="350838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7" name="직사각형 88"/>
          <p:cNvSpPr>
            <a:spLocks noChangeArrowheads="1"/>
          </p:cNvSpPr>
          <p:nvPr/>
        </p:nvSpPr>
        <p:spPr bwMode="auto">
          <a:xfrm>
            <a:off x="2986088" y="3532188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8" name="직사각형 89"/>
          <p:cNvSpPr>
            <a:spLocks noChangeArrowheads="1"/>
          </p:cNvSpPr>
          <p:nvPr/>
        </p:nvSpPr>
        <p:spPr bwMode="auto">
          <a:xfrm>
            <a:off x="3335338" y="3532188"/>
            <a:ext cx="35083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79" name="직사각형 90"/>
          <p:cNvSpPr>
            <a:spLocks noChangeArrowheads="1"/>
          </p:cNvSpPr>
          <p:nvPr/>
        </p:nvSpPr>
        <p:spPr bwMode="auto">
          <a:xfrm>
            <a:off x="3689350" y="3532188"/>
            <a:ext cx="350838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80" name="TextBox 91"/>
          <p:cNvSpPr txBox="1">
            <a:spLocks noChangeArrowheads="1"/>
          </p:cNvSpPr>
          <p:nvPr/>
        </p:nvSpPr>
        <p:spPr bwMode="auto">
          <a:xfrm>
            <a:off x="1625600" y="2301875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81" name="TextBox 92"/>
          <p:cNvSpPr txBox="1">
            <a:spLocks noChangeArrowheads="1"/>
          </p:cNvSpPr>
          <p:nvPr/>
        </p:nvSpPr>
        <p:spPr bwMode="auto">
          <a:xfrm>
            <a:off x="2852738" y="2316163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82" name="TextBox 111"/>
          <p:cNvSpPr txBox="1">
            <a:spLocks noChangeArrowheads="1"/>
          </p:cNvSpPr>
          <p:nvPr/>
        </p:nvSpPr>
        <p:spPr bwMode="auto">
          <a:xfrm>
            <a:off x="1116013" y="1989138"/>
            <a:ext cx="280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(1) </a:t>
            </a:r>
            <a:r>
              <a:rPr lang="ko-KR" altLang="en-US" sz="1800">
                <a:solidFill>
                  <a:schemeClr val="tx1"/>
                </a:solidFill>
              </a:rPr>
              <a:t>얕은 복사의 경우 결과</a:t>
            </a:r>
          </a:p>
        </p:txBody>
      </p:sp>
      <p:cxnSp>
        <p:nvCxnSpPr>
          <p:cNvPr id="23583" name="직선 화살표 연결선 126"/>
          <p:cNvCxnSpPr>
            <a:cxnSpLocks noChangeShapeType="1"/>
          </p:cNvCxnSpPr>
          <p:nvPr/>
        </p:nvCxnSpPr>
        <p:spPr bwMode="auto">
          <a:xfrm>
            <a:off x="5843588" y="5210175"/>
            <a:ext cx="1177925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4" name="직사각형 127"/>
          <p:cNvSpPr>
            <a:spLocks noChangeArrowheads="1"/>
          </p:cNvSpPr>
          <p:nvPr/>
        </p:nvSpPr>
        <p:spPr bwMode="auto">
          <a:xfrm>
            <a:off x="5267325" y="4829175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 bwMode="auto">
          <a:xfrm>
            <a:off x="7094538" y="5210175"/>
            <a:ext cx="0" cy="50482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직사각형 129"/>
          <p:cNvSpPr/>
          <p:nvPr/>
        </p:nvSpPr>
        <p:spPr bwMode="auto">
          <a:xfrm>
            <a:off x="6518275" y="4829175"/>
            <a:ext cx="1008063" cy="5111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 : 456</a:t>
            </a:r>
          </a:p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ptr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3587" name="직사각형 130"/>
          <p:cNvSpPr>
            <a:spLocks noChangeArrowheads="1"/>
          </p:cNvSpPr>
          <p:nvPr/>
        </p:nvSpPr>
        <p:spPr bwMode="auto">
          <a:xfrm>
            <a:off x="6062663" y="5724525"/>
            <a:ext cx="6492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88" name="직사각형 131"/>
          <p:cNvSpPr>
            <a:spLocks noChangeArrowheads="1"/>
          </p:cNvSpPr>
          <p:nvPr/>
        </p:nvSpPr>
        <p:spPr bwMode="auto">
          <a:xfrm>
            <a:off x="6215063" y="572452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89" name="직사각형 132"/>
          <p:cNvSpPr>
            <a:spLocks noChangeArrowheads="1"/>
          </p:cNvSpPr>
          <p:nvPr/>
        </p:nvSpPr>
        <p:spPr bwMode="auto">
          <a:xfrm>
            <a:off x="6567488" y="5726113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90" name="직사각형 133"/>
          <p:cNvSpPr>
            <a:spLocks noChangeArrowheads="1"/>
          </p:cNvSpPr>
          <p:nvPr/>
        </p:nvSpPr>
        <p:spPr bwMode="auto">
          <a:xfrm>
            <a:off x="6919913" y="5726113"/>
            <a:ext cx="35083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91" name="직사각형 134"/>
          <p:cNvSpPr>
            <a:spLocks noChangeArrowheads="1"/>
          </p:cNvSpPr>
          <p:nvPr/>
        </p:nvSpPr>
        <p:spPr bwMode="auto">
          <a:xfrm>
            <a:off x="7267575" y="5726113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92" name="직사각형 135"/>
          <p:cNvSpPr>
            <a:spLocks noChangeArrowheads="1"/>
          </p:cNvSpPr>
          <p:nvPr/>
        </p:nvSpPr>
        <p:spPr bwMode="auto">
          <a:xfrm>
            <a:off x="7621588" y="5726113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593" name="TextBox 136"/>
          <p:cNvSpPr txBox="1">
            <a:spLocks noChangeArrowheads="1"/>
          </p:cNvSpPr>
          <p:nvPr/>
        </p:nvSpPr>
        <p:spPr bwMode="auto">
          <a:xfrm>
            <a:off x="5559425" y="4495800"/>
            <a:ext cx="473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84975" y="4510088"/>
            <a:ext cx="473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굴림" charset="-127"/>
              </a:rPr>
              <a:t>obj2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  <a:ea typeface="굴림" charset="-127"/>
            </a:endParaRPr>
          </a:p>
        </p:txBody>
      </p:sp>
      <p:sp>
        <p:nvSpPr>
          <p:cNvPr id="23595" name="TextBox 138"/>
          <p:cNvSpPr txBox="1">
            <a:spLocks noChangeArrowheads="1"/>
          </p:cNvSpPr>
          <p:nvPr/>
        </p:nvSpPr>
        <p:spPr bwMode="auto">
          <a:xfrm>
            <a:off x="5048250" y="4183063"/>
            <a:ext cx="172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(1-2) </a:t>
            </a:r>
            <a:r>
              <a:rPr lang="ko-KR" altLang="en-US" sz="1800">
                <a:solidFill>
                  <a:schemeClr val="tx1"/>
                </a:solidFill>
              </a:rPr>
              <a:t>얕은 삭제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457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BB6BC1-2995-405B-AA8A-A4D7F3B4367E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8" y="1143000"/>
            <a:ext cx="8040687" cy="4989513"/>
          </a:xfrm>
        </p:spPr>
        <p:txBody>
          <a:bodyPr lIns="0"/>
          <a:lstStyle/>
          <a:p>
            <a:pPr eaLnBrk="1" hangingPunct="1"/>
            <a:r>
              <a:rPr lang="ko-KR" altLang="en-US" smtClean="0"/>
              <a:t>클래스의 객체를 복사하거나 삭제할 때 메모리 관리 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/>
              <a:t>obj1 = obj2; </a:t>
            </a:r>
            <a:r>
              <a:rPr lang="ko-KR" altLang="en-US" smtClean="0"/>
              <a:t>으로 복사한 다음 </a:t>
            </a:r>
            <a:r>
              <a:rPr lang="en-US" altLang="ko-KR" smtClean="0"/>
              <a:t>obj2</a:t>
            </a:r>
            <a:r>
              <a:rPr lang="ko-KR" altLang="en-US" smtClean="0"/>
              <a:t>를 삭제하면 그 결과는</a:t>
            </a:r>
            <a:r>
              <a:rPr lang="en-US" altLang="ko-KR" smtClean="0"/>
              <a:t>?</a:t>
            </a:r>
          </a:p>
        </p:txBody>
      </p:sp>
      <p:cxnSp>
        <p:nvCxnSpPr>
          <p:cNvPr id="24582" name="직선 화살표 연결선 43"/>
          <p:cNvCxnSpPr>
            <a:cxnSpLocks noChangeShapeType="1"/>
          </p:cNvCxnSpPr>
          <p:nvPr/>
        </p:nvCxnSpPr>
        <p:spPr bwMode="auto">
          <a:xfrm>
            <a:off x="3684588" y="3057525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" name="직사각형 46"/>
          <p:cNvSpPr>
            <a:spLocks noChangeArrowheads="1"/>
          </p:cNvSpPr>
          <p:nvPr/>
        </p:nvSpPr>
        <p:spPr bwMode="auto">
          <a:xfrm>
            <a:off x="3108325" y="2674938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4" name="직사각형 47"/>
          <p:cNvSpPr>
            <a:spLocks noChangeArrowheads="1"/>
          </p:cNvSpPr>
          <p:nvPr/>
        </p:nvSpPr>
        <p:spPr bwMode="auto">
          <a:xfrm>
            <a:off x="2652713" y="35702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5" name="직사각형 50"/>
          <p:cNvSpPr>
            <a:spLocks noChangeArrowheads="1"/>
          </p:cNvSpPr>
          <p:nvPr/>
        </p:nvSpPr>
        <p:spPr bwMode="auto">
          <a:xfrm>
            <a:off x="2805113" y="3570288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6" name="직사각형 51"/>
          <p:cNvSpPr>
            <a:spLocks noChangeArrowheads="1"/>
          </p:cNvSpPr>
          <p:nvPr/>
        </p:nvSpPr>
        <p:spPr bwMode="auto">
          <a:xfrm>
            <a:off x="3157538" y="357187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7" name="직사각형 52"/>
          <p:cNvSpPr>
            <a:spLocks noChangeArrowheads="1"/>
          </p:cNvSpPr>
          <p:nvPr/>
        </p:nvSpPr>
        <p:spPr bwMode="auto">
          <a:xfrm>
            <a:off x="3509963" y="3571875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8" name="직사각형 53"/>
          <p:cNvSpPr>
            <a:spLocks noChangeArrowheads="1"/>
          </p:cNvSpPr>
          <p:nvPr/>
        </p:nvSpPr>
        <p:spPr bwMode="auto">
          <a:xfrm>
            <a:off x="3857625" y="357187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89" name="직사각형 54"/>
          <p:cNvSpPr>
            <a:spLocks noChangeArrowheads="1"/>
          </p:cNvSpPr>
          <p:nvPr/>
        </p:nvSpPr>
        <p:spPr bwMode="auto">
          <a:xfrm>
            <a:off x="4211638" y="357187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0" name="TextBox 64"/>
          <p:cNvSpPr txBox="1">
            <a:spLocks noChangeArrowheads="1"/>
          </p:cNvSpPr>
          <p:nvPr/>
        </p:nvSpPr>
        <p:spPr bwMode="auto">
          <a:xfrm>
            <a:off x="3375025" y="2355850"/>
            <a:ext cx="473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obj2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4591" name="직선 화살표 연결선 65"/>
          <p:cNvCxnSpPr>
            <a:cxnSpLocks noChangeShapeType="1"/>
          </p:cNvCxnSpPr>
          <p:nvPr/>
        </p:nvCxnSpPr>
        <p:spPr bwMode="auto">
          <a:xfrm>
            <a:off x="1800225" y="3079750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직사각형 66"/>
          <p:cNvSpPr>
            <a:spLocks noChangeArrowheads="1"/>
          </p:cNvSpPr>
          <p:nvPr/>
        </p:nvSpPr>
        <p:spPr bwMode="auto">
          <a:xfrm>
            <a:off x="1223963" y="2698750"/>
            <a:ext cx="1008062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3" name="직사각형 67"/>
          <p:cNvSpPr>
            <a:spLocks noChangeArrowheads="1"/>
          </p:cNvSpPr>
          <p:nvPr/>
        </p:nvSpPr>
        <p:spPr bwMode="auto">
          <a:xfrm>
            <a:off x="769938" y="3594100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4" name="직사각형 68"/>
          <p:cNvSpPr>
            <a:spLocks noChangeArrowheads="1"/>
          </p:cNvSpPr>
          <p:nvPr/>
        </p:nvSpPr>
        <p:spPr bwMode="auto">
          <a:xfrm>
            <a:off x="922338" y="3594100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5" name="직사각형 69"/>
          <p:cNvSpPr>
            <a:spLocks noChangeArrowheads="1"/>
          </p:cNvSpPr>
          <p:nvPr/>
        </p:nvSpPr>
        <p:spPr bwMode="auto">
          <a:xfrm>
            <a:off x="1273175" y="3595688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6" name="직사각형 70"/>
          <p:cNvSpPr>
            <a:spLocks noChangeArrowheads="1"/>
          </p:cNvSpPr>
          <p:nvPr/>
        </p:nvSpPr>
        <p:spPr bwMode="auto">
          <a:xfrm>
            <a:off x="1625600" y="3595688"/>
            <a:ext cx="350838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7" name="직사각형 71"/>
          <p:cNvSpPr>
            <a:spLocks noChangeArrowheads="1"/>
          </p:cNvSpPr>
          <p:nvPr/>
        </p:nvSpPr>
        <p:spPr bwMode="auto">
          <a:xfrm>
            <a:off x="1973263" y="3595688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8" name="직사각형 72"/>
          <p:cNvSpPr>
            <a:spLocks noChangeArrowheads="1"/>
          </p:cNvSpPr>
          <p:nvPr/>
        </p:nvSpPr>
        <p:spPr bwMode="auto">
          <a:xfrm>
            <a:off x="2328863" y="3595688"/>
            <a:ext cx="35083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599" name="TextBox 73"/>
          <p:cNvSpPr txBox="1">
            <a:spLocks noChangeArrowheads="1"/>
          </p:cNvSpPr>
          <p:nvPr/>
        </p:nvSpPr>
        <p:spPr bwMode="auto">
          <a:xfrm>
            <a:off x="1490663" y="2379663"/>
            <a:ext cx="473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00" name="TextBox 74"/>
          <p:cNvSpPr txBox="1">
            <a:spLocks noChangeArrowheads="1"/>
          </p:cNvSpPr>
          <p:nvPr/>
        </p:nvSpPr>
        <p:spPr bwMode="auto">
          <a:xfrm>
            <a:off x="1314450" y="1965325"/>
            <a:ext cx="280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(2) </a:t>
            </a:r>
            <a:r>
              <a:rPr lang="ko-KR" altLang="en-US" sz="1800">
                <a:solidFill>
                  <a:schemeClr val="tx1"/>
                </a:solidFill>
              </a:rPr>
              <a:t>깊은 복사의 경우 결과</a:t>
            </a: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3644900" y="5145088"/>
            <a:ext cx="0" cy="50482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직사각형 76"/>
          <p:cNvSpPr/>
          <p:nvPr/>
        </p:nvSpPr>
        <p:spPr bwMode="auto">
          <a:xfrm>
            <a:off x="3068638" y="4764088"/>
            <a:ext cx="1008062" cy="5095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 : 456</a:t>
            </a:r>
          </a:p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ptr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65425" y="5659438"/>
            <a:ext cx="350838" cy="360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17850" y="5661025"/>
            <a:ext cx="350838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7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468688" y="5661025"/>
            <a:ext cx="350837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816350" y="5661025"/>
            <a:ext cx="352425" cy="358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173538" y="5661025"/>
            <a:ext cx="350837" cy="358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marL="550863" indent="-550863" algn="ctr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10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33750" y="4445000"/>
            <a:ext cx="4746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굴림" charset="-127"/>
              </a:rPr>
              <a:t>obj2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  <a:ea typeface="굴림" charset="-127"/>
            </a:endParaRPr>
          </a:p>
        </p:txBody>
      </p:sp>
      <p:sp>
        <p:nvSpPr>
          <p:cNvPr id="24609" name="TextBox 103"/>
          <p:cNvSpPr txBox="1">
            <a:spLocks noChangeArrowheads="1"/>
          </p:cNvSpPr>
          <p:nvPr/>
        </p:nvSpPr>
        <p:spPr bwMode="auto">
          <a:xfrm>
            <a:off x="1274763" y="4054475"/>
            <a:ext cx="172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(2-1) </a:t>
            </a:r>
            <a:r>
              <a:rPr lang="ko-KR" altLang="en-US" sz="1800">
                <a:solidFill>
                  <a:schemeClr val="tx1"/>
                </a:solidFill>
              </a:rPr>
              <a:t>깊은 삭제</a:t>
            </a:r>
          </a:p>
        </p:txBody>
      </p:sp>
      <p:cxnSp>
        <p:nvCxnSpPr>
          <p:cNvPr id="105" name="직선 화살표 연결선 104"/>
          <p:cNvCxnSpPr/>
          <p:nvPr/>
        </p:nvCxnSpPr>
        <p:spPr bwMode="auto">
          <a:xfrm>
            <a:off x="7877175" y="5119688"/>
            <a:ext cx="0" cy="50482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직사각형 105"/>
          <p:cNvSpPr/>
          <p:nvPr/>
        </p:nvSpPr>
        <p:spPr bwMode="auto">
          <a:xfrm>
            <a:off x="7300913" y="4738688"/>
            <a:ext cx="1008062" cy="5095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x : 456</a:t>
            </a:r>
          </a:p>
          <a:p>
            <a:pPr marL="180975">
              <a:buFont typeface="Wingdings" panose="05000000000000000000" pitchFamily="2" charset="2"/>
              <a:buNone/>
              <a:defRPr/>
            </a:pP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ptr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4612" name="직사각형 106"/>
          <p:cNvSpPr>
            <a:spLocks noChangeArrowheads="1"/>
          </p:cNvSpPr>
          <p:nvPr/>
        </p:nvSpPr>
        <p:spPr bwMode="auto">
          <a:xfrm>
            <a:off x="6846888" y="563403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13" name="직사각형 107"/>
          <p:cNvSpPr>
            <a:spLocks noChangeArrowheads="1"/>
          </p:cNvSpPr>
          <p:nvPr/>
        </p:nvSpPr>
        <p:spPr bwMode="auto">
          <a:xfrm>
            <a:off x="6999288" y="5634038"/>
            <a:ext cx="35083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14" name="직사각형 108"/>
          <p:cNvSpPr>
            <a:spLocks noChangeArrowheads="1"/>
          </p:cNvSpPr>
          <p:nvPr/>
        </p:nvSpPr>
        <p:spPr bwMode="auto">
          <a:xfrm>
            <a:off x="7351713" y="5635625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15" name="직사각형 109"/>
          <p:cNvSpPr>
            <a:spLocks noChangeArrowheads="1"/>
          </p:cNvSpPr>
          <p:nvPr/>
        </p:nvSpPr>
        <p:spPr bwMode="auto">
          <a:xfrm>
            <a:off x="7702550" y="5635625"/>
            <a:ext cx="352425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16" name="직사각형 110"/>
          <p:cNvSpPr>
            <a:spLocks noChangeArrowheads="1"/>
          </p:cNvSpPr>
          <p:nvPr/>
        </p:nvSpPr>
        <p:spPr bwMode="auto">
          <a:xfrm>
            <a:off x="8051800" y="5635625"/>
            <a:ext cx="350838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17" name="직사각형 112"/>
          <p:cNvSpPr>
            <a:spLocks noChangeArrowheads="1"/>
          </p:cNvSpPr>
          <p:nvPr/>
        </p:nvSpPr>
        <p:spPr bwMode="auto">
          <a:xfrm>
            <a:off x="8405813" y="5635625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69200" y="4419600"/>
            <a:ext cx="473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굴림" charset="-127"/>
              </a:rPr>
              <a:t>obj2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charset="0"/>
              <a:ea typeface="굴림" charset="-127"/>
            </a:endParaRPr>
          </a:p>
        </p:txBody>
      </p:sp>
      <p:cxnSp>
        <p:nvCxnSpPr>
          <p:cNvPr id="24619" name="직선 화살표 연결선 114"/>
          <p:cNvCxnSpPr>
            <a:cxnSpLocks noChangeShapeType="1"/>
          </p:cNvCxnSpPr>
          <p:nvPr/>
        </p:nvCxnSpPr>
        <p:spPr bwMode="auto">
          <a:xfrm>
            <a:off x="5992813" y="51435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20" name="직사각형 115"/>
          <p:cNvSpPr>
            <a:spLocks noChangeArrowheads="1"/>
          </p:cNvSpPr>
          <p:nvPr/>
        </p:nvSpPr>
        <p:spPr bwMode="auto">
          <a:xfrm>
            <a:off x="5416550" y="4762500"/>
            <a:ext cx="1008063" cy="509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1" name="직사각형 116"/>
          <p:cNvSpPr>
            <a:spLocks noChangeArrowheads="1"/>
          </p:cNvSpPr>
          <p:nvPr/>
        </p:nvSpPr>
        <p:spPr bwMode="auto">
          <a:xfrm>
            <a:off x="4962525" y="5657850"/>
            <a:ext cx="647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2" name="직사각형 117"/>
          <p:cNvSpPr>
            <a:spLocks noChangeArrowheads="1"/>
          </p:cNvSpPr>
          <p:nvPr/>
        </p:nvSpPr>
        <p:spPr bwMode="auto">
          <a:xfrm>
            <a:off x="5114925" y="5657850"/>
            <a:ext cx="352425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3" name="직사각형 118"/>
          <p:cNvSpPr>
            <a:spLocks noChangeArrowheads="1"/>
          </p:cNvSpPr>
          <p:nvPr/>
        </p:nvSpPr>
        <p:spPr bwMode="auto">
          <a:xfrm>
            <a:off x="5467350" y="5659438"/>
            <a:ext cx="350838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4" name="직사각형 119"/>
          <p:cNvSpPr>
            <a:spLocks noChangeArrowheads="1"/>
          </p:cNvSpPr>
          <p:nvPr/>
        </p:nvSpPr>
        <p:spPr bwMode="auto">
          <a:xfrm>
            <a:off x="5818188" y="5659438"/>
            <a:ext cx="352425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5" name="직사각형 120"/>
          <p:cNvSpPr>
            <a:spLocks noChangeArrowheads="1"/>
          </p:cNvSpPr>
          <p:nvPr/>
        </p:nvSpPr>
        <p:spPr bwMode="auto">
          <a:xfrm>
            <a:off x="6167438" y="5659438"/>
            <a:ext cx="350837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6" name="직사각형 121"/>
          <p:cNvSpPr>
            <a:spLocks noChangeArrowheads="1"/>
          </p:cNvSpPr>
          <p:nvPr/>
        </p:nvSpPr>
        <p:spPr bwMode="auto">
          <a:xfrm>
            <a:off x="6521450" y="5659438"/>
            <a:ext cx="352425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7" name="TextBox 122"/>
          <p:cNvSpPr txBox="1">
            <a:spLocks noChangeArrowheads="1"/>
          </p:cNvSpPr>
          <p:nvPr/>
        </p:nvSpPr>
        <p:spPr bwMode="auto">
          <a:xfrm>
            <a:off x="5684838" y="4443413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28" name="TextBox 123"/>
          <p:cNvSpPr txBox="1">
            <a:spLocks noChangeArrowheads="1"/>
          </p:cNvSpPr>
          <p:nvPr/>
        </p:nvSpPr>
        <p:spPr bwMode="auto">
          <a:xfrm>
            <a:off x="5508625" y="4029075"/>
            <a:ext cx="1722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(2-2) </a:t>
            </a:r>
            <a:r>
              <a:rPr lang="ko-KR" altLang="en-US" sz="1800">
                <a:solidFill>
                  <a:schemeClr val="tx1"/>
                </a:solidFill>
              </a:rPr>
              <a:t>얕은 삭제</a:t>
            </a:r>
          </a:p>
        </p:txBody>
      </p:sp>
      <p:cxnSp>
        <p:nvCxnSpPr>
          <p:cNvPr id="24629" name="직선 화살표 연결선 124"/>
          <p:cNvCxnSpPr>
            <a:cxnSpLocks noChangeShapeType="1"/>
          </p:cNvCxnSpPr>
          <p:nvPr/>
        </p:nvCxnSpPr>
        <p:spPr bwMode="auto">
          <a:xfrm>
            <a:off x="1731963" y="5145088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30" name="직사각형 125"/>
          <p:cNvSpPr>
            <a:spLocks noChangeArrowheads="1"/>
          </p:cNvSpPr>
          <p:nvPr/>
        </p:nvSpPr>
        <p:spPr bwMode="auto">
          <a:xfrm>
            <a:off x="1155700" y="4764088"/>
            <a:ext cx="1008063" cy="51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 marL="180975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x : 456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ptr :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1" name="직사각형 140"/>
          <p:cNvSpPr>
            <a:spLocks noChangeArrowheads="1"/>
          </p:cNvSpPr>
          <p:nvPr/>
        </p:nvSpPr>
        <p:spPr bwMode="auto">
          <a:xfrm>
            <a:off x="854075" y="5659438"/>
            <a:ext cx="3524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2" name="직사각형 141"/>
          <p:cNvSpPr>
            <a:spLocks noChangeArrowheads="1"/>
          </p:cNvSpPr>
          <p:nvPr/>
        </p:nvSpPr>
        <p:spPr bwMode="auto">
          <a:xfrm>
            <a:off x="1206500" y="5661025"/>
            <a:ext cx="350838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3" name="직사각형 142"/>
          <p:cNvSpPr>
            <a:spLocks noChangeArrowheads="1"/>
          </p:cNvSpPr>
          <p:nvPr/>
        </p:nvSpPr>
        <p:spPr bwMode="auto">
          <a:xfrm>
            <a:off x="1557338" y="566102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4" name="직사각형 143"/>
          <p:cNvSpPr>
            <a:spLocks noChangeArrowheads="1"/>
          </p:cNvSpPr>
          <p:nvPr/>
        </p:nvSpPr>
        <p:spPr bwMode="auto">
          <a:xfrm>
            <a:off x="1906588" y="5661025"/>
            <a:ext cx="3508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5" name="직사각형 144"/>
          <p:cNvSpPr>
            <a:spLocks noChangeArrowheads="1"/>
          </p:cNvSpPr>
          <p:nvPr/>
        </p:nvSpPr>
        <p:spPr bwMode="auto">
          <a:xfrm>
            <a:off x="2260600" y="5661025"/>
            <a:ext cx="3524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marL="550863" indent="-550863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636" name="TextBox 145"/>
          <p:cNvSpPr txBox="1">
            <a:spLocks noChangeArrowheads="1"/>
          </p:cNvSpPr>
          <p:nvPr/>
        </p:nvSpPr>
        <p:spPr bwMode="auto">
          <a:xfrm>
            <a:off x="1423988" y="4445000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obj1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560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52D0032-6A6B-430E-BB7D-7C18564F8B95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클래스의 객체를 복사하거나 삭제할 때 메모리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객체를 복사하는 경</a:t>
            </a:r>
            <a:r>
              <a:rPr lang="ko-KR" altLang="en-US" dirty="0"/>
              <a:t>우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변수에 객체를 할당 </a:t>
            </a:r>
            <a:r>
              <a:rPr lang="en-US" altLang="ko-KR" dirty="0" smtClean="0"/>
              <a:t>: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obj1 = obj2;        // obj1</a:t>
            </a:r>
            <a:r>
              <a:rPr lang="ko-KR" altLang="en-US" dirty="0" smtClean="0"/>
              <a:t>을 삭제하고 </a:t>
            </a:r>
            <a:r>
              <a:rPr lang="en-US" altLang="ko-KR" dirty="0" smtClean="0"/>
              <a:t>obj2</a:t>
            </a:r>
            <a:r>
              <a:rPr lang="ko-KR" altLang="en-US" dirty="0" smtClean="0"/>
              <a:t>를 복사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객체를 선언하면서 다른 객체로 초기화 </a:t>
            </a:r>
            <a:r>
              <a:rPr lang="en-US" altLang="ko-KR" dirty="0" smtClean="0"/>
              <a:t>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C </a:t>
            </a:r>
            <a:r>
              <a:rPr lang="en-US" altLang="ko-KR" dirty="0" smtClean="0"/>
              <a:t>obj1(obj2);    </a:t>
            </a:r>
            <a:r>
              <a:rPr lang="en-US" altLang="ko-KR" dirty="0" smtClean="0"/>
              <a:t>// obj2</a:t>
            </a:r>
            <a:r>
              <a:rPr lang="ko-KR" altLang="en-US" dirty="0" smtClean="0"/>
              <a:t>를 복사해서 </a:t>
            </a:r>
            <a:r>
              <a:rPr lang="en-US" altLang="ko-KR" dirty="0" smtClean="0"/>
              <a:t>obj1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C obj1 = obj2;  // 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매개변수로 객체를 전달 </a:t>
            </a:r>
            <a:r>
              <a:rPr lang="en-US" altLang="ko-KR" dirty="0" smtClean="0"/>
              <a:t>: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void f (C obj1);    // obj2</a:t>
            </a:r>
            <a:r>
              <a:rPr lang="ko-KR" altLang="en-US" dirty="0" smtClean="0"/>
              <a:t>를 복사해서 </a:t>
            </a:r>
            <a:r>
              <a:rPr lang="en-US" altLang="ko-KR" dirty="0" smtClean="0"/>
              <a:t>obj1</a:t>
            </a:r>
            <a:r>
              <a:rPr lang="ko-KR" altLang="en-US" dirty="0" smtClean="0"/>
              <a:t>을 초기화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f (obj2);        </a:t>
            </a:r>
          </a:p>
          <a:p>
            <a:pPr lvl="2" eaLnBrk="1" hangingPunct="1">
              <a:defRPr/>
            </a:pPr>
            <a:r>
              <a:rPr lang="ko-KR" altLang="en-US" dirty="0" smtClean="0"/>
              <a:t>객체를 함수의 리턴 값으로 반환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C g () { C obj1;  return obj1;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g();        // </a:t>
            </a:r>
            <a:r>
              <a:rPr lang="ko-KR" altLang="en-US" dirty="0" smtClean="0"/>
              <a:t>함수 호출 </a:t>
            </a:r>
            <a:r>
              <a:rPr lang="en-US" altLang="ko-KR" dirty="0" smtClean="0"/>
              <a:t>g()</a:t>
            </a:r>
            <a:r>
              <a:rPr lang="ko-KR" altLang="en-US" dirty="0" smtClean="0"/>
              <a:t>의 리턴 값은 </a:t>
            </a:r>
            <a:r>
              <a:rPr lang="en-US" altLang="ko-KR" dirty="0" smtClean="0"/>
              <a:t>obj1</a:t>
            </a:r>
            <a:r>
              <a:rPr lang="ko-KR" altLang="en-US" dirty="0" smtClean="0"/>
              <a:t>을 복사한 객체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객체를 삭제하는 경우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실행이 블록의 끝에 도달했을 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delete[] </a:t>
            </a:r>
            <a:r>
              <a:rPr lang="ko-KR" altLang="en-US" dirty="0" smtClean="0"/>
              <a:t>연산자를 사용할 때</a:t>
            </a:r>
            <a:endParaRPr lang="en-US" altLang="ko-KR" dirty="0" smtClean="0"/>
          </a:p>
        </p:txBody>
      </p:sp>
      <p:sp>
        <p:nvSpPr>
          <p:cNvPr id="25606" name="TextBox 1"/>
          <p:cNvSpPr txBox="1">
            <a:spLocks noChangeArrowheads="1"/>
          </p:cNvSpPr>
          <p:nvPr/>
        </p:nvSpPr>
        <p:spPr bwMode="auto">
          <a:xfrm>
            <a:off x="465138" y="1989138"/>
            <a:ext cx="10826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/>
                </a:solidFill>
              </a:rPr>
              <a:t>할당연산자</a:t>
            </a:r>
            <a:endParaRPr lang="en-US" altLang="ko-KR" sz="1400">
              <a:solidFill>
                <a:schemeClr val="tx1"/>
              </a:solidFill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1"/>
                </a:solidFill>
              </a:rPr>
              <a:t>(operator=)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476250" y="3471863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/>
                </a:solidFill>
              </a:rPr>
              <a:t>복사생성자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5608" name="왼쪽 중괄호 4"/>
          <p:cNvSpPr>
            <a:spLocks/>
          </p:cNvSpPr>
          <p:nvPr/>
        </p:nvSpPr>
        <p:spPr bwMode="auto">
          <a:xfrm>
            <a:off x="1504950" y="2708275"/>
            <a:ext cx="287338" cy="1800225"/>
          </a:xfrm>
          <a:prstGeom prst="leftBrace">
            <a:avLst>
              <a:gd name="adj1" fmla="val 835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5609" name="왼쪽 중괄호 7"/>
          <p:cNvSpPr>
            <a:spLocks/>
          </p:cNvSpPr>
          <p:nvPr/>
        </p:nvSpPr>
        <p:spPr bwMode="auto">
          <a:xfrm>
            <a:off x="1547813" y="5589588"/>
            <a:ext cx="201612" cy="503237"/>
          </a:xfrm>
          <a:prstGeom prst="lef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868363" y="5662613"/>
            <a:ext cx="7223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chemeClr val="tx1"/>
                </a:solidFill>
              </a:rPr>
              <a:t>소멸자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5611" name="왼쪽 중괄호 4"/>
          <p:cNvSpPr>
            <a:spLocks/>
          </p:cNvSpPr>
          <p:nvPr/>
        </p:nvSpPr>
        <p:spPr bwMode="auto">
          <a:xfrm>
            <a:off x="1557338" y="1865313"/>
            <a:ext cx="206375" cy="627062"/>
          </a:xfrm>
          <a:prstGeom prst="leftBrace">
            <a:avLst>
              <a:gd name="adj1" fmla="val 831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17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AFE2F6-C97D-4871-A651-2CDD5D336B2E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(copy </a:t>
            </a:r>
            <a:r>
              <a:rPr lang="en-US" altLang="ko-KR" dirty="0" err="1" smtClean="0"/>
              <a:t>contructor</a:t>
            </a:r>
            <a:r>
              <a:rPr lang="en-US" altLang="ko-KR" dirty="0" smtClean="0"/>
              <a:t>) </a:t>
            </a:r>
          </a:p>
          <a:p>
            <a:pPr lvl="1" eaLnBrk="1" hangingPunct="1"/>
            <a:r>
              <a:rPr lang="ko-KR" altLang="en-US" dirty="0" smtClean="0"/>
              <a:t>동일한 클래스의 객체를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인자를 받는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 정의하지 않으면 컴파일러가 기본 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얕은 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자동으로 추가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class Complex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public: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Complex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Complex&amp; c)         //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          : re (c.re), </a:t>
            </a:r>
            <a:r>
              <a:rPr lang="en-US" altLang="ko-KR" dirty="0" err="1" smtClean="0"/>
              <a:t>im</a:t>
            </a:r>
            <a:r>
              <a:rPr lang="en-US" altLang="ko-KR" dirty="0" smtClean="0"/>
              <a:t>(c.im) {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Complex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Complex 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Complex (double re, double </a:t>
            </a:r>
            <a:r>
              <a:rPr lang="en-US" altLang="ko-KR" dirty="0" err="1" smtClean="0"/>
              <a:t>im</a:t>
            </a:r>
            <a:r>
              <a:rPr lang="en-US" altLang="ko-KR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private: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double re, </a:t>
            </a:r>
            <a:r>
              <a:rPr lang="en-US" altLang="ko-KR" dirty="0" err="1" smtClean="0"/>
              <a:t>im</a:t>
            </a:r>
            <a:r>
              <a:rPr lang="en-US" altLang="ko-KR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9555" y="5947847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cf. 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(call-by-value)</a:t>
            </a:r>
            <a:r>
              <a:rPr lang="ko-KR" altLang="en-US" dirty="0" smtClean="0"/>
              <a:t>에서 복사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27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4513D6-8F5A-4CF3-95F5-2988302973E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복사 생성자가 호출되는 세가지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23)</a:t>
            </a:r>
          </a:p>
          <a:p>
            <a:pPr lvl="1" eaLnBrk="1" hangingPunct="1"/>
            <a:r>
              <a:rPr lang="ko-KR" altLang="en-US" dirty="0" smtClean="0"/>
              <a:t>객체 선언과 함께 다른 객체로 초기화할 때</a:t>
            </a:r>
          </a:p>
          <a:p>
            <a:pPr lvl="2" eaLnBrk="1" hangingPunct="1"/>
            <a:r>
              <a:rPr lang="en-US" altLang="ko-KR" dirty="0" smtClean="0"/>
              <a:t>Complex  a = b; // (copy initialization)</a:t>
            </a:r>
          </a:p>
          <a:p>
            <a:pPr lvl="1" eaLnBrk="1" hangingPunct="1"/>
            <a:r>
              <a:rPr lang="ko-KR" altLang="en-US" dirty="0" smtClean="0"/>
              <a:t>함수 인자로 값에 의한 호출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 방식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객체를 전달할 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객체를 함수의 반환 값으로 리턴 할 때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응용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en-US" altLang="ko-KR" dirty="0" smtClean="0"/>
              <a:t>Complex y = 2;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//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en-US" altLang="ko-KR" dirty="0" smtClean="0"/>
              <a:t>“Complex y(2); ”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Complex z = Complex(2, 0);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//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인자의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초기화 </a:t>
            </a:r>
            <a:r>
              <a:rPr lang="en-US" altLang="ko-KR" dirty="0" smtClean="0"/>
              <a:t>“Complex z(2, 0); ”</a:t>
            </a:r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58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3B3372-4764-4B18-A88C-5BD6C1706F1F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=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클래스에 포인터 멤버 변수를 포함하는 경우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복사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얕은 복사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깊은 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삭제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얕은 삭제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깊은 삭제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프로그래머의 의도에 맞추어 선택해서 구현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클래스에 </a:t>
            </a:r>
            <a:r>
              <a:rPr lang="en-US" altLang="ko-KR" dirty="0" smtClean="0"/>
              <a:t>=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특별히 지정하지 않으면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컴파일러가 기본 </a:t>
            </a:r>
            <a:r>
              <a:rPr lang="en-US" altLang="ko-KR" dirty="0" smtClean="0"/>
              <a:t>=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자동으로 추가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얕은 복사와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얕은 삭제 방식을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06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765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E41E43-56CC-4B05-82AC-4F8171D2FC0F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= </a:t>
            </a:r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멤버 함수로 정의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일반적으로 참조 매개 변수 형과 참조 반환 형으로 선언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StringClass</a:t>
            </a:r>
            <a:r>
              <a:rPr lang="en-US" altLang="ko-KR" dirty="0" smtClean="0"/>
              <a:t>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public: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StringClass</a:t>
            </a:r>
            <a:r>
              <a:rPr lang="en-US" altLang="ko-KR" dirty="0" smtClean="0"/>
              <a:t>&amp;   operator=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StringClass</a:t>
            </a:r>
            <a:r>
              <a:rPr lang="en-US" altLang="ko-KR" dirty="0" smtClean="0"/>
              <a:t>&amp;   </a:t>
            </a:r>
            <a:r>
              <a:rPr lang="en-US" altLang="ko-KR" dirty="0" err="1" smtClean="0"/>
              <a:t>rtSide</a:t>
            </a:r>
            <a:r>
              <a:rPr lang="en-US" altLang="ko-KR" dirty="0" smtClean="0"/>
              <a:t>);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...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private: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char *a;            // </a:t>
            </a:r>
            <a:r>
              <a:rPr lang="ko-KR" altLang="en-US" dirty="0" smtClean="0"/>
              <a:t>문자열을 저장하는 동적 배열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capacity;     // </a:t>
            </a:r>
            <a:r>
              <a:rPr lang="ko-KR" altLang="en-US" dirty="0" smtClean="0"/>
              <a:t>동적 배열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length;         // a</a:t>
            </a:r>
            <a:r>
              <a:rPr lang="ko-KR" altLang="en-US" dirty="0" smtClean="0"/>
              <a:t>에 포함된 문자의 개수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40844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867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453464-F472-4B6E-AD01-F4B5AE24C499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= </a:t>
            </a:r>
            <a:r>
              <a:rPr lang="ko-KR" altLang="en-US" dirty="0" smtClean="0"/>
              <a:t>연산자 오버로딩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StringClass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StringClass</a:t>
            </a:r>
            <a:r>
              <a:rPr lang="en-US" altLang="ko-KR" dirty="0" smtClean="0"/>
              <a:t>::operator=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StringClass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rtSide</a:t>
            </a:r>
            <a:r>
              <a:rPr lang="en-US" altLang="ko-KR" dirty="0" smtClean="0"/>
              <a:t>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if ( this == &amp;</a:t>
            </a:r>
            <a:r>
              <a:rPr lang="en-US" altLang="ko-KR" dirty="0" err="1" smtClean="0"/>
              <a:t>rtSide</a:t>
            </a:r>
            <a:r>
              <a:rPr lang="en-US" altLang="ko-KR" dirty="0" smtClean="0"/>
              <a:t> )        // </a:t>
            </a:r>
            <a:r>
              <a:rPr lang="ko-KR" altLang="en-US" dirty="0" smtClean="0"/>
              <a:t>왼쪽과 오른쪽이 같은 객체이면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return *this;             // </a:t>
            </a:r>
            <a:r>
              <a:rPr lang="ko-KR" altLang="en-US" dirty="0" smtClean="0"/>
              <a:t>그 객체를 반환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else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capacity = </a:t>
            </a:r>
            <a:r>
              <a:rPr lang="en-US" altLang="ko-KR" dirty="0" err="1" smtClean="0"/>
              <a:t>rtSide.capacity</a:t>
            </a:r>
            <a:r>
              <a:rPr lang="en-US" altLang="ko-KR" dirty="0" smtClean="0"/>
              <a:t>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length = </a:t>
            </a:r>
            <a:r>
              <a:rPr lang="en-US" altLang="ko-KR" dirty="0" err="1" smtClean="0"/>
              <a:t>rtSide.length</a:t>
            </a:r>
            <a:r>
              <a:rPr lang="en-US" altLang="ko-KR" dirty="0" smtClean="0"/>
              <a:t>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delete [ ] a;                     // </a:t>
            </a:r>
            <a:r>
              <a:rPr lang="ko-KR" altLang="en-US" dirty="0" smtClean="0"/>
              <a:t>이전 동적 배열을 해제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a = new char[capacity];  // </a:t>
            </a:r>
            <a:r>
              <a:rPr lang="ko-KR" altLang="en-US" dirty="0" smtClean="0"/>
              <a:t>새로 동적 배열을 할당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i&lt;length; i++)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a[i] = </a:t>
            </a:r>
            <a:r>
              <a:rPr lang="en-US" altLang="ko-KR" dirty="0" err="1" smtClean="0"/>
              <a:t>rtSide.a</a:t>
            </a:r>
            <a:r>
              <a:rPr lang="en-US" altLang="ko-KR" dirty="0" smtClean="0"/>
              <a:t>[i];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return *this;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}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= </a:t>
            </a:r>
            <a:r>
              <a:rPr lang="ko-KR" altLang="en-US" dirty="0" smtClean="0"/>
              <a:t>연산자를 정의하지 않으면 기본 </a:t>
            </a:r>
            <a:r>
              <a:rPr lang="en-US" altLang="ko-KR" dirty="0" smtClean="0"/>
              <a:t>=</a:t>
            </a:r>
            <a:r>
              <a:rPr lang="ko-KR" altLang="en-US" dirty="0" smtClean="0"/>
              <a:t>연산자</a:t>
            </a:r>
            <a:r>
              <a:rPr lang="en-US" altLang="ko-KR" dirty="0"/>
              <a:t> (</a:t>
            </a:r>
            <a:r>
              <a:rPr lang="ko-KR" altLang="en-US" dirty="0"/>
              <a:t>얕은 복사</a:t>
            </a:r>
            <a:r>
              <a:rPr lang="en-US" altLang="ko-KR" dirty="0"/>
              <a:t>, </a:t>
            </a:r>
            <a:r>
              <a:rPr lang="ko-KR" altLang="en-US" dirty="0" smtClean="0"/>
              <a:t>얕은 삭제</a:t>
            </a:r>
            <a:r>
              <a:rPr lang="en-US" altLang="ko-KR" dirty="0"/>
              <a:t>) </a:t>
            </a:r>
            <a:r>
              <a:rPr lang="ko-KR" altLang="en-US" dirty="0" smtClean="0"/>
              <a:t>를 컴파일러가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99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1D6A47B-F18E-4052-9C78-8D6BAEF2C35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포인터는 메모리 주소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타입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대한 포인터 </a:t>
            </a:r>
            <a:r>
              <a:rPr lang="en-US" altLang="ko-KR" dirty="0" smtClean="0"/>
              <a:t>(“pointer to T”)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타입 데이터의 주소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포인터 변수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포인터를 저장하는 변수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포인터</a:t>
            </a:r>
            <a:r>
              <a:rPr lang="en-US" altLang="ko-KR" dirty="0"/>
              <a:t> </a:t>
            </a:r>
            <a:r>
              <a:rPr lang="en-US" altLang="ko-KR" dirty="0" smtClean="0"/>
              <a:t>vs.</a:t>
            </a:r>
            <a:r>
              <a:rPr lang="ko-KR" altLang="en-US" dirty="0" smtClean="0"/>
              <a:t> 비 포인터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포인터가 가리키는 데이터 타</a:t>
            </a:r>
            <a:r>
              <a:rPr lang="ko-KR" altLang="en-US" dirty="0"/>
              <a:t>입</a:t>
            </a:r>
            <a:r>
              <a:rPr lang="en-US" altLang="ko-KR" dirty="0" smtClean="0"/>
              <a:t>(T)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double * p; </a:t>
            </a:r>
          </a:p>
          <a:p>
            <a:pPr lvl="2" eaLnBrk="1" hangingPunct="1">
              <a:defRPr/>
            </a:pP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데이터의 주소를 저장 </a:t>
            </a:r>
            <a:r>
              <a:rPr lang="en-US" altLang="ko-KR" dirty="0" smtClean="0"/>
              <a:t>(double </a:t>
            </a:r>
            <a:r>
              <a:rPr lang="ko-KR" altLang="en-US" dirty="0" smtClean="0"/>
              <a:t>형 데이터를 저장하지 않음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r>
              <a:rPr lang="en-US" altLang="ko-KR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데이터의 주소를 저장하지 않음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포인터 형은 다른 데이터 형과 마찬가지로 지역 변수 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반환 형으로 사용  가능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37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0BF02FA-AE8C-465C-A062-37252C62144A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연산자의 차이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아직 초기화되지 않은 메모리에 할당</a:t>
            </a:r>
          </a:p>
          <a:p>
            <a:pPr lvl="2" eaLnBrk="1" hangingPunct="1">
              <a:defRPr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 x = y;    // copy initialization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= </a:t>
            </a:r>
            <a:r>
              <a:rPr lang="ko-KR" altLang="en-US" dirty="0" smtClean="0"/>
              <a:t>연산자는 객체가 이미 초기화된 메모리에 다른 값으로 다시 할당</a:t>
            </a:r>
          </a:p>
          <a:p>
            <a:pPr lvl="2" eaLnBrk="1" hangingPunct="1">
              <a:defRPr/>
            </a:pPr>
            <a:r>
              <a:rPr lang="en-US" altLang="ko-KR" dirty="0" smtClean="0"/>
              <a:t>x = y;                   // copy assignment by = operator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=&gt;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복사하기 전에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삭제함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다음 슬라이드 예제 참고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969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F0B3A5-C4F4-4807-9C4E-95684D4B5DCA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(destructor)</a:t>
            </a:r>
          </a:p>
          <a:p>
            <a:pPr lvl="1" eaLnBrk="1" hangingPunct="1">
              <a:defRPr/>
            </a:pPr>
            <a:r>
              <a:rPr lang="ko-KR" altLang="en-US" dirty="0" smtClean="0"/>
              <a:t>클래스 멤버 함수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클래스이름에 </a:t>
            </a:r>
            <a:r>
              <a:rPr lang="en-US" altLang="ko-KR" dirty="0" smtClean="0"/>
              <a:t>~ (tilde) </a:t>
            </a:r>
            <a:r>
              <a:rPr lang="ko-KR" altLang="en-US" dirty="0" smtClean="0"/>
              <a:t>기호를 붙인 이름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::~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()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// Clean-up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객체를 제거할 때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자동 변수 객체는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벗어날 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동적 변수 객체는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연산자를 사용할 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소멸자를</a:t>
            </a:r>
            <a:r>
              <a:rPr lang="ko-KR" altLang="en-US" dirty="0" smtClean="0"/>
              <a:t> 정의하지 않으면 기본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</a:t>
            </a:r>
            <a:r>
              <a:rPr lang="ko-KR" altLang="en-US" dirty="0"/>
              <a:t>얕은 삭제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컴파일러가 추가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실행한 다음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클래스 형 멤버 변수의 </a:t>
            </a:r>
            <a:r>
              <a:rPr lang="ko-KR" altLang="en-US" dirty="0" err="1" smtClean="0"/>
              <a:t>소멸자</a:t>
            </a:r>
            <a:r>
              <a:rPr lang="ko-KR" altLang="en-US" dirty="0" err="1"/>
              <a:t>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멤버 변수가 여러 개인 경우 선언된 순서의 역순으로 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07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2960C8-2483-43E6-BC87-96AD8742A05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소멸자 예제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소멸자 </a:t>
            </a:r>
            <a:r>
              <a:rPr lang="en-US" altLang="ko-KR" smtClean="0"/>
              <a:t>(destructor)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기본 소멸자는 </a:t>
            </a:r>
            <a:r>
              <a:rPr lang="en-US" altLang="ko-KR" smtClean="0"/>
              <a:t>a</a:t>
            </a:r>
            <a:r>
              <a:rPr lang="ko-KR" altLang="en-US" smtClean="0"/>
              <a:t>가 가리키는 배열을 자동으로 제거하지 않음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사용자 정의 소멸자에서 의도한 바에 따라 </a:t>
            </a:r>
            <a:r>
              <a:rPr lang="en-US" altLang="ko-KR" smtClean="0"/>
              <a:t>a</a:t>
            </a:r>
            <a:r>
              <a:rPr lang="ko-KR" altLang="en-US" smtClean="0"/>
              <a:t>가 가리키는 배열을 제거하는 코드를 추가</a:t>
            </a:r>
            <a:endParaRPr lang="en-US" altLang="ko-KR" smtClean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539750" y="2636838"/>
            <a:ext cx="8353425" cy="31686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PFArrayD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~PFArrayD();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소멸자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* a;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동적 할당 멤버 변수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int capacity;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int used;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PFArrayD::~PFArrayD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delete []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48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D4CF4E-D758-4894-8EC9-D863ACC98A9E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39750" y="1267966"/>
            <a:ext cx="8353425" cy="5257378"/>
          </a:xfrm>
          <a:prstGeom prst="roundRect">
            <a:avLst>
              <a:gd name="adj" fmla="val 1815"/>
            </a:avLst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class Table {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public: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Table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Table&amp;);                       // copy constructor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Table&amp; operator =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Table&amp;);   // copy assignment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…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private: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Name *p;   // Name</a:t>
            </a:r>
            <a:r>
              <a:rPr kumimoji="1" lang="ko-KR" altLang="en-US" sz="1600" dirty="0">
                <a:latin typeface="Lucida Sans Unicode" pitchFamily="34" charset="0"/>
                <a:ea typeface="굴림체" pitchFamily="49" charset="-127"/>
              </a:rPr>
              <a:t>형 객체를 원소로 하는 배열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int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sz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};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Table::Table(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 t) {    // copy constructor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</a:t>
            </a: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Q1   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</a:t>
            </a: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 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}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Table&amp; Table::operator=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 t) {  // copy assignment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  Q2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}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Table::~Table() {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  Q3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}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0293" y="5314128"/>
            <a:ext cx="395492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Q4: Table </a:t>
            </a:r>
            <a:r>
              <a:rPr lang="ko-KR" altLang="en-US" dirty="0" smtClean="0"/>
              <a:t>클래스의 할당 연산자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        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소멸자가 호출되는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    코드의 예를 보이시오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F63FC5-B1B0-4EFE-9446-B956352674E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* </a:t>
            </a:r>
            <a:r>
              <a:rPr lang="ko-KR" altLang="en-US" smtClean="0"/>
              <a:t>와 </a:t>
            </a:r>
            <a:r>
              <a:rPr lang="en-US" altLang="ko-KR" smtClean="0"/>
              <a:t>&amp;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포인터 선언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*p1, *p2, v1, v2;       // p1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p2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포인터 변수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 // v1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v2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&amp; : </a:t>
            </a:r>
            <a:r>
              <a:rPr lang="ko-KR" altLang="en-US" dirty="0" smtClean="0"/>
              <a:t>주소 연산자 </a:t>
            </a:r>
            <a:r>
              <a:rPr lang="en-US" altLang="ko-KR" dirty="0" smtClean="0"/>
              <a:t>(address of) </a:t>
            </a:r>
          </a:p>
          <a:p>
            <a:pPr lvl="1" eaLnBrk="1" hangingPunct="1">
              <a:defRPr/>
            </a:pPr>
            <a:r>
              <a:rPr lang="en-US" altLang="ko-KR" dirty="0" smtClean="0"/>
              <a:t>v1 = 0;</a:t>
            </a:r>
          </a:p>
          <a:p>
            <a:pPr lvl="1" eaLnBrk="1" hangingPunct="1">
              <a:defRPr/>
            </a:pPr>
            <a:r>
              <a:rPr lang="en-US" altLang="ko-KR" dirty="0" smtClean="0"/>
              <a:t>p1 = &amp; v1;                     // v1</a:t>
            </a:r>
            <a:r>
              <a:rPr lang="ko-KR" altLang="en-US" dirty="0" smtClean="0"/>
              <a:t>의 주소를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 //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으로 하여금 </a:t>
            </a:r>
            <a:r>
              <a:rPr lang="en-US" altLang="ko-KR" dirty="0" smtClean="0"/>
              <a:t>v1</a:t>
            </a:r>
            <a:r>
              <a:rPr lang="ko-KR" altLang="en-US" dirty="0" smtClean="0"/>
              <a:t>을 가리키게 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 smtClean="0"/>
              <a:t>*  : </a:t>
            </a:r>
            <a:r>
              <a:rPr lang="ko-KR" altLang="en-US" dirty="0" smtClean="0"/>
              <a:t>역 참조 연산자 </a:t>
            </a:r>
            <a:r>
              <a:rPr lang="en-US" altLang="ko-KR" dirty="0" smtClean="0"/>
              <a:t>(dereference)</a:t>
            </a:r>
          </a:p>
          <a:p>
            <a:pPr lvl="1" eaLnBrk="1" hangingPunct="1">
              <a:defRPr/>
            </a:pPr>
            <a:r>
              <a:rPr lang="en-US" altLang="ko-KR" dirty="0" smtClean="0"/>
              <a:t>*p1 = 42;                       // p1</a:t>
            </a:r>
            <a:r>
              <a:rPr lang="ko-KR" altLang="en-US" dirty="0" smtClean="0"/>
              <a:t>이 가리키는 주소에 </a:t>
            </a:r>
            <a:r>
              <a:rPr lang="en-US" altLang="ko-KR" dirty="0" smtClean="0"/>
              <a:t>42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v1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  // v1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cout</a:t>
            </a:r>
            <a:r>
              <a:rPr lang="en-US" altLang="ko-KR" dirty="0" smtClean="0"/>
              <a:t> &lt;&lt; *p1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 // p1</a:t>
            </a:r>
            <a:r>
              <a:rPr lang="ko-KR" altLang="en-US" dirty="0" smtClean="0"/>
              <a:t>이 가리키는 주소에 저장된 값을 출력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0DB4BC-5CF9-49BB-92BD-B83AF0A429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    =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=  : </a:t>
            </a:r>
            <a:r>
              <a:rPr lang="ko-KR" altLang="en-US" dirty="0" smtClean="0"/>
              <a:t>할당 연산자 </a:t>
            </a:r>
            <a:r>
              <a:rPr lang="en-US" altLang="ko-KR" dirty="0" smtClean="0"/>
              <a:t>(assignment)</a:t>
            </a:r>
          </a:p>
          <a:p>
            <a:pPr lvl="1" eaLnBrk="1" hangingPunct="1">
              <a:defRPr/>
            </a:pPr>
            <a:r>
              <a:rPr lang="en-US" altLang="ko-KR" dirty="0" smtClean="0"/>
              <a:t>p2 = p1;                         // p1</a:t>
            </a:r>
            <a:r>
              <a:rPr lang="ko-KR" altLang="en-US" dirty="0" smtClean="0"/>
              <a:t>에 저장된 주소를 </a:t>
            </a:r>
            <a:r>
              <a:rPr lang="en-US" altLang="ko-KR" dirty="0" smtClean="0"/>
              <a:t>p2</a:t>
            </a:r>
            <a:r>
              <a:rPr lang="ko-KR" altLang="en-US" dirty="0" smtClean="0"/>
              <a:t>에 복사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//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p1</a:t>
            </a:r>
            <a:r>
              <a:rPr lang="ko-KR" altLang="en-US" dirty="0" smtClean="0"/>
              <a:t>과 동일한 곳을 가리키게 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*p2 = * p1;                     // p2</a:t>
            </a:r>
            <a:r>
              <a:rPr lang="ko-KR" altLang="en-US" dirty="0" smtClean="0"/>
              <a:t>가 가리키는 곳에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의 값을 복사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//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p2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의 값으로 대체</a:t>
            </a:r>
            <a:endParaRPr lang="en-US" altLang="ko-KR" dirty="0"/>
          </a:p>
        </p:txBody>
      </p:sp>
      <p:pic>
        <p:nvPicPr>
          <p:cNvPr id="7174" name="Picture 5" descr="C:\WINDOWS\Desktop\Oh_type\sacitch_C++_ppt\gif\savitchc1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924175"/>
            <a:ext cx="57435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B650F43-7F03-44B1-80B7-1377D0A3B13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new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new  :   </a:t>
            </a:r>
            <a:r>
              <a:rPr lang="ko-KR" altLang="en-US" dirty="0" smtClean="0"/>
              <a:t>메모리 할당 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식 </a:t>
            </a:r>
            <a:r>
              <a:rPr lang="en-US" altLang="ko-KR" dirty="0" smtClean="0"/>
              <a:t>(new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)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type</a:t>
            </a:r>
            <a:r>
              <a:rPr lang="ko-KR" altLang="en-US" dirty="0" smtClean="0"/>
              <a:t>의 이름 없는 변수를 생성하고 </a:t>
            </a:r>
            <a:r>
              <a:rPr lang="en-US" altLang="ko-KR" i="1" dirty="0" smtClean="0"/>
              <a:t>type</a:t>
            </a:r>
            <a:r>
              <a:rPr lang="ko-KR" altLang="en-US" dirty="0" smtClean="0"/>
              <a:t>의 포인터를 결과 값으로 반환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p1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;         //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형의 이름 없는 변수를 생성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//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값을 저장할 메모리 할당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동적 할당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 없는 변수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new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같이 초기화 인자를 지정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* n;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n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(17);        //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형의 메모리를 할당하고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// </a:t>
            </a:r>
            <a:r>
              <a:rPr lang="ko-KR" altLang="en-US" dirty="0" smtClean="0"/>
              <a:t>포인터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이 메모리를 가리키게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935038"/>
            <a:ext cx="5091112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2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2619DA0-CFFA-426F-B404-E783BCCF029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new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1644E5-0C1D-419B-BA84-C6A5228503A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new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new </a:t>
            </a:r>
            <a:r>
              <a:rPr lang="ko-KR" altLang="en-US" dirty="0" smtClean="0"/>
              <a:t>연산자로 클래스 형 동적 변수를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new </a:t>
            </a:r>
            <a:r>
              <a:rPr lang="en-US" altLang="ko-KR" i="1" dirty="0" smtClean="0"/>
              <a:t>type</a:t>
            </a:r>
            <a:r>
              <a:rPr lang="ko-KR" altLang="en-US" dirty="0" smtClean="0"/>
              <a:t>에서 </a:t>
            </a:r>
            <a:r>
              <a:rPr lang="en-US" altLang="ko-KR" i="1" dirty="0" smtClean="0"/>
              <a:t>type</a:t>
            </a:r>
            <a:r>
              <a:rPr lang="ko-KR" altLang="en-US" dirty="0" smtClean="0"/>
              <a:t>이 클래스 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해당 클래스 형의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new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 (expr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..., </a:t>
            </a:r>
            <a:r>
              <a:rPr lang="en-US" altLang="ko-KR" dirty="0" err="1" smtClean="0"/>
              <a:t>expr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인자 </a:t>
            </a:r>
            <a:r>
              <a:rPr lang="en-US" altLang="ko-KR" dirty="0" smtClean="0"/>
              <a:t>(initializer arguments)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expr</a:t>
            </a:r>
            <a:r>
              <a:rPr lang="en-US" altLang="ko-KR" baseline="-25000" dirty="0" err="1" smtClean="0"/>
              <a:t>n</a:t>
            </a:r>
            <a:r>
              <a:rPr lang="ko-KR" altLang="en-US" dirty="0" smtClean="0"/>
              <a:t>을 지정해서 해당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(32.0, 17);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5FAFBF-CAC2-436D-BD5D-FEA68AFDFD2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선언과 연산자 </a:t>
            </a:r>
            <a:r>
              <a:rPr lang="en-US" altLang="ko-KR" smtClean="0"/>
              <a:t>: new</a:t>
            </a:r>
            <a:endParaRPr lang="ko-KR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자유 저장 공간 </a:t>
            </a:r>
            <a:r>
              <a:rPr lang="en-US" altLang="ko-KR" dirty="0" smtClean="0"/>
              <a:t>(free store)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(Heap)</a:t>
            </a:r>
          </a:p>
          <a:p>
            <a:pPr lvl="1" eaLnBrk="1" hangingPunct="1">
              <a:defRPr/>
            </a:pPr>
            <a:r>
              <a:rPr lang="ko-KR" altLang="en-US" dirty="0" smtClean="0"/>
              <a:t>사용 가능한 메모리 공간 </a:t>
            </a:r>
            <a:r>
              <a:rPr lang="en-US" altLang="ko-KR" dirty="0" smtClean="0"/>
              <a:t>“free store”</a:t>
            </a:r>
          </a:p>
          <a:p>
            <a:pPr lvl="1" eaLnBrk="1" hangingPunct="1">
              <a:defRPr/>
            </a:pPr>
            <a:r>
              <a:rPr lang="en-US" altLang="ko-KR" dirty="0" smtClean="0"/>
              <a:t>new </a:t>
            </a:r>
            <a:r>
              <a:rPr lang="ko-KR" altLang="en-US" dirty="0" smtClean="0"/>
              <a:t>연산자를 통해 동적 할당 변수를 저장하기 위해 마련한 공간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메모리 공간이 부족하면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반환하거나 프로그램이 종료됨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new </a:t>
            </a:r>
            <a:r>
              <a:rPr lang="ko-KR" altLang="en-US" dirty="0" smtClean="0"/>
              <a:t>연산 후 결과 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확인하고 할당된 메모리를 사용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* p;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p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if (p == NULL)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cerr</a:t>
            </a:r>
            <a:r>
              <a:rPr lang="en-US" altLang="ko-KR" dirty="0" smtClean="0"/>
              <a:t> &lt;&lt; “Error: Insufficient memory.\n”;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exit(1);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5720" rIns="91440" bIns="45720" numCol="1" rtlCol="0" anchor="ctr" anchorCtr="0" compatLnSpc="1">
        <a:prstTxWarp prst="textNoShape">
          <a:avLst/>
        </a:prstTxWarp>
      </a:bodyPr>
      <a:lstStyle>
        <a:defPPr marL="550863" marR="0" indent="-550863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5758</TotalTime>
  <Words>2637</Words>
  <Application>Microsoft Office PowerPoint</Application>
  <PresentationFormat>화면 슬라이드 쇼(4:3)</PresentationFormat>
  <Paragraphs>564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10장. 포인터와 동적 배열</vt:lpstr>
      <vt:lpstr>목차</vt:lpstr>
      <vt:lpstr>포인터 </vt:lpstr>
      <vt:lpstr>포인터 선언과 연산자 : * 와 &amp;</vt:lpstr>
      <vt:lpstr>포인터 선언과 연산자 :     =</vt:lpstr>
      <vt:lpstr>포인터 선언과 연산자 : new</vt:lpstr>
      <vt:lpstr>포인터 선언과 연산자 : new</vt:lpstr>
      <vt:lpstr>포인터 선언과 연산자 : new</vt:lpstr>
      <vt:lpstr>포인터 선언과 연산자 : new</vt:lpstr>
      <vt:lpstr>포인터 선언과 연산자 : delete</vt:lpstr>
      <vt:lpstr>기타 사항</vt:lpstr>
      <vt:lpstr>기타 사항</vt:lpstr>
      <vt:lpstr>기타 사항</vt:lpstr>
      <vt:lpstr>기타 사항</vt:lpstr>
      <vt:lpstr>동적 배열</vt:lpstr>
      <vt:lpstr>동적 배열 생성, 사용, 삭제</vt:lpstr>
      <vt:lpstr>동적 배열과 포인터 산술 연산</vt:lpstr>
      <vt:lpstr>다차원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클래스, 포인터, 동적 배열</vt:lpstr>
      <vt:lpstr>소멸자 예제</vt:lpstr>
      <vt:lpstr>클래스, 포인터, 동적 배열</vt:lpstr>
    </vt:vector>
  </TitlesOfParts>
  <Company>정보기술학부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khchoi</cp:lastModifiedBy>
  <cp:revision>1879</cp:revision>
  <dcterms:created xsi:type="dcterms:W3CDTF">2003-06-26T01:49:00Z</dcterms:created>
  <dcterms:modified xsi:type="dcterms:W3CDTF">2015-06-12T01:34:16Z</dcterms:modified>
</cp:coreProperties>
</file>