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99" r:id="rId3"/>
    <p:sldId id="300" r:id="rId4"/>
    <p:sldId id="301" r:id="rId5"/>
    <p:sldId id="302" r:id="rId6"/>
    <p:sldId id="304" r:id="rId7"/>
    <p:sldId id="307" r:id="rId8"/>
    <p:sldId id="308" r:id="rId9"/>
    <p:sldId id="310" r:id="rId10"/>
    <p:sldId id="286" r:id="rId11"/>
    <p:sldId id="314" r:id="rId12"/>
    <p:sldId id="311" r:id="rId13"/>
  </p:sldIdLst>
  <p:sldSz cx="9144000" cy="6858000" type="screen4x3"/>
  <p:notesSz cx="67437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7" autoAdjust="0"/>
    <p:restoredTop sz="95756" autoAdjust="0"/>
  </p:normalViewPr>
  <p:slideViewPr>
    <p:cSldViewPr>
      <p:cViewPr varScale="1">
        <p:scale>
          <a:sx n="97" d="100"/>
          <a:sy n="97" d="100"/>
        </p:scale>
        <p:origin x="3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1950" y="-78"/>
      </p:cViewPr>
      <p:guideLst>
        <p:guide orient="horz" pos="3120"/>
        <p:guide pos="21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fld id="{12E8C4E4-DA29-4444-A364-A4FB4A1F0DC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1113" y="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95350" y="742950"/>
            <a:ext cx="4953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05350"/>
            <a:ext cx="494665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22588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1113" y="9410700"/>
            <a:ext cx="2922587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685" tIns="46342" rIns="92685" bIns="46342" numCol="1" anchor="b" anchorCtr="0" compatLnSpc="1">
            <a:prstTxWarp prst="textNoShape">
              <a:avLst/>
            </a:prstTxWarp>
          </a:bodyPr>
          <a:lstStyle>
            <a:lvl1pPr algn="r" defTabSz="927100" eaLnBrk="1" hangingPunct="1">
              <a:spcBef>
                <a:spcPct val="0"/>
              </a:spcBef>
              <a:buClrTx/>
              <a:buSzTx/>
              <a:buFontTx/>
              <a:buNone/>
              <a:defRPr sz="1200">
                <a:latin typeface="Tahoma" panose="020B0604030504040204" pitchFamily="34" charset="0"/>
                <a:ea typeface="연세본문체" pitchFamily="18" charset="-127"/>
              </a:defRPr>
            </a:lvl1pPr>
          </a:lstStyle>
          <a:p>
            <a:pPr>
              <a:defRPr/>
            </a:pPr>
            <a:fld id="{8E9D3DF4-3248-4E4C-9231-092AE138D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>
                    <a:solidFill>
                      <a:schemeClr val="tx1"/>
                    </a:solidFill>
                    <a:latin typeface="Arial" charset="0"/>
                    <a:ea typeface="굴림" pitchFamily="50" charset="-127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/>
                </a:pPr>
                <a:endParaRPr lang="ko-KR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ko-KR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ko-KR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/>
              </a:pPr>
              <a:endParaRPr lang="ko-KR" altLang="en-US" smtClean="0"/>
            </a:p>
          </p:txBody>
        </p:sp>
      </p:grpSp>
      <p:sp>
        <p:nvSpPr>
          <p:cNvPr id="317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ko-KR" altLang="en-US" noProof="0" smtClean="0"/>
              <a:t>마스터 제목 스타일 편집</a:t>
            </a:r>
          </a:p>
        </p:txBody>
      </p:sp>
      <p:sp>
        <p:nvSpPr>
          <p:cNvPr id="317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 noProof="0" smtClean="0"/>
              <a:t>마스터 부제목 스타일 편집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E765036-A200-4631-9A3A-33BDFA6634C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131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C11DE-7DCF-4C82-BB10-8A047ED3BA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3281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05638" y="161925"/>
            <a:ext cx="2028825" cy="597058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5"/>
            <a:ext cx="5938838" cy="597058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D1301-4678-4D28-B242-07B76A477DB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143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D2E87-1DD3-4745-B2BF-A03A8DD1D8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2730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ED572-CC3D-4774-8C86-D52D992A99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5785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394335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10150" y="1143000"/>
            <a:ext cx="3944938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DE45E-127F-4ACB-85BD-585406632FA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073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14ECE-50EA-4293-9D03-AA64FC92609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6673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64BC3-C76D-4533-BBF9-849D3B0911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075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4DA898-AF21-46FE-9A15-817FCAF7CF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666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370D2C-AF58-4076-A6BE-3499312B0D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3921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26662-6920-4B47-8862-0CAEECCE0F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031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98438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98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620713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2813" y="620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547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0488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881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endParaRPr kumimoji="1" lang="ko-KR" altLang="en-US" sz="2400" smtClean="0">
              <a:latin typeface="Tahoma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43013" y="161925"/>
            <a:ext cx="7791450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8040688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3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3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ko-KR" altLang="en-US"/>
              <a:t>객체지향 프로그래밍</a:t>
            </a:r>
          </a:p>
        </p:txBody>
      </p:sp>
      <p:sp>
        <p:nvSpPr>
          <p:cNvPr id="307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4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E4870FB-2271-4C3A-A292-9D2DCEF1C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q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F68BE6-3DE0-4A5F-95D3-4CB72453AA37}" type="slidenum">
              <a:rPr lang="ko-KR" altLang="en-US" sz="1400" smtClean="0">
                <a:solidFill>
                  <a:schemeClr val="bg2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ko-KR" sz="1400" smtClean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</a:t>
            </a:r>
            <a:r>
              <a:rPr lang="en-US" altLang="ko-KR" smtClean="0"/>
              <a:t>, </a:t>
            </a:r>
            <a:r>
              <a:rPr lang="ko-KR" altLang="en-US" smtClean="0"/>
              <a:t>디폴트인자</a:t>
            </a:r>
            <a:r>
              <a:rPr lang="en-US" altLang="ko-KR" smtClean="0"/>
              <a:t>, ASSERT</a:t>
            </a:r>
            <a:r>
              <a:rPr lang="ko-KR" altLang="en-US" smtClean="0"/>
              <a:t>문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최광훈</a:t>
            </a:r>
            <a:endParaRPr lang="en-US" altLang="ko-KR" smtClean="0"/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전남대학교 전자컴퓨터공학부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433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A7ACAC-1C4E-4238-AC34-1C19A5BDA5EF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스텁</a:t>
            </a:r>
            <a:r>
              <a:rPr lang="en-US" altLang="ko-KR" smtClean="0"/>
              <a:t>(Stub)</a:t>
            </a:r>
            <a:r>
              <a:rPr lang="ko-KR" altLang="en-US" smtClean="0"/>
              <a:t>와 드라이버</a:t>
            </a:r>
            <a:r>
              <a:rPr lang="en-US" altLang="ko-KR" smtClean="0"/>
              <a:t>(Driver)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스텁</a:t>
            </a:r>
            <a:r>
              <a:rPr lang="en-US" altLang="ko-KR" dirty="0" smtClean="0"/>
              <a:t>(Stub)</a:t>
            </a:r>
          </a:p>
          <a:p>
            <a:pPr lvl="1" eaLnBrk="1" hangingPunct="1">
              <a:defRPr/>
            </a:pPr>
            <a:r>
              <a:rPr lang="ko-KR" altLang="en-US" dirty="0" smtClean="0"/>
              <a:t>개별 모듈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최소한 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(</a:t>
            </a:r>
            <a:r>
              <a:rPr lang="ko-KR" altLang="en-US" dirty="0" smtClean="0"/>
              <a:t>컴파일</a:t>
            </a:r>
            <a:r>
              <a:rPr lang="en-US" altLang="ko-KR" dirty="0" smtClean="0"/>
              <a:t>)</a:t>
            </a:r>
            <a:r>
              <a:rPr lang="ko-KR" altLang="en-US" dirty="0" smtClean="0"/>
              <a:t>만 되도록 작성한 모듈</a:t>
            </a:r>
            <a:endParaRPr lang="en-US" altLang="ko-KR" dirty="0" smtClean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ko-KR" altLang="en-US" dirty="0" smtClean="0"/>
              <a:t>완벽히 동작할 필요 없이</a:t>
            </a:r>
            <a:r>
              <a:rPr lang="en-US" altLang="ko-KR" dirty="0" smtClean="0"/>
              <a:t>)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 smtClean="0"/>
              <a:t>드라이버 </a:t>
            </a:r>
            <a:r>
              <a:rPr lang="en-US" altLang="ko-KR" dirty="0" smtClean="0"/>
              <a:t>(driver)</a:t>
            </a:r>
          </a:p>
          <a:p>
            <a:pPr lvl="1" eaLnBrk="1" hangingPunct="1">
              <a:defRPr/>
            </a:pPr>
            <a:r>
              <a:rPr lang="ko-KR" altLang="en-US" dirty="0" smtClean="0"/>
              <a:t>개별 모듈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테스트하기 위해 작성한 프로그램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536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0AEEDF-5466-4D96-AF11-3B94238540CD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스텁</a:t>
            </a:r>
            <a:r>
              <a:rPr lang="en-US" altLang="ko-KR" smtClean="0"/>
              <a:t>(Stubs)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err="1" smtClean="0"/>
              <a:t>스텁</a:t>
            </a:r>
            <a:r>
              <a:rPr lang="ko-KR" altLang="en-US" dirty="0" smtClean="0"/>
              <a:t> 함수의 예</a:t>
            </a:r>
          </a:p>
          <a:p>
            <a:pPr lvl="1" eaLnBrk="1" hangingPunct="1">
              <a:defRPr/>
            </a:pPr>
            <a:r>
              <a:rPr lang="en-US" altLang="ko-KR" dirty="0" smtClean="0"/>
              <a:t>double </a:t>
            </a:r>
            <a:r>
              <a:rPr lang="en-US" altLang="ko-KR" dirty="0" err="1" smtClean="0"/>
              <a:t>unitPrice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diameter, double price)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return 9.99;       // </a:t>
            </a:r>
            <a:r>
              <a:rPr lang="ko-KR" altLang="en-US" dirty="0" smtClean="0"/>
              <a:t>임시 결과 값</a:t>
            </a:r>
            <a:r>
              <a:rPr lang="en-US" altLang="ko-KR" dirty="0" smtClean="0"/>
              <a:t>, </a:t>
            </a:r>
            <a:r>
              <a:rPr lang="ko-KR" altLang="en-US" dirty="0" smtClean="0"/>
              <a:t> 결과가 정확할 필요는 없음</a:t>
            </a:r>
            <a:endParaRPr lang="en-US" altLang="ko-KR" dirty="0" smtClean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                         // </a:t>
            </a:r>
            <a:r>
              <a:rPr lang="ko-KR" altLang="en-US" dirty="0" smtClean="0"/>
              <a:t>일단 전체 프로그램을 컴파일 하기 위함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}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eaLnBrk="1" hangingPunct="1">
              <a:defRPr/>
            </a:pPr>
            <a:r>
              <a:rPr lang="ko-KR" altLang="en-US" dirty="0" smtClean="0"/>
              <a:t>처음에는 </a:t>
            </a:r>
            <a:r>
              <a:rPr lang="en-US" altLang="ko-KR" dirty="0" smtClean="0"/>
              <a:t>“big-picture”</a:t>
            </a:r>
            <a:r>
              <a:rPr lang="ko-KR" altLang="en-US" dirty="0" smtClean="0"/>
              <a:t>를 코딩 </a:t>
            </a:r>
          </a:p>
          <a:p>
            <a:pPr lvl="1" eaLnBrk="1" hangingPunct="1">
              <a:defRPr/>
            </a:pPr>
            <a:r>
              <a:rPr lang="ko-KR" altLang="en-US" dirty="0" smtClean="0"/>
              <a:t>함수 상세 코딩 전에 일단 전체 프로그램을 컴파일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할 수 있도록 </a:t>
            </a:r>
            <a:r>
              <a:rPr lang="ko-KR" altLang="en-US" dirty="0" err="1" smtClean="0"/>
              <a:t>스텁</a:t>
            </a:r>
            <a:r>
              <a:rPr lang="en-US" altLang="ko-KR" dirty="0" smtClean="0"/>
              <a:t>(stub) </a:t>
            </a:r>
            <a:r>
              <a:rPr lang="ko-KR" altLang="en-US" dirty="0" smtClean="0"/>
              <a:t>함수 작성</a:t>
            </a:r>
          </a:p>
          <a:p>
            <a:pPr lvl="1" eaLnBrk="1" hangingPunct="1">
              <a:defRPr/>
            </a:pPr>
            <a:r>
              <a:rPr lang="ko-KR" altLang="en-US" dirty="0" smtClean="0"/>
              <a:t>상세한 수준의 함수는 나중에 코딩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  =&gt; </a:t>
            </a:r>
            <a:r>
              <a:rPr lang="ko-KR" altLang="en-US" dirty="0" smtClean="0"/>
              <a:t>증가 방식 프로그램 개발 </a:t>
            </a:r>
            <a:r>
              <a:rPr lang="en-US" altLang="ko-KR" dirty="0" smtClean="0"/>
              <a:t>(incremental development)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638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0F9956-DEC5-45DE-B6FD-AFA322616996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드라이버</a:t>
            </a:r>
            <a:r>
              <a:rPr lang="en-US" altLang="ko-KR" smtClean="0"/>
              <a:t>(Driver)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드라이버 프로그램의 예 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디스플레이 </a:t>
            </a:r>
            <a:r>
              <a:rPr lang="en-US" altLang="ko-KR" smtClean="0"/>
              <a:t>4.9</a:t>
            </a:r>
          </a:p>
          <a:p>
            <a:pPr lvl="1" eaLnBrk="1" hangingPunct="1"/>
            <a:r>
              <a:rPr lang="en-US" altLang="ko-KR" smtClean="0"/>
              <a:t>unitPrice </a:t>
            </a:r>
            <a:r>
              <a:rPr lang="ko-KR" altLang="en-US" smtClean="0"/>
              <a:t>함수를 상세 구현한 후 이 함수에 적절한 테스트 인자를 전달하고 그 결과를 출력해서 함수가 잘 동작하는지 확인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614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D26805-ED7F-4FAB-94A7-7E637156CA59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</a:t>
            </a:r>
            <a:r>
              <a:rPr lang="en-US" altLang="ko-KR" smtClean="0"/>
              <a:t>(Overloading)</a:t>
            </a:r>
            <a:endParaRPr lang="ko-KR" altLang="en-US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</a:t>
            </a:r>
            <a:r>
              <a:rPr lang="en-US" altLang="ko-KR" smtClean="0"/>
              <a:t>(Overloading)</a:t>
            </a:r>
          </a:p>
          <a:p>
            <a:pPr lvl="1" eaLnBrk="1" hangingPunct="1"/>
            <a:r>
              <a:rPr lang="ko-KR" altLang="en-US" smtClean="0"/>
              <a:t>서로 다른 기능들에 동일한 이름을 붙이는 것</a:t>
            </a:r>
            <a:endParaRPr lang="en-US" altLang="ko-KR" smtClean="0"/>
          </a:p>
          <a:p>
            <a:pPr eaLnBrk="1" hangingPunct="1"/>
            <a:r>
              <a:rPr lang="ko-KR" altLang="en-US" smtClean="0"/>
              <a:t>함수 오버로딩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둘 이상의 여러 함수들에 동일한 이름을 붙이는 것</a:t>
            </a:r>
          </a:p>
          <a:p>
            <a:pPr lvl="1" eaLnBrk="1" hangingPunct="1"/>
            <a:r>
              <a:rPr lang="ko-KR" altLang="en-US" smtClean="0"/>
              <a:t>매개변수의 수나 타입으로 동일한 함수들을 구분</a:t>
            </a:r>
            <a:endParaRPr lang="en-US" altLang="ko-KR" smtClean="0"/>
          </a:p>
          <a:p>
            <a:pPr lvl="1" eaLnBrk="1" hangingPunct="1"/>
            <a:endParaRPr lang="en-US" altLang="ko-KR" smtClean="0"/>
          </a:p>
          <a:p>
            <a:pPr lvl="1" eaLnBrk="1" hangingPunct="1"/>
            <a:r>
              <a:rPr lang="en-US" altLang="ko-KR" smtClean="0"/>
              <a:t>double average ( double n1, double n2 )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return (n1+n2) / 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}</a:t>
            </a:r>
          </a:p>
          <a:p>
            <a:pPr lvl="1" eaLnBrk="1" hangingPunct="1"/>
            <a:r>
              <a:rPr lang="en-US" altLang="ko-KR" smtClean="0"/>
              <a:t>double average (double n1, double n2, double n3)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   return (n1+n2+n3) / 3;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 smtClean="0"/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717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6B341E-45A5-4925-A3F0-268D831F3906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</a:t>
            </a:r>
            <a:endParaRPr lang="en-US" altLang="ko-KR" smtClean="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호출 형태로 어떤 함수가 호출될지 구분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avg = average (5.2, 6.7);   // </a:t>
            </a:r>
            <a:r>
              <a:rPr lang="ko-KR" altLang="en-US" smtClean="0"/>
              <a:t>두 매개변수를 갖는 </a:t>
            </a:r>
            <a:r>
              <a:rPr lang="en-US" altLang="ko-KR" smtClean="0"/>
              <a:t>average </a:t>
            </a:r>
            <a:r>
              <a:rPr lang="ko-KR" altLang="en-US" smtClean="0"/>
              <a:t>함수</a:t>
            </a:r>
          </a:p>
          <a:p>
            <a:pPr lvl="1" eaLnBrk="1" hangingPunct="1"/>
            <a:r>
              <a:rPr lang="en-US" altLang="ko-KR" smtClean="0"/>
              <a:t>avg = average (6.5, 8.5, 4.2); // </a:t>
            </a:r>
            <a:r>
              <a:rPr lang="ko-KR" altLang="en-US" smtClean="0"/>
              <a:t>세 매개변수를 갖는 </a:t>
            </a:r>
            <a:r>
              <a:rPr lang="en-US" altLang="ko-KR" smtClean="0"/>
              <a:t>average </a:t>
            </a:r>
            <a:r>
              <a:rPr lang="ko-KR" altLang="en-US" smtClean="0"/>
              <a:t>함수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컴파일러가 함수 호출의 실 인자 리스트와 함수 정의의 매개변수 리스트를 비교해서 어떤 </a:t>
            </a:r>
            <a:r>
              <a:rPr lang="en-US" altLang="ko-KR" smtClean="0"/>
              <a:t>(</a:t>
            </a:r>
            <a:r>
              <a:rPr lang="ko-KR" altLang="en-US" smtClean="0"/>
              <a:t>오버로딩</a:t>
            </a:r>
            <a:r>
              <a:rPr lang="en-US" altLang="ko-KR" smtClean="0"/>
              <a:t>) </a:t>
            </a:r>
            <a:r>
              <a:rPr lang="ko-KR" altLang="en-US" smtClean="0"/>
              <a:t>함수가 호출될지 결정 </a:t>
            </a:r>
            <a:r>
              <a:rPr lang="en-US" altLang="ko-KR" smtClean="0"/>
              <a:t>(resolve)</a:t>
            </a:r>
          </a:p>
          <a:p>
            <a:pPr lvl="1" eaLnBrk="1" hangingPunct="1"/>
            <a:r>
              <a:rPr lang="ko-KR" altLang="en-US" smtClean="0"/>
              <a:t>매개변수 리스트의 길이와 각 매개변수의 타입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ko-KR" altLang="en-US" smtClean="0"/>
              <a:t>동일한 매개변수 리스트이고 반환된 값의 타입만 다른 경우에 오버로딩 함수를 정의할 수 없음</a:t>
            </a:r>
          </a:p>
          <a:p>
            <a:pPr lvl="1" eaLnBrk="1" hangingPunct="1"/>
            <a:r>
              <a:rPr lang="en-US" altLang="ko-KR" smtClean="0"/>
              <a:t>const </a:t>
            </a:r>
            <a:r>
              <a:rPr lang="ko-KR" altLang="en-US" smtClean="0"/>
              <a:t>키워드 사용 여부</a:t>
            </a:r>
            <a:r>
              <a:rPr lang="en-US" altLang="ko-KR" smtClean="0"/>
              <a:t>, </a:t>
            </a:r>
            <a:r>
              <a:rPr lang="ko-KR" altLang="en-US" smtClean="0"/>
              <a:t>또는 값</a:t>
            </a:r>
            <a:r>
              <a:rPr lang="en-US" altLang="ko-KR" smtClean="0"/>
              <a:t>/</a:t>
            </a:r>
            <a:r>
              <a:rPr lang="ko-KR" altLang="en-US" smtClean="0"/>
              <a:t>참조에 의한 호출 등으로 오버로딩 함수를 정의할 수 없음</a:t>
            </a:r>
          </a:p>
          <a:p>
            <a:pPr lvl="1" eaLnBrk="1" hangingPunct="1"/>
            <a:endParaRPr lang="ko-KR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819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9D2BEF-9AFA-419A-842C-AA121077010A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호출과 오버로딩 함수 정의를 연관 짓는 법 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해결 </a:t>
            </a:r>
            <a:r>
              <a:rPr lang="en-US" altLang="ko-KR" smtClean="0"/>
              <a:t>(overloading resolution)</a:t>
            </a:r>
          </a:p>
          <a:p>
            <a:pPr lvl="1" eaLnBrk="1" hangingPunct="1"/>
            <a:r>
              <a:rPr lang="ko-KR" altLang="en-US" smtClean="0"/>
              <a:t>먼저</a:t>
            </a:r>
            <a:r>
              <a:rPr lang="en-US" altLang="ko-KR" smtClean="0"/>
              <a:t>, </a:t>
            </a:r>
            <a:r>
              <a:rPr lang="ko-KR" altLang="en-US" smtClean="0"/>
              <a:t>함수 호출의 매개변수 리스트 타입과 정확히 일치하는 함수 정의를 찾음</a:t>
            </a:r>
          </a:p>
          <a:p>
            <a:pPr lvl="1" eaLnBrk="1" hangingPunct="1"/>
            <a:r>
              <a:rPr lang="ko-KR" altLang="en-US" smtClean="0"/>
              <a:t>그 다음</a:t>
            </a:r>
            <a:r>
              <a:rPr lang="en-US" altLang="ko-KR" smtClean="0"/>
              <a:t>, </a:t>
            </a:r>
            <a:r>
              <a:rPr lang="ko-KR" altLang="en-US" smtClean="0"/>
              <a:t>자동 형 변환을 통해 호환되는 함수 정의를 찾음</a:t>
            </a:r>
          </a:p>
          <a:p>
            <a:pPr lvl="2" eaLnBrk="1" hangingPunct="1"/>
            <a:r>
              <a:rPr lang="en-US" altLang="ko-KR" smtClean="0"/>
              <a:t>int </a:t>
            </a:r>
            <a:r>
              <a:rPr lang="en-US" altLang="ko-KR" smtClean="0">
                <a:sym typeface="Wingdings" panose="05000000000000000000" pitchFamily="2" charset="2"/>
              </a:rPr>
              <a:t> double</a:t>
            </a:r>
            <a:r>
              <a:rPr lang="ko-KR" altLang="en-US" smtClean="0">
                <a:sym typeface="Wingdings" panose="05000000000000000000" pitchFamily="2" charset="2"/>
              </a:rPr>
              <a:t>과 같은 데이터 손실이 없는 경우를 찾고</a:t>
            </a:r>
          </a:p>
          <a:p>
            <a:pPr lvl="2" eaLnBrk="1" hangingPunct="1"/>
            <a:r>
              <a:rPr lang="en-US" altLang="ko-KR" smtClean="0">
                <a:sym typeface="Wingdings" panose="05000000000000000000" pitchFamily="2" charset="2"/>
              </a:rPr>
              <a:t>double  int</a:t>
            </a:r>
            <a:r>
              <a:rPr lang="ko-KR" altLang="en-US" smtClean="0">
                <a:sym typeface="Wingdings" panose="05000000000000000000" pitchFamily="2" charset="2"/>
              </a:rPr>
              <a:t>와 같은 데이터 손실이 있는 경우를 찾음</a:t>
            </a:r>
          </a:p>
          <a:p>
            <a:pPr lvl="2" eaLnBrk="1" hangingPunct="1"/>
            <a:endParaRPr lang="ko-KR" altLang="en-US" smtClean="0">
              <a:sym typeface="Wingdings" panose="05000000000000000000" pitchFamily="2" charset="2"/>
            </a:endParaRPr>
          </a:p>
          <a:p>
            <a:pPr lvl="1" eaLnBrk="1" hangingPunct="1"/>
            <a:r>
              <a:rPr lang="ko-KR" altLang="en-US" smtClean="0"/>
              <a:t>일치하는 함수 정의를 두 개 이상 찾으면 호출할 함수를 결정하지 못하는 애매한 상황으로 컴파일 오류 발생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9219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F1BE3D-01B1-498B-B4E5-BE3CC15F81DF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오버로딩 해결 예제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주어진 함수 예</a:t>
            </a:r>
            <a:endParaRPr lang="en-US" altLang="ko-KR" smtClean="0"/>
          </a:p>
          <a:p>
            <a:pPr lvl="1" eaLnBrk="1" hangingPunct="1"/>
            <a:r>
              <a:rPr lang="en-US" altLang="ko-KR" smtClean="0"/>
              <a:t>void f (int n, double m);</a:t>
            </a:r>
          </a:p>
          <a:p>
            <a:pPr lvl="1" eaLnBrk="1" hangingPunct="1"/>
            <a:r>
              <a:rPr lang="en-US" altLang="ko-KR" smtClean="0"/>
              <a:t>void f (double n, int m);</a:t>
            </a:r>
          </a:p>
          <a:p>
            <a:pPr lvl="1" eaLnBrk="1" hangingPunct="1"/>
            <a:r>
              <a:rPr lang="en-US" altLang="ko-KR" smtClean="0"/>
              <a:t>void f (int n, int m);</a:t>
            </a:r>
          </a:p>
          <a:p>
            <a:pPr lvl="1"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함수 호출 예</a:t>
            </a:r>
          </a:p>
          <a:p>
            <a:pPr lvl="1" eaLnBrk="1" hangingPunct="1"/>
            <a:r>
              <a:rPr lang="en-US" altLang="ko-KR" smtClean="0"/>
              <a:t>f (98, 99);     // </a:t>
            </a:r>
            <a:r>
              <a:rPr lang="ko-KR" altLang="en-US" smtClean="0"/>
              <a:t>세 번째와 정확히 일치</a:t>
            </a:r>
          </a:p>
          <a:p>
            <a:pPr lvl="1" eaLnBrk="1" hangingPunct="1"/>
            <a:r>
              <a:rPr lang="en-US" altLang="ko-KR" smtClean="0"/>
              <a:t>f (5.3, 4);      // </a:t>
            </a:r>
            <a:r>
              <a:rPr lang="ko-KR" altLang="en-US" smtClean="0"/>
              <a:t>두 번째와 정확히 일치</a:t>
            </a:r>
          </a:p>
          <a:p>
            <a:pPr lvl="1" eaLnBrk="1" hangingPunct="1"/>
            <a:r>
              <a:rPr lang="en-US" altLang="ko-KR" smtClean="0"/>
              <a:t>f (4.3, 5.2);   // </a:t>
            </a:r>
            <a:r>
              <a:rPr lang="ko-KR" altLang="en-US" smtClean="0"/>
              <a:t>세가지 함수 모두 호환 가능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ko-KR" altLang="en-US" smtClean="0"/>
              <a:t>                        </a:t>
            </a:r>
            <a:r>
              <a:rPr lang="en-US" altLang="ko-KR" smtClean="0"/>
              <a:t>// </a:t>
            </a:r>
            <a:r>
              <a:rPr lang="ko-KR" altLang="en-US" smtClean="0"/>
              <a:t>어느 </a:t>
            </a:r>
            <a:r>
              <a:rPr lang="en-US" altLang="ko-KR" smtClean="0"/>
              <a:t>f</a:t>
            </a:r>
            <a:r>
              <a:rPr lang="ko-KR" altLang="en-US" smtClean="0"/>
              <a:t>인지 결정할 수 없으므로 컴파일 오류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0243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3EE8324-D121-447E-91BB-00DEC9437105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디폴트 인자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함수 선언에서 매개변수에 디폴트 인자가 주어진 경우 함수 호출에서 해당 실 인자를 생략할 수 있음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ko-KR" altLang="en-US" smtClean="0"/>
              <a:t>예</a:t>
            </a:r>
          </a:p>
          <a:p>
            <a:pPr lvl="1" eaLnBrk="1" hangingPunct="1"/>
            <a:r>
              <a:rPr lang="en-US" altLang="ko-KR" smtClean="0"/>
              <a:t>void showVolume ( int length, int width = 1, int height = 1 );</a:t>
            </a:r>
          </a:p>
          <a:p>
            <a:pPr lvl="1" eaLnBrk="1" hangingPunct="1"/>
            <a:r>
              <a:rPr lang="ko-KR" altLang="en-US" smtClean="0"/>
              <a:t>두 번째와 세 번째 매개변수에 각각 디폴트 인자가 주어짐</a:t>
            </a:r>
          </a:p>
          <a:p>
            <a:pPr lvl="1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showVolume (2, 4, 6)   // </a:t>
            </a:r>
            <a:r>
              <a:rPr lang="ko-KR" altLang="en-US" smtClean="0"/>
              <a:t>디폴트 인자를 전혀 사용하지 않음</a:t>
            </a:r>
          </a:p>
          <a:p>
            <a:pPr lvl="1" eaLnBrk="1" hangingPunct="1"/>
            <a:r>
              <a:rPr lang="en-US" altLang="ko-KR" smtClean="0"/>
              <a:t>showVolume (3, 5)      // height </a:t>
            </a:r>
            <a:r>
              <a:rPr lang="ko-KR" altLang="en-US" smtClean="0"/>
              <a:t>매개변수의 디폴트 인자를 사용</a:t>
            </a:r>
          </a:p>
          <a:p>
            <a:pPr lvl="1" eaLnBrk="1" hangingPunct="1"/>
            <a:r>
              <a:rPr lang="en-US" altLang="ko-KR" smtClean="0"/>
              <a:t>showVolume (7)          // width &amp; height</a:t>
            </a:r>
            <a:r>
              <a:rPr lang="ko-KR" altLang="en-US" smtClean="0"/>
              <a:t>에 대한 디폴트 인자를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1267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ADBE99-6F9A-4B62-86EC-075AF38F2C5A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테스팅과 디버깅 방법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 smtClean="0"/>
              <a:t>컴파일러 디버거 활용</a:t>
            </a:r>
            <a:endParaRPr lang="en-US" altLang="ko-KR" smtClean="0"/>
          </a:p>
          <a:p>
            <a:pPr lvl="1" eaLnBrk="1" hangingPunct="1"/>
            <a:r>
              <a:rPr lang="ko-KR" altLang="en-US" smtClean="0"/>
              <a:t>예</a:t>
            </a:r>
            <a:r>
              <a:rPr lang="en-US" altLang="ko-KR" smtClean="0"/>
              <a:t>: Visual Studio</a:t>
            </a:r>
            <a:r>
              <a:rPr lang="ko-KR" altLang="en-US" smtClean="0"/>
              <a:t>의 디버그 </a:t>
            </a:r>
            <a:r>
              <a:rPr lang="en-US" altLang="ko-KR" smtClean="0"/>
              <a:t>-&gt; </a:t>
            </a:r>
            <a:r>
              <a:rPr lang="ko-KR" altLang="en-US" smtClean="0"/>
              <a:t>디버깅 시작 메뉴</a:t>
            </a:r>
            <a:endParaRPr lang="en-US" altLang="ko-KR" smtClean="0"/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cout</a:t>
            </a:r>
            <a:r>
              <a:rPr lang="ko-KR" altLang="en-US" smtClean="0"/>
              <a:t>을 통한 변수 값 출력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assert </a:t>
            </a:r>
            <a:r>
              <a:rPr lang="ko-KR" altLang="en-US" smtClean="0"/>
              <a:t>매크로 사용</a:t>
            </a:r>
          </a:p>
          <a:p>
            <a:pPr eaLnBrk="1" hangingPunct="1"/>
            <a:endParaRPr lang="ko-KR" altLang="en-US" smtClean="0"/>
          </a:p>
          <a:p>
            <a:pPr eaLnBrk="1" hangingPunct="1"/>
            <a:r>
              <a:rPr lang="en-US" altLang="ko-KR" smtClean="0"/>
              <a:t>stubs</a:t>
            </a:r>
            <a:r>
              <a:rPr lang="ko-KR" altLang="en-US" smtClean="0"/>
              <a:t>와 </a:t>
            </a:r>
            <a:r>
              <a:rPr lang="en-US" altLang="ko-KR" smtClean="0"/>
              <a:t>drive </a:t>
            </a:r>
            <a:r>
              <a:rPr lang="ko-KR" altLang="en-US" smtClean="0"/>
              <a:t>코드 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2291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11BEEA-E3C8-4FCA-84EA-8DFA82FB3505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assert </a:t>
            </a:r>
            <a:r>
              <a:rPr lang="ko-KR" altLang="en-US" smtClean="0"/>
              <a:t>매크로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Assertion:</a:t>
            </a:r>
            <a:r>
              <a:rPr lang="ko-KR" altLang="en-US" smtClean="0"/>
              <a:t> 참 또는 거짓을</a:t>
            </a:r>
            <a:r>
              <a:rPr lang="en-US" altLang="ko-KR" smtClean="0"/>
              <a:t> </a:t>
            </a:r>
            <a:r>
              <a:rPr lang="ko-KR" altLang="en-US" smtClean="0"/>
              <a:t>주장</a:t>
            </a:r>
          </a:p>
          <a:p>
            <a:pPr eaLnBrk="1" hangingPunct="1"/>
            <a:endParaRPr lang="en-US" altLang="ko-KR" smtClean="0"/>
          </a:p>
          <a:p>
            <a:pPr eaLnBrk="1" hangingPunct="1"/>
            <a:r>
              <a:rPr lang="ko-KR" altLang="en-US" smtClean="0"/>
              <a:t>프로그램 코드의 정확성을 점검할 목적으로 사용</a:t>
            </a:r>
          </a:p>
          <a:p>
            <a:pPr lvl="1" eaLnBrk="1" hangingPunct="1"/>
            <a:r>
              <a:rPr lang="ko-KR" altLang="en-US" smtClean="0"/>
              <a:t>특정 위치에서 성립해야 할 조건을 </a:t>
            </a:r>
            <a:r>
              <a:rPr lang="en-US" altLang="ko-KR" smtClean="0"/>
              <a:t>assert</a:t>
            </a:r>
            <a:r>
              <a:rPr lang="ko-KR" altLang="en-US" smtClean="0"/>
              <a:t>문으로 기술하고 실행 시 확인</a:t>
            </a:r>
          </a:p>
          <a:p>
            <a:pPr lvl="1" eaLnBrk="1" hangingPunct="1"/>
            <a:r>
              <a:rPr lang="en-US" altLang="ko-KR" smtClean="0"/>
              <a:t>assert ( </a:t>
            </a:r>
            <a:r>
              <a:rPr lang="ko-KR" altLang="en-US" smtClean="0"/>
              <a:t>조건 식 </a:t>
            </a:r>
            <a:r>
              <a:rPr lang="en-US" altLang="ko-KR" smtClean="0"/>
              <a:t>);</a:t>
            </a:r>
          </a:p>
          <a:p>
            <a:pPr lvl="2" eaLnBrk="1" hangingPunct="1"/>
            <a:r>
              <a:rPr lang="ko-KR" altLang="en-US" smtClean="0"/>
              <a:t>조건 식을 계산하고</a:t>
            </a:r>
          </a:p>
          <a:p>
            <a:pPr lvl="2" eaLnBrk="1" hangingPunct="1"/>
            <a:r>
              <a:rPr lang="ko-KR" altLang="en-US" smtClean="0"/>
              <a:t>참이면 그 다음 문장을 실행하고</a:t>
            </a:r>
            <a:r>
              <a:rPr lang="en-US" altLang="ko-KR" smtClean="0"/>
              <a:t>, </a:t>
            </a:r>
            <a:r>
              <a:rPr lang="ko-KR" altLang="en-US" smtClean="0"/>
              <a:t>거짓이면 프로그램 실행을 종료</a:t>
            </a:r>
          </a:p>
          <a:p>
            <a:pPr lvl="2" eaLnBrk="1" hangingPunct="1"/>
            <a:endParaRPr lang="ko-KR" altLang="en-US" smtClean="0"/>
          </a:p>
          <a:p>
            <a:pPr lvl="1" eaLnBrk="1" hangingPunct="1"/>
            <a:r>
              <a:rPr lang="en-US" altLang="ko-KR" smtClean="0"/>
              <a:t>&lt;cassert&gt;</a:t>
            </a:r>
            <a:r>
              <a:rPr lang="ko-KR" altLang="en-US" smtClean="0"/>
              <a:t>라이브러리에 정의되어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바닥글 개체 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t>객체지향 프로그래밍</a:t>
            </a:r>
          </a:p>
        </p:txBody>
      </p:sp>
      <p:sp>
        <p:nvSpPr>
          <p:cNvPr id="13315" name="슬라이드 번호 개체 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q"/>
              <a:defRPr sz="2000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549D35-2D16-4488-8146-BB3872FDC06C}" type="slidenum">
              <a:rPr lang="ko-KR" altLang="en-US" sz="1400" smtClean="0">
                <a:solidFill>
                  <a:schemeClr val="tx1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ko-KR" sz="1400" smtClean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/>
              <a:t>assert </a:t>
            </a:r>
            <a:r>
              <a:rPr lang="ko-KR" altLang="en-US" smtClean="0"/>
              <a:t>매크로 예제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ko-KR" altLang="en-US" dirty="0" smtClean="0"/>
              <a:t>함수 선언 예</a:t>
            </a:r>
          </a:p>
          <a:p>
            <a:pPr lvl="1" eaLnBrk="1" hangingPunct="1">
              <a:defRPr/>
            </a:pPr>
            <a:r>
              <a:rPr lang="en-US" altLang="ko-KR" dirty="0" smtClean="0"/>
              <a:t>//    0&lt;</a:t>
            </a:r>
            <a:r>
              <a:rPr lang="en-US" altLang="ko-KR" dirty="0" err="1" smtClean="0"/>
              <a:t>coinValue</a:t>
            </a:r>
            <a:r>
              <a:rPr lang="en-US" altLang="ko-KR" dirty="0" smtClean="0"/>
              <a:t>&lt;100,   0&lt;=</a:t>
            </a:r>
            <a:r>
              <a:rPr lang="en-US" altLang="ko-KR" dirty="0" err="1" smtClean="0"/>
              <a:t>amountLeft</a:t>
            </a:r>
            <a:r>
              <a:rPr lang="en-US" altLang="ko-KR" dirty="0" smtClean="0"/>
              <a:t>&lt;100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void </a:t>
            </a:r>
            <a:r>
              <a:rPr lang="en-US" altLang="ko-KR" dirty="0" err="1" smtClean="0"/>
              <a:t>computeCoin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coinValue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&amp; number, 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amountLeft</a:t>
            </a:r>
            <a:r>
              <a:rPr lang="en-US" altLang="ko-KR" dirty="0" smtClean="0"/>
              <a:t>) {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...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}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</a:t>
            </a:r>
          </a:p>
          <a:p>
            <a:pPr eaLnBrk="1" hangingPunct="1">
              <a:defRPr/>
            </a:pPr>
            <a:r>
              <a:rPr lang="en-US" altLang="ko-KR" dirty="0" smtClean="0"/>
              <a:t>assert</a:t>
            </a:r>
            <a:r>
              <a:rPr lang="ko-KR" altLang="en-US" dirty="0" smtClean="0"/>
              <a:t>문으로 기술한 예</a:t>
            </a:r>
          </a:p>
          <a:p>
            <a:pPr lvl="1" eaLnBrk="1" hangingPunct="1">
              <a:defRPr/>
            </a:pPr>
            <a:r>
              <a:rPr lang="en-US" altLang="ko-KR" dirty="0" smtClean="0"/>
              <a:t>assert ( (0 &lt; </a:t>
            </a:r>
            <a:r>
              <a:rPr lang="en-US" altLang="ko-KR" dirty="0" err="1" smtClean="0"/>
              <a:t>currentCoin</a:t>
            </a:r>
            <a:r>
              <a:rPr lang="en-US" altLang="ko-KR" dirty="0" smtClean="0"/>
              <a:t> &amp;&amp; </a:t>
            </a:r>
            <a:r>
              <a:rPr lang="en-US" altLang="ko-KR" dirty="0" err="1" smtClean="0"/>
              <a:t>currentCoin</a:t>
            </a:r>
            <a:r>
              <a:rPr lang="en-US" altLang="ko-KR" dirty="0" smtClean="0"/>
              <a:t> &lt; 100 &amp;&amp;</a:t>
            </a:r>
            <a:br>
              <a:rPr lang="en-US" altLang="ko-KR" dirty="0" smtClean="0"/>
            </a:br>
            <a:r>
              <a:rPr lang="en-US" altLang="ko-KR" dirty="0" smtClean="0"/>
              <a:t>              0 &lt;= </a:t>
            </a:r>
            <a:r>
              <a:rPr lang="en-US" altLang="ko-KR" dirty="0" err="1" smtClean="0"/>
              <a:t>currentAmountLeft</a:t>
            </a:r>
            <a:r>
              <a:rPr lang="en-US" altLang="ko-KR" dirty="0" smtClean="0"/>
              <a:t> &amp;&amp; </a:t>
            </a:r>
            <a:r>
              <a:rPr lang="en-US" altLang="ko-KR" dirty="0" err="1" smtClean="0"/>
              <a:t>currentAmountLeft</a:t>
            </a:r>
            <a:r>
              <a:rPr lang="en-US" altLang="ko-KR" dirty="0" smtClean="0"/>
              <a:t> &lt; 100)  );</a:t>
            </a:r>
          </a:p>
          <a:p>
            <a:pPr lvl="1" eaLnBrk="1" hangingPunct="1">
              <a:defRPr/>
            </a:pPr>
            <a:r>
              <a:rPr lang="ko-KR" altLang="en-US" dirty="0" smtClean="0"/>
              <a:t>조건식이 거짓이면 </a:t>
            </a:r>
            <a:r>
              <a:rPr lang="ko-KR" altLang="en-US" dirty="0" smtClean="0">
                <a:sym typeface="Wingdings" panose="05000000000000000000" pitchFamily="2" charset="2"/>
              </a:rPr>
              <a:t>프로그램 종료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 eaLnBrk="1" hangingPunct="1">
              <a:defRPr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eaLnBrk="1" hangingPunct="1">
              <a:defRPr/>
            </a:pPr>
            <a:r>
              <a:rPr lang="en-US" altLang="ko-KR" dirty="0" smtClean="0"/>
              <a:t>assert</a:t>
            </a:r>
            <a:r>
              <a:rPr lang="ko-KR" altLang="en-US" dirty="0" smtClean="0"/>
              <a:t>문을 사용하지 않으려면</a:t>
            </a:r>
          </a:p>
          <a:p>
            <a:pPr lvl="1" eaLnBrk="1" hangingPunct="1">
              <a:defRPr/>
            </a:pPr>
            <a:r>
              <a:rPr lang="en-US" altLang="ko-KR" dirty="0" smtClean="0"/>
              <a:t>#define NDEBUG          </a:t>
            </a:r>
          </a:p>
          <a:p>
            <a:pPr lvl="1" eaLnBrk="1" hangingPunct="1">
              <a:defRPr/>
            </a:pPr>
            <a:r>
              <a:rPr lang="en-US" altLang="ko-KR" dirty="0" smtClean="0"/>
              <a:t>#include &lt;</a:t>
            </a:r>
            <a:r>
              <a:rPr lang="en-US" altLang="ko-KR" dirty="0" err="1" smtClean="0"/>
              <a:t>cassert</a:t>
            </a:r>
            <a:r>
              <a:rPr lang="en-US" altLang="ko-KR" dirty="0" smtClean="0"/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1">
  <a:themeElements>
    <a:clrScheme name="">
      <a:dk1>
        <a:srgbClr val="000000"/>
      </a:dk1>
      <a:lt1>
        <a:srgbClr val="FFFFFF"/>
      </a:lt1>
      <a:dk2>
        <a:srgbClr val="3333CC"/>
      </a:dk2>
      <a:lt2>
        <a:srgbClr val="B2B2B2"/>
      </a:lt2>
      <a:accent1>
        <a:srgbClr val="33FFCA"/>
      </a:accent1>
      <a:accent2>
        <a:srgbClr val="FFCF01"/>
      </a:accent2>
      <a:accent3>
        <a:srgbClr val="FFFFFF"/>
      </a:accent3>
      <a:accent4>
        <a:srgbClr val="000000"/>
      </a:accent4>
      <a:accent5>
        <a:srgbClr val="ADFFE1"/>
      </a:accent5>
      <a:accent6>
        <a:srgbClr val="E7BB01"/>
      </a:accent6>
      <a:hlink>
        <a:srgbClr val="000000"/>
      </a:hlink>
      <a:folHlink>
        <a:srgbClr val="3333CC"/>
      </a:folHlink>
    </a:clrScheme>
    <a:fontScheme name="ch1">
      <a:majorFont>
        <a:latin typeface="HY헤드라인M"/>
        <a:ea typeface="HY헤드라인M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742950" marR="0" indent="-28575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55000"/>
          <a:buFont typeface="Wingdings" pitchFamily="2" charset="2"/>
          <a:buChar char="n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굴림" pitchFamily="50" charset="-127"/>
          </a:defRPr>
        </a:defPPr>
      </a:lstStyle>
    </a:lnDef>
  </a:objectDefaults>
  <a:extraClrSchemeLst>
    <a:extraClrScheme>
      <a:clrScheme name="ch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</Template>
  <TotalTime>2188</TotalTime>
  <Words>736</Words>
  <Application>Microsoft Office PowerPoint</Application>
  <PresentationFormat>화면 슬라이드 쇼(4:3)</PresentationFormat>
  <Paragraphs>138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Arial</vt:lpstr>
      <vt:lpstr>굴림</vt:lpstr>
      <vt:lpstr>HY헤드라인M</vt:lpstr>
      <vt:lpstr>Wingdings</vt:lpstr>
      <vt:lpstr>Times New Roman</vt:lpstr>
      <vt:lpstr>Tahoma</vt:lpstr>
      <vt:lpstr>연세본문체</vt:lpstr>
      <vt:lpstr>ch1</vt:lpstr>
      <vt:lpstr>오버로딩, 디폴트인자, ASSERT문</vt:lpstr>
      <vt:lpstr>오버로딩 (Overloading)</vt:lpstr>
      <vt:lpstr>오버로딩 </vt:lpstr>
      <vt:lpstr>함수 호출과 오버로딩 함수 정의를 연관 짓는 법 </vt:lpstr>
      <vt:lpstr>오버로딩 해결 예제</vt:lpstr>
      <vt:lpstr>디폴트 인자</vt:lpstr>
      <vt:lpstr>테스팅과 디버깅 방법</vt:lpstr>
      <vt:lpstr>assert 매크로</vt:lpstr>
      <vt:lpstr>assert 매크로 예제</vt:lpstr>
      <vt:lpstr>스텁(Stub)와 드라이버(Driver)</vt:lpstr>
      <vt:lpstr>스텁(Stubs)</vt:lpstr>
      <vt:lpstr>드라이버(Driver)</vt:lpstr>
    </vt:vector>
  </TitlesOfParts>
  <Company>정보기술학부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 C언어의 소개</dc:title>
  <dc:creator>최광훈</dc:creator>
  <cp:lastModifiedBy>khChoi</cp:lastModifiedBy>
  <cp:revision>456</cp:revision>
  <dcterms:created xsi:type="dcterms:W3CDTF">2003-06-26T01:49:00Z</dcterms:created>
  <dcterms:modified xsi:type="dcterms:W3CDTF">2016-10-16T06:18:11Z</dcterms:modified>
</cp:coreProperties>
</file>