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345" r:id="rId4"/>
    <p:sldId id="416" r:id="rId5"/>
    <p:sldId id="417" r:id="rId6"/>
    <p:sldId id="418" r:id="rId7"/>
    <p:sldId id="420" r:id="rId8"/>
    <p:sldId id="426" r:id="rId9"/>
    <p:sldId id="421" r:id="rId10"/>
    <p:sldId id="422" r:id="rId11"/>
    <p:sldId id="423" r:id="rId12"/>
    <p:sldId id="424" r:id="rId13"/>
    <p:sldId id="425" r:id="rId14"/>
    <p:sldId id="427" r:id="rId15"/>
  </p:sldIdLst>
  <p:sldSz cx="9144000" cy="6858000" type="screen4x3"/>
  <p:notesSz cx="6743700" cy="9906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92" autoAdjust="0"/>
    <p:restoredTop sz="97608" autoAdjust="0"/>
  </p:normalViewPr>
  <p:slideViewPr>
    <p:cSldViewPr>
      <p:cViewPr varScale="1">
        <p:scale>
          <a:sx n="75" d="100"/>
          <a:sy n="75" d="100"/>
        </p:scale>
        <p:origin x="17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1950" y="-78"/>
      </p:cViewPr>
      <p:guideLst>
        <p:guide orient="horz" pos="312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>
            <a:lvl1pPr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>
            <a:lvl1pPr algn="r"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b" anchorCtr="0" compatLnSpc="1">
            <a:prstTxWarp prst="textNoShape">
              <a:avLst/>
            </a:prstTxWarp>
          </a:bodyPr>
          <a:lstStyle>
            <a:lvl1pPr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b" anchorCtr="0" compatLnSpc="1">
            <a:prstTxWarp prst="textNoShape">
              <a:avLst/>
            </a:prstTxWarp>
          </a:bodyPr>
          <a:lstStyle>
            <a:lvl1pPr algn="r"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anose="020B0604030504040204" pitchFamily="34" charset="0"/>
                <a:ea typeface="연세본문체" pitchFamily="18" charset="-127"/>
              </a:defRPr>
            </a:lvl1pPr>
          </a:lstStyle>
          <a:p>
            <a:fld id="{F557DBEF-B85D-414C-900A-2D38E3805F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0782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>
            <a:lvl1pPr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>
            <a:lvl1pPr algn="r"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705350"/>
            <a:ext cx="49466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b" anchorCtr="0" compatLnSpc="1">
            <a:prstTxWarp prst="textNoShape">
              <a:avLst/>
            </a:prstTxWarp>
          </a:bodyPr>
          <a:lstStyle>
            <a:lvl1pPr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b" anchorCtr="0" compatLnSpc="1">
            <a:prstTxWarp prst="textNoShape">
              <a:avLst/>
            </a:prstTxWarp>
          </a:bodyPr>
          <a:lstStyle>
            <a:lvl1pPr algn="r"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anose="020B0604030504040204" pitchFamily="34" charset="0"/>
                <a:ea typeface="연세본문체" pitchFamily="18" charset="-127"/>
              </a:defRPr>
            </a:lvl1pPr>
          </a:lstStyle>
          <a:p>
            <a:fld id="{9D7AD207-ECD6-4DE3-AE7A-0B7F1502933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74612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hangingPunct="1">
                <a:defRPr/>
              </a:pPr>
              <a:endParaRPr lang="ko-KR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hangingPunct="1">
                <a:defRPr/>
              </a:pPr>
              <a:endParaRPr lang="ko-KR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hangingPunct="1">
                <a:defRPr/>
              </a:pPr>
              <a:endParaRPr lang="ko-KR" altLang="en-US" smtClean="0"/>
            </a:p>
          </p:txBody>
        </p:sp>
      </p:grpSp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317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4EF8E22-3A23-438E-ABD1-3B9D473A361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820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0AB52D-13FE-40F8-BC13-8FFD9F504A4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027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5638" y="161925"/>
            <a:ext cx="2028825" cy="59705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161925"/>
            <a:ext cx="5938838" cy="59705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922CAA-A546-4E53-90EF-ABD83F52E81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767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DB48C6-81D7-436F-BDF2-60B250056C5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827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E5048E-9DC3-4605-89F2-C629C73B80F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068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143000"/>
            <a:ext cx="394335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0150" y="1143000"/>
            <a:ext cx="3944938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2AB46-3FCE-466D-A12D-0751DDE9FA3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729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1E4591-97A1-437E-B7B2-53445D93E1B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574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CB5793-9EA0-41BE-9417-08EE2D878BB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764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CCF895-731A-465D-95C5-B049DE866C7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453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0025C4-827B-4EA1-9B92-D72017D319A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835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B08D32-4219-448E-90A6-1C4EDCBE6F0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303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984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984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6207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2813" y="6207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5476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04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8810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43013" y="161925"/>
            <a:ext cx="7791450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143000"/>
            <a:ext cx="8040688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7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307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ahoma" panose="020B0604030504040204" pitchFamily="34" charset="0"/>
              </a:defRPr>
            </a:lvl1pPr>
          </a:lstStyle>
          <a:p>
            <a:fld id="{89759F91-E037-406A-893C-C4B04479B601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q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Tx/>
              <a:buFontTx/>
              <a:buNone/>
            </a:pPr>
            <a:fld id="{AC09072C-7846-470C-91FD-F9E51591185F}" type="slidenum">
              <a:rPr lang="ko-KR" altLang="en-US" sz="1400">
                <a:solidFill>
                  <a:schemeClr val="bg2"/>
                </a:solidFill>
                <a:latin typeface="Tahoma" panose="020B0604030504040204" pitchFamily="34" charset="0"/>
              </a:rPr>
              <a:pPr eaLnBrk="1" hangingPunct="1">
                <a:buClrTx/>
                <a:buFontTx/>
                <a:buNone/>
              </a:pPr>
              <a:t>1</a:t>
            </a:fld>
            <a:endParaRPr lang="en-US" altLang="ko-KR" sz="140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템플릿</a:t>
            </a:r>
            <a:endParaRPr lang="ko-KR" altLang="en-US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최광훈</a:t>
            </a:r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 smtClean="0"/>
              <a:t>전자컴퓨터공학부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전남대학교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형 매개변수의 제한 사항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템플릿 클래스나 템플릿 함수의 정의에 부합하기 위해 형 매개변수에 대한 요구 조건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예</a:t>
            </a:r>
            <a:r>
              <a:rPr lang="en-US" altLang="ko-KR" smtClean="0"/>
              <a:t>:</a:t>
            </a:r>
          </a:p>
          <a:p>
            <a:pPr lvl="3" eaLnBrk="1" hangingPunct="1"/>
            <a:r>
              <a:rPr lang="en-US" altLang="ko-KR" smtClean="0"/>
              <a:t>addUp() </a:t>
            </a:r>
            <a:r>
              <a:rPr lang="ko-KR" altLang="en-US" smtClean="0"/>
              <a:t>함수를 </a:t>
            </a:r>
            <a:r>
              <a:rPr lang="en-US" altLang="ko-KR" smtClean="0"/>
              <a:t>T </a:t>
            </a:r>
            <a:r>
              <a:rPr lang="ko-KR" altLang="en-US" smtClean="0"/>
              <a:t>형에 대해 사용하려면 </a:t>
            </a:r>
            <a:r>
              <a:rPr lang="en-US" altLang="ko-KR" smtClean="0"/>
              <a:t>T</a:t>
            </a:r>
            <a:r>
              <a:rPr lang="ko-KR" altLang="en-US" smtClean="0"/>
              <a:t>에 대한 </a:t>
            </a:r>
            <a:r>
              <a:rPr lang="en-US" altLang="ko-KR" smtClean="0"/>
              <a:t>+ </a:t>
            </a:r>
            <a:r>
              <a:rPr lang="ko-KR" altLang="en-US" smtClean="0"/>
              <a:t>연산자를 정의해야 함</a:t>
            </a:r>
            <a:endParaRPr lang="en-US" altLang="ko-KR" smtClean="0"/>
          </a:p>
          <a:p>
            <a:pPr lvl="3" eaLnBrk="1" hangingPunct="1"/>
            <a:r>
              <a:rPr lang="en-US" altLang="ko-KR" smtClean="0"/>
              <a:t>T</a:t>
            </a:r>
            <a:r>
              <a:rPr lang="ko-KR" altLang="en-US" smtClean="0"/>
              <a:t>에 대한 할당 연산자</a:t>
            </a:r>
            <a:r>
              <a:rPr lang="en-US" altLang="ko-KR" smtClean="0"/>
              <a:t>, </a:t>
            </a:r>
            <a:r>
              <a:rPr lang="ko-KR" altLang="en-US" smtClean="0"/>
              <a:t>복사 생성자</a:t>
            </a:r>
            <a:r>
              <a:rPr lang="en-US" altLang="ko-KR" smtClean="0"/>
              <a:t>, </a:t>
            </a:r>
            <a:r>
              <a:rPr lang="ko-KR" altLang="en-US" smtClean="0"/>
              <a:t>소멸자 등이 적절히 동작할지 확인 필요</a:t>
            </a:r>
            <a:endParaRPr lang="en-US" altLang="ko-KR" smtClean="0"/>
          </a:p>
        </p:txBody>
      </p:sp>
      <p:sp>
        <p:nvSpPr>
          <p:cNvPr id="11267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1268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2C416EC-8D9F-416A-BF60-27062854DA25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템플릿</a:t>
            </a:r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539750" y="3933825"/>
            <a:ext cx="8353425" cy="2390775"/>
          </a:xfrm>
          <a:prstGeom prst="roundRect">
            <a:avLst>
              <a:gd name="adj" fmla="val 1815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template &lt;class T&gt;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addUp (const </a:t>
            </a: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Pair&lt;T&gt;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&amp; thePair) 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// getFirst()</a:t>
            </a:r>
            <a:r>
              <a:rPr kumimoji="1" lang="ko-KR" altLang="en-US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와 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getSecond()</a:t>
            </a:r>
            <a:r>
              <a:rPr kumimoji="1" lang="ko-KR" altLang="en-US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의 반환 형은 모두 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// </a:t>
            </a:r>
            <a:r>
              <a:rPr kumimoji="1" lang="ko-KR" altLang="en-US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따라서 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</a:t>
            </a:r>
            <a:r>
              <a:rPr kumimoji="1" lang="ko-KR" altLang="en-US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형 객체를 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+</a:t>
            </a:r>
            <a:r>
              <a:rPr kumimoji="1" lang="ko-KR" altLang="en-US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하는 연산자가 정의되어 있어야 함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.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// </a:t>
            </a:r>
            <a:r>
              <a:rPr kumimoji="1" lang="ko-KR" altLang="en-US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그렇지 않다면 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</a:t>
            </a:r>
            <a:r>
              <a:rPr kumimoji="1" lang="ko-KR" altLang="en-US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형 객체에 대한 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+</a:t>
            </a:r>
            <a:r>
              <a:rPr kumimoji="1" lang="ko-KR" altLang="en-US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연산자가 없다는 컴파일 에러 발생</a:t>
            </a: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return thePair.getFirst() + thePair.getSecond();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템플릿 클래스 라이브러리</a:t>
            </a:r>
            <a:endParaRPr lang="en-US" altLang="ko-KR" smtClean="0"/>
          </a:p>
          <a:p>
            <a:pPr lvl="1" eaLnBrk="1" hangingPunct="1"/>
            <a:r>
              <a:rPr lang="en-US" altLang="ko-KR" smtClean="0"/>
              <a:t>basic_string  </a:t>
            </a:r>
            <a:r>
              <a:rPr lang="ko-KR" altLang="en-US" smtClean="0"/>
              <a:t>템플릿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다음의 헤더 파일과 네임 스페이스에서 선언되어 있음</a:t>
            </a:r>
            <a:endParaRPr lang="en-US" altLang="ko-KR" smtClean="0"/>
          </a:p>
          <a:p>
            <a:pPr lvl="3" eaLnBrk="1" hangingPunct="1"/>
            <a:r>
              <a:rPr lang="en-US" altLang="ko-KR" smtClean="0"/>
              <a:t>#include &lt;string&gt;</a:t>
            </a:r>
          </a:p>
          <a:p>
            <a:pPr lvl="3" eaLnBrk="1" hangingPunct="1"/>
            <a:r>
              <a:rPr lang="en-US" altLang="ko-KR" smtClean="0"/>
              <a:t>using namespace std;</a:t>
            </a:r>
          </a:p>
          <a:p>
            <a:pPr lvl="2" eaLnBrk="1" hangingPunct="1"/>
            <a:endParaRPr lang="en-US" altLang="ko-KR" smtClean="0"/>
          </a:p>
          <a:p>
            <a:pPr lvl="2" eaLnBrk="1" hangingPunct="1"/>
            <a:r>
              <a:rPr lang="en-US" altLang="ko-KR" smtClean="0"/>
              <a:t>string </a:t>
            </a:r>
            <a:r>
              <a:rPr lang="ko-KR" altLang="en-US" smtClean="0"/>
              <a:t>클래스는 </a:t>
            </a:r>
            <a:r>
              <a:rPr lang="en-US" altLang="ko-KR" smtClean="0"/>
              <a:t>basic_string </a:t>
            </a:r>
            <a:r>
              <a:rPr lang="ko-KR" altLang="en-US" smtClean="0"/>
              <a:t>템플릿으로 정의함</a:t>
            </a:r>
            <a:endParaRPr lang="en-US" altLang="ko-KR" smtClean="0"/>
          </a:p>
          <a:p>
            <a:pPr lvl="3" eaLnBrk="1" hangingPunct="1"/>
            <a:r>
              <a:rPr lang="en-US" altLang="ko-KR" smtClean="0"/>
              <a:t>typedef basic_string&lt;char&gt; string;</a:t>
            </a:r>
          </a:p>
        </p:txBody>
      </p:sp>
      <p:sp>
        <p:nvSpPr>
          <p:cNvPr id="12291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2292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3939834-16E3-4D6A-A2A2-9D29DC36083F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템플릿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ko-KR" dirty="0" err="1" smtClean="0"/>
              <a:t>PFArray</a:t>
            </a:r>
            <a:r>
              <a:rPr lang="en-US" altLang="ko-KR" dirty="0" smtClean="0"/>
              <a:t>&lt;T&gt; </a:t>
            </a:r>
            <a:r>
              <a:rPr lang="ko-KR" altLang="en-US" dirty="0" smtClean="0"/>
              <a:t>템플릿 클래스</a:t>
            </a:r>
            <a:endParaRPr lang="en-US" altLang="ko-KR" dirty="0" smtClean="0"/>
          </a:p>
        </p:txBody>
      </p:sp>
      <p:sp>
        <p:nvSpPr>
          <p:cNvPr id="13315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3316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2DF9681-3B4A-4566-A9B4-8F203B2B675C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템플릿과 상속</a:t>
            </a:r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539750" y="1557338"/>
            <a:ext cx="8353425" cy="4895850"/>
          </a:xfrm>
          <a:prstGeom prst="roundRect">
            <a:avLst>
              <a:gd name="adj" fmla="val 1815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b="1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template &lt;class T&gt;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class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PFArray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public: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PFArray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();  // </a:t>
            </a:r>
            <a:r>
              <a:rPr kumimoji="1" lang="ko-KR" altLang="en-US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기본 </a:t>
            </a:r>
            <a:r>
              <a:rPr kumimoji="1" lang="ko-KR" altLang="en-US" sz="1600" dirty="0" err="1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생성자</a:t>
            </a:r>
            <a:endParaRPr kumimoji="1" lang="en-US" altLang="ko-KR" sz="1600" dirty="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</a:t>
            </a:r>
            <a:r>
              <a:rPr kumimoji="1" lang="en-US" altLang="ko-KR" sz="1600" dirty="0" err="1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PFArray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(</a:t>
            </a:r>
            <a:r>
              <a:rPr kumimoji="1" lang="en-US" altLang="ko-KR" sz="1600" dirty="0" err="1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const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</a:t>
            </a:r>
            <a:r>
              <a:rPr kumimoji="1" lang="en-US" altLang="ko-KR" sz="1600" b="1" dirty="0" err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PFArray</a:t>
            </a:r>
            <a:r>
              <a:rPr kumimoji="1" lang="en-US" altLang="ko-KR" sz="1600" b="1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&lt;T&gt;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&amp;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pfaObject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); // </a:t>
            </a:r>
            <a:r>
              <a:rPr kumimoji="1" lang="ko-KR" altLang="en-US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복사 </a:t>
            </a:r>
            <a:r>
              <a:rPr kumimoji="1" lang="ko-KR" altLang="en-US" sz="1600" dirty="0" err="1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생성자</a:t>
            </a:r>
            <a:endParaRPr kumimoji="1" lang="en-US" altLang="ko-KR" sz="1600" dirty="0" smtClean="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 dirty="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</a:t>
            </a:r>
            <a:r>
              <a:rPr kumimoji="1" lang="en-US" altLang="ko-KR" sz="1600" b="1" dirty="0" err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PFArray</a:t>
            </a:r>
            <a:r>
              <a:rPr kumimoji="1" lang="en-US" altLang="ko-KR" sz="1600" b="1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&lt;T&gt;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&amp; operator= (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const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</a:t>
            </a:r>
            <a:r>
              <a:rPr kumimoji="1" lang="en-US" altLang="ko-KR" sz="1600" b="1" dirty="0" err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PFArray</a:t>
            </a:r>
            <a:r>
              <a:rPr kumimoji="1" lang="en-US" altLang="ko-KR" sz="1600" b="1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&lt;T&gt;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&amp;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rightSide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); // </a:t>
            </a:r>
            <a:r>
              <a:rPr kumimoji="1" lang="ko-KR" altLang="en-US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할당 연산자</a:t>
            </a:r>
            <a:endParaRPr kumimoji="1" lang="en-US" altLang="ko-KR" sz="1600" dirty="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virtual ~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PFArray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(); // </a:t>
            </a:r>
            <a:r>
              <a:rPr kumimoji="1" lang="ko-KR" altLang="en-US" sz="1600" dirty="0" err="1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소멸자</a:t>
            </a:r>
            <a:endParaRPr kumimoji="1" lang="en-US" altLang="ko-KR" sz="1600" dirty="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 dirty="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void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addElement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( </a:t>
            </a:r>
            <a:r>
              <a:rPr kumimoji="1" lang="en-US" altLang="ko-KR" sz="1600" b="1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element 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bool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full ()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const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 dirty="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int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getCapacity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()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const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int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getNumberUsed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()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const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void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emptyArray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();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</a:t>
            </a:r>
            <a:r>
              <a:rPr kumimoji="1" lang="en-US" altLang="ko-KR" sz="1600" b="1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&amp; operator[] (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int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index);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private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: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</a:t>
            </a:r>
            <a:r>
              <a:rPr kumimoji="1" lang="en-US" altLang="ko-KR" sz="1600" b="1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* a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;  // </a:t>
            </a:r>
            <a:r>
              <a:rPr kumimoji="1" lang="ko-KR" altLang="en-US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배열</a:t>
            </a:r>
            <a:endParaRPr kumimoji="1" lang="en-US" altLang="ko-KR" sz="1600" dirty="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int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capacity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;  // </a:t>
            </a:r>
            <a:r>
              <a:rPr kumimoji="1" lang="ko-KR" altLang="en-US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전체 크기</a:t>
            </a:r>
            <a:endParaRPr kumimoji="1" lang="en-US" altLang="ko-KR" sz="1600" dirty="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int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used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; // </a:t>
            </a:r>
            <a:r>
              <a:rPr kumimoji="1" lang="ko-KR" altLang="en-US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데이터 개수</a:t>
            </a:r>
            <a:endParaRPr kumimoji="1" lang="en-US" altLang="ko-KR" sz="1600" dirty="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PFArrayBak&lt;T&gt; </a:t>
            </a:r>
            <a:r>
              <a:rPr lang="ko-KR" altLang="en-US" smtClean="0"/>
              <a:t>템플릿 클래스</a:t>
            </a:r>
            <a:endParaRPr lang="en-US" altLang="ko-KR" smtClean="0"/>
          </a:p>
        </p:txBody>
      </p:sp>
      <p:sp>
        <p:nvSpPr>
          <p:cNvPr id="14339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4340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F299083-035D-44A4-BC82-B03E5B3FA102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템플릿과 상속</a:t>
            </a: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539750" y="1844675"/>
            <a:ext cx="8353425" cy="4321175"/>
          </a:xfrm>
          <a:prstGeom prst="roundRect">
            <a:avLst>
              <a:gd name="adj" fmla="val 1815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b="1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template &lt;class T&gt;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class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PFArrayBak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: public </a:t>
            </a:r>
            <a:r>
              <a:rPr kumimoji="1" lang="en-US" altLang="ko-KR" sz="1600" b="1" dirty="0" err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PFArray</a:t>
            </a:r>
            <a:r>
              <a:rPr kumimoji="1" lang="en-US" altLang="ko-KR" sz="1600" b="1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&lt;T&gt;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public: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PFArrayBak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();  // </a:t>
            </a:r>
            <a:r>
              <a:rPr kumimoji="1" lang="ko-KR" altLang="en-US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기본 </a:t>
            </a:r>
            <a:r>
              <a:rPr kumimoji="1" lang="ko-KR" altLang="en-US" sz="1600" dirty="0" err="1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생성자</a:t>
            </a:r>
            <a:endParaRPr kumimoji="1" lang="en-US" altLang="ko-KR" sz="1600" dirty="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</a:t>
            </a:r>
            <a:r>
              <a:rPr kumimoji="1" lang="en-US" altLang="ko-KR" sz="1600" dirty="0" err="1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PFArrayBak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(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const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</a:t>
            </a:r>
            <a:r>
              <a:rPr kumimoji="1" lang="en-US" altLang="ko-KR" sz="1600" b="1" dirty="0" err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PFArrayBak</a:t>
            </a:r>
            <a:r>
              <a:rPr kumimoji="1" lang="en-US" altLang="ko-KR" sz="1600" b="1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&lt;T&gt;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&amp; Object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); // </a:t>
            </a:r>
            <a:r>
              <a:rPr kumimoji="1" lang="ko-KR" altLang="en-US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복사 </a:t>
            </a:r>
            <a:r>
              <a:rPr kumimoji="1" lang="ko-KR" altLang="en-US" sz="1600" dirty="0" err="1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생성자</a:t>
            </a:r>
            <a:endParaRPr kumimoji="1" lang="en-US" altLang="ko-KR" sz="1600" dirty="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 dirty="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</a:t>
            </a:r>
            <a:r>
              <a:rPr kumimoji="1" lang="en-US" altLang="ko-KR" sz="1600" b="1" dirty="0" err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PFArrayBak</a:t>
            </a:r>
            <a:r>
              <a:rPr kumimoji="1" lang="en-US" altLang="ko-KR" sz="1600" b="1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&lt;T&gt;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&amp; operator= (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const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</a:t>
            </a:r>
            <a:r>
              <a:rPr kumimoji="1" lang="en-US" altLang="ko-KR" sz="1600" b="1" dirty="0" err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PFArrayBak</a:t>
            </a:r>
            <a:r>
              <a:rPr kumimoji="1" lang="en-US" altLang="ko-KR" sz="1600" b="1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&lt;T&gt;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&amp;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rightSide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); // </a:t>
            </a:r>
            <a:r>
              <a:rPr kumimoji="1" lang="ko-KR" altLang="en-US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할당 연산자</a:t>
            </a:r>
            <a:endParaRPr kumimoji="1" lang="en-US" altLang="ko-KR" sz="1600" dirty="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virtual ~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PFArrayBak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(); // </a:t>
            </a:r>
            <a:r>
              <a:rPr kumimoji="1" lang="ko-KR" altLang="en-US" sz="1600" dirty="0" err="1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소멸자</a:t>
            </a:r>
            <a:endParaRPr kumimoji="1" lang="en-US" altLang="ko-KR" sz="1600" dirty="0" smtClean="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 dirty="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void backup();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void restore();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 dirty="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private: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</a:t>
            </a:r>
            <a:r>
              <a:rPr kumimoji="1" lang="en-US" altLang="ko-KR" sz="1600" b="1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* b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;  // </a:t>
            </a:r>
            <a:r>
              <a:rPr kumimoji="1" lang="ko-KR" altLang="en-US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백업용 배열</a:t>
            </a:r>
            <a:endParaRPr kumimoji="1" lang="en-US" altLang="ko-KR" sz="1600" dirty="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int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usedB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;  // </a:t>
            </a:r>
            <a:r>
              <a:rPr kumimoji="1" lang="ko-KR" altLang="en-US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배열 원소 개수</a:t>
            </a:r>
            <a:endParaRPr kumimoji="1" lang="en-US" altLang="ko-KR" sz="1600" dirty="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템플릿 아이디어의 기원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함수형 프로그래밍 언어 패러다임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Haskell (www.haskell.org), ML, </a:t>
            </a:r>
            <a:r>
              <a:rPr lang="en-US" altLang="ko-KR" dirty="0" err="1" smtClean="0"/>
              <a:t>O‘Caml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marL="914400" lvl="2" indent="0" eaLnBrk="1" hangingPunct="1">
              <a:buNone/>
            </a:pPr>
            <a:r>
              <a:rPr lang="en-US" altLang="ko-KR" dirty="0" smtClean="0"/>
              <a:t>=&gt; </a:t>
            </a:r>
            <a:r>
              <a:rPr lang="ko-KR" altLang="en-US" dirty="0" smtClean="0"/>
              <a:t>템플릿 함수 아닌 일반 함수가 오히려 드물다</a:t>
            </a:r>
            <a:r>
              <a:rPr lang="en-US" altLang="ko-KR" dirty="0" smtClean="0"/>
              <a:t>!</a:t>
            </a:r>
          </a:p>
          <a:p>
            <a:pPr lvl="2"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C++ </a:t>
            </a:r>
            <a:r>
              <a:rPr lang="ko-KR" altLang="en-US" dirty="0" smtClean="0"/>
              <a:t>템플릿 </a:t>
            </a:r>
            <a:r>
              <a:rPr lang="en-US" altLang="ko-KR" dirty="0" smtClean="0"/>
              <a:t>vs. Java </a:t>
            </a:r>
            <a:r>
              <a:rPr lang="ko-KR" altLang="en-US" dirty="0" smtClean="0"/>
              <a:t>템플릿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C++ </a:t>
            </a:r>
            <a:r>
              <a:rPr lang="ko-KR" altLang="en-US" dirty="0" smtClean="0"/>
              <a:t>템플릿은 </a:t>
            </a:r>
            <a:r>
              <a:rPr lang="ko-KR" altLang="en-US" dirty="0"/>
              <a:t>각</a:t>
            </a:r>
            <a:r>
              <a:rPr lang="ko-KR" altLang="en-US" dirty="0" smtClean="0"/>
              <a:t> 타입 인자마다 새로운 코드를 생성하는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2" eaLnBrk="1" hangingPunct="1"/>
            <a:r>
              <a:rPr lang="ko-KR" altLang="en-US" dirty="0" smtClean="0"/>
              <a:t>타입 확장 방식</a:t>
            </a:r>
            <a:r>
              <a:rPr lang="en-US" altLang="ko-KR" dirty="0" smtClean="0"/>
              <a:t>(type expansion)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Java </a:t>
            </a:r>
            <a:r>
              <a:rPr lang="ko-KR" altLang="en-US" dirty="0" smtClean="0"/>
              <a:t>템플릿은 모든 타입 인자에 대해 하나의 코드를 공유하는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2" eaLnBrk="1" hangingPunct="1"/>
            <a:r>
              <a:rPr lang="ko-KR" altLang="en-US" dirty="0" smtClean="0"/>
              <a:t>타입 지우기 방식</a:t>
            </a:r>
            <a:r>
              <a:rPr lang="en-US" altLang="ko-KR" dirty="0" smtClean="0"/>
              <a:t>(type erasure)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</p:txBody>
      </p:sp>
      <p:sp>
        <p:nvSpPr>
          <p:cNvPr id="14339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4340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F299083-035D-44A4-BC82-B03E5B3FA102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템플릿</a:t>
            </a:r>
          </a:p>
        </p:txBody>
      </p:sp>
    </p:spTree>
    <p:extLst>
      <p:ext uri="{BB962C8B-B14F-4D97-AF65-F5344CB8AC3E}">
        <p14:creationId xmlns:p14="http://schemas.microsoft.com/office/powerpoint/2010/main" val="6993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ko-KR" altLang="en-US" sz="1400" smtClean="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409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Tx/>
              <a:buFontTx/>
              <a:buNone/>
            </a:pPr>
            <a:fld id="{D639BE67-91BE-44C3-A0E9-BCD595F88991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eaLnBrk="1" hangingPunct="1">
                <a:buClrTx/>
                <a:buFontTx/>
                <a:buNone/>
              </a:pPr>
              <a:t>2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목차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함수 템플릿</a:t>
            </a:r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클래스 템플릿</a:t>
            </a:r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템플릿과 상속</a:t>
            </a:r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5123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BEC839C-F5CE-4C4D-A985-D75474CF85FB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템플릿 </a:t>
            </a:r>
            <a:r>
              <a:rPr lang="en-US" altLang="ko-KR" smtClean="0"/>
              <a:t>(Template)</a:t>
            </a:r>
            <a:endParaRPr lang="ko-KR" altLang="en-US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저네릭 프로그래밍 </a:t>
            </a:r>
            <a:r>
              <a:rPr lang="en-US" altLang="ko-KR" smtClean="0"/>
              <a:t>(Generic Programming)</a:t>
            </a:r>
          </a:p>
          <a:p>
            <a:pPr lvl="1" eaLnBrk="1" hangingPunct="1"/>
            <a:r>
              <a:rPr lang="ko-KR" altLang="en-US" smtClean="0"/>
              <a:t>형</a:t>
            </a:r>
            <a:r>
              <a:rPr lang="en-US" altLang="ko-KR" smtClean="0"/>
              <a:t>(type)</a:t>
            </a:r>
            <a:r>
              <a:rPr lang="ko-KR" altLang="en-US" smtClean="0"/>
              <a:t>을 매개 변수로 사용하는 프로그래밍 방법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예를 들어</a:t>
            </a:r>
            <a:r>
              <a:rPr lang="en-US" altLang="ko-KR" smtClean="0"/>
              <a:t>, </a:t>
            </a:r>
            <a:r>
              <a:rPr lang="ko-KR" altLang="en-US" smtClean="0"/>
              <a:t>스택을 정의할 때 원소의 형에 무엇이든지 무관하게 스택의 연산</a:t>
            </a:r>
            <a:r>
              <a:rPr lang="en-US" altLang="ko-KR" smtClean="0"/>
              <a:t>(push, pop, isEmpty, ...)</a:t>
            </a:r>
            <a:r>
              <a:rPr lang="ko-KR" altLang="en-US" smtClean="0"/>
              <a:t>을 정의</a:t>
            </a:r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템플릿</a:t>
            </a:r>
            <a:endParaRPr lang="en-US" altLang="ko-KR" smtClean="0"/>
          </a:p>
          <a:p>
            <a:pPr lvl="1" eaLnBrk="1" hangingPunct="1"/>
            <a:r>
              <a:rPr lang="en-US" altLang="ko-KR" smtClean="0"/>
              <a:t>C++</a:t>
            </a:r>
            <a:r>
              <a:rPr lang="ko-KR" altLang="en-US" smtClean="0"/>
              <a:t>에서 저네릭 프로그래밍을 지원하는 방법 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템플릿 함수의 예 </a:t>
            </a:r>
            <a:r>
              <a:rPr lang="en-US" altLang="ko-KR" smtClean="0"/>
              <a:t>: </a:t>
            </a:r>
            <a:r>
              <a:rPr lang="ko-KR" altLang="en-US" smtClean="0"/>
              <a:t>임의의 형 </a:t>
            </a:r>
            <a:r>
              <a:rPr lang="en-US" altLang="ko-KR" smtClean="0"/>
              <a:t>T</a:t>
            </a:r>
            <a:r>
              <a:rPr lang="ko-KR" altLang="en-US" smtClean="0"/>
              <a:t>에 대한 </a:t>
            </a:r>
            <a:r>
              <a:rPr lang="en-US" altLang="ko-KR" smtClean="0"/>
              <a:t>swap () </a:t>
            </a:r>
            <a:r>
              <a:rPr lang="ko-KR" altLang="en-US" smtClean="0"/>
              <a:t>함수</a:t>
            </a:r>
            <a:endParaRPr lang="en-US" altLang="ko-KR" smtClean="0"/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323850" y="3933825"/>
            <a:ext cx="4176713" cy="2232025"/>
          </a:xfrm>
          <a:prstGeom prst="roundRect">
            <a:avLst>
              <a:gd name="adj" fmla="val 1815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template &lt;class T&gt;  // T</a:t>
            </a:r>
            <a:r>
              <a:rPr kumimoji="1" lang="ko-KR" altLang="en-US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는 형 매개변수</a:t>
            </a: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!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void swap ( </a:t>
            </a: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&amp; var1, </a:t>
            </a: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&amp; var2 ) 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    </a:t>
            </a: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temp;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    temp = var1;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    var1 = var2;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    var2 = temp;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}</a:t>
            </a:r>
          </a:p>
        </p:txBody>
      </p:sp>
      <p:sp>
        <p:nvSpPr>
          <p:cNvPr id="5127" name="Rectangle 4"/>
          <p:cNvSpPr>
            <a:spLocks noChangeArrowheads="1"/>
          </p:cNvSpPr>
          <p:nvPr/>
        </p:nvSpPr>
        <p:spPr bwMode="auto">
          <a:xfrm>
            <a:off x="4716463" y="3933825"/>
            <a:ext cx="4176712" cy="2232025"/>
          </a:xfrm>
          <a:prstGeom prst="roundRect">
            <a:avLst>
              <a:gd name="adj" fmla="val 1815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// </a:t>
            </a:r>
            <a:r>
              <a:rPr kumimoji="1" lang="ko-KR" altLang="en-US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형 매개변수 </a:t>
            </a: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</a:t>
            </a:r>
            <a:r>
              <a:rPr kumimoji="1" lang="ko-KR" altLang="en-US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에 </a:t>
            </a: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int</a:t>
            </a:r>
            <a:r>
              <a:rPr kumimoji="1" lang="ko-KR" altLang="en-US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를 대입하면</a:t>
            </a: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,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void swap ( </a:t>
            </a: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int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&amp; var1, </a:t>
            </a: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int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&amp; var2 ) 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 </a:t>
            </a: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int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temp;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 temp = var1;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 var1 = var2;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 var2 = temp;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템플릿은 정의 모음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특정 형에 대해 템플릿을 사용할 때 마다 해당 정의를 생성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예</a:t>
            </a:r>
            <a:r>
              <a:rPr lang="en-US" altLang="ko-KR" smtClean="0"/>
              <a:t>: int </a:t>
            </a:r>
            <a:r>
              <a:rPr lang="ko-KR" altLang="en-US" smtClean="0"/>
              <a:t>형에 대한 </a:t>
            </a:r>
            <a:r>
              <a:rPr lang="en-US" altLang="ko-KR" smtClean="0"/>
              <a:t>swap(), char </a:t>
            </a:r>
            <a:r>
              <a:rPr lang="ko-KR" altLang="en-US" smtClean="0"/>
              <a:t>형에 대한 </a:t>
            </a:r>
            <a:r>
              <a:rPr lang="en-US" altLang="ko-KR" smtClean="0"/>
              <a:t>swap()</a:t>
            </a:r>
          </a:p>
        </p:txBody>
      </p:sp>
      <p:sp>
        <p:nvSpPr>
          <p:cNvPr id="6147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6148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A0419E0-2C3C-4897-8E08-912F2D98F099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템플릿</a:t>
            </a: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539750" y="2492375"/>
            <a:ext cx="8353425" cy="4032250"/>
          </a:xfrm>
          <a:prstGeom prst="roundRect">
            <a:avLst>
              <a:gd name="adj" fmla="val 1815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int main () 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int integer1 = 1, intger2 = 2;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</a:t>
            </a: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swap ( integer1, integer2 );  // </a:t>
            </a:r>
            <a:r>
              <a:rPr kumimoji="1" lang="ko-KR" altLang="en-US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템플릿 함수 </a:t>
            </a: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swap</a:t>
            </a:r>
            <a:r>
              <a:rPr kumimoji="1" lang="ko-KR" altLang="en-US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의 형 매개변수 </a:t>
            </a: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</a:t>
            </a:r>
            <a:r>
              <a:rPr kumimoji="1" lang="ko-KR" altLang="en-US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에 </a:t>
            </a: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int</a:t>
            </a:r>
            <a:r>
              <a:rPr kumimoji="1" lang="ko-KR" altLang="en-US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를 대입</a:t>
            </a:r>
            <a:endParaRPr kumimoji="1" lang="en-US" altLang="ko-KR" sz="1600" b="1">
              <a:solidFill>
                <a:srgbClr val="FF0000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cout &lt;&lt; integer1 &lt;&lt; “, ” &lt;&lt; integer2 &lt;&lt; endl;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char symbol1 = ‘A’, symbol2 = ‘B’;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</a:t>
            </a: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swap ( symbol1, symbol2 );  // </a:t>
            </a:r>
            <a:r>
              <a:rPr kumimoji="1" lang="ko-KR" altLang="en-US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템플릿 함수 </a:t>
            </a: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swap</a:t>
            </a:r>
            <a:r>
              <a:rPr kumimoji="1" lang="ko-KR" altLang="en-US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의 형 매개변수 </a:t>
            </a: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</a:t>
            </a:r>
            <a:r>
              <a:rPr kumimoji="1" lang="ko-KR" altLang="en-US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에 </a:t>
            </a: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char</a:t>
            </a:r>
            <a:r>
              <a:rPr kumimoji="1" lang="ko-KR" altLang="en-US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를 대입</a:t>
            </a:r>
            <a:endParaRPr kumimoji="1" lang="en-US" altLang="ko-KR" sz="1600" b="1">
              <a:solidFill>
                <a:srgbClr val="FF0000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cout &lt;&lt; symbol1 &lt;&lt; “, ” &lt;&lt; symbol2 &lt;&lt; endl;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return 0;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템플릿 </a:t>
            </a:r>
            <a:r>
              <a:rPr lang="ko-KR" altLang="en-US" dirty="0" err="1" smtClean="0"/>
              <a:t>전위문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(Template Prefix)</a:t>
            </a:r>
          </a:p>
          <a:p>
            <a:pPr lvl="1" eaLnBrk="1" hangingPunct="1">
              <a:defRPr/>
            </a:pPr>
            <a:r>
              <a:rPr lang="en-US" altLang="ko-KR" dirty="0" smtClean="0"/>
              <a:t>template &lt;class T1, ... , class </a:t>
            </a:r>
            <a:r>
              <a:rPr lang="en-US" altLang="ko-KR" dirty="0" err="1" smtClean="0"/>
              <a:t>Tn</a:t>
            </a:r>
            <a:r>
              <a:rPr lang="en-US" altLang="ko-KR" dirty="0" smtClean="0"/>
              <a:t>&gt;</a:t>
            </a:r>
          </a:p>
          <a:p>
            <a:pPr lvl="1" eaLnBrk="1" hangingPunct="1">
              <a:defRPr/>
            </a:pPr>
            <a:r>
              <a:rPr lang="ko-KR" altLang="en-US" dirty="0" smtClean="0"/>
              <a:t>사용되지 않는 템플릿 매개변수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타입 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포함시킬 수 없음</a:t>
            </a: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 smtClean="0"/>
              <a:t>템플릿을 사용하면 편리한 경우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원소의 형과 무관하게 알고리즘을 기술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e.g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트리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 smtClean="0"/>
              <a:t>템플릿을 사용하기에 적합하지 않은 형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:  swap ( a, b );    // </a:t>
            </a:r>
            <a:r>
              <a:rPr lang="en-US" altLang="ko-KR" dirty="0" err="1"/>
              <a:t>int</a:t>
            </a:r>
            <a:r>
              <a:rPr lang="en-US" altLang="ko-KR" dirty="0"/>
              <a:t> a[10], b[10</a:t>
            </a:r>
            <a:r>
              <a:rPr lang="en-US" altLang="ko-KR" dirty="0" smtClean="0"/>
              <a:t>];   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는 배열 형</a:t>
            </a: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=&gt; swap </a:t>
            </a:r>
            <a:r>
              <a:rPr lang="ko-KR" altLang="en-US" dirty="0" smtClean="0"/>
              <a:t>함수의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코드에서</a:t>
            </a:r>
            <a:endParaRPr lang="en-US" altLang="ko-KR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temp = a;    // swap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</a:t>
            </a:r>
            <a:r>
              <a:rPr lang="ko-KR" altLang="en-US" dirty="0" smtClean="0"/>
              <a:t>타입의 변수들간에 할당</a:t>
            </a:r>
            <a:r>
              <a:rPr lang="en-US" altLang="ko-KR" dirty="0" smtClean="0"/>
              <a:t>(=)</a:t>
            </a:r>
            <a:r>
              <a:rPr lang="ko-KR" altLang="en-US" dirty="0" smtClean="0"/>
              <a:t>이 가능해야 함</a:t>
            </a:r>
            <a:endParaRPr lang="en-US" altLang="ko-KR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a = b;          // </a:t>
            </a:r>
            <a:r>
              <a:rPr lang="ko-KR" altLang="en-US" dirty="0" smtClean="0"/>
              <a:t>배열 타입의 </a:t>
            </a:r>
            <a:r>
              <a:rPr lang="ko-KR" altLang="en-US" dirty="0" err="1" smtClean="0"/>
              <a:t>경우을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통으로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할당 못함</a:t>
            </a:r>
            <a:endParaRPr lang="en-US" altLang="ko-KR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b = temp;    //  </a:t>
            </a:r>
            <a:r>
              <a:rPr lang="ko-KR" altLang="en-US" dirty="0" smtClean="0"/>
              <a:t>컴파일 </a:t>
            </a:r>
            <a:r>
              <a:rPr lang="ko-KR" altLang="en-US" dirty="0"/>
              <a:t>에러</a:t>
            </a:r>
            <a:r>
              <a:rPr lang="en-US" altLang="ko-KR" dirty="0"/>
              <a:t>!</a:t>
            </a:r>
          </a:p>
        </p:txBody>
      </p:sp>
      <p:sp>
        <p:nvSpPr>
          <p:cNvPr id="7171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7172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D5A8F29-5514-42E2-B9DB-DF2C7551CDD1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템플릿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템플릿 기반 정렬 함수 </a:t>
            </a:r>
            <a:r>
              <a:rPr lang="en-US" altLang="ko-KR" smtClean="0"/>
              <a:t>[1/2]</a:t>
            </a:r>
          </a:p>
        </p:txBody>
      </p:sp>
      <p:sp>
        <p:nvSpPr>
          <p:cNvPr id="8195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8196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712FF9C-C81A-4CE2-926D-E599C2F940E0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템플릿</a:t>
            </a:r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539750" y="1700213"/>
            <a:ext cx="8353425" cy="4824412"/>
          </a:xfrm>
          <a:prstGeom prst="roundRect">
            <a:avLst>
              <a:gd name="adj" fmla="val 1815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template &lt;class T&gt;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void sort ( </a:t>
            </a:r>
            <a:r>
              <a:rPr kumimoji="1" lang="en-US" altLang="ko-KR" sz="160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a[], int numberUsed 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template &lt;class T&gt;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void swap ( </a:t>
            </a: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&amp; var1, </a:t>
            </a: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&amp; var2 );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template &lt;class T&gt;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int indexOfSmallest ( const </a:t>
            </a: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a[], int startIndex, int numberUsed 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int main () 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int a[10] = { 9, 8, 7, 6, 5, 1, 2, 3, 0, 4 };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sort ( a, 10 ); </a:t>
            </a: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// </a:t>
            </a:r>
            <a:r>
              <a:rPr kumimoji="1" lang="ko-KR" altLang="en-US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형 매개변수 </a:t>
            </a: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</a:t>
            </a:r>
            <a:r>
              <a:rPr kumimoji="1" lang="ko-KR" altLang="en-US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에 </a:t>
            </a: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int</a:t>
            </a:r>
            <a:r>
              <a:rPr kumimoji="1" lang="ko-KR" altLang="en-US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를 대입한 경우</a:t>
            </a:r>
            <a:endParaRPr kumimoji="1" lang="en-US" altLang="ko-KR" sz="1600" b="1">
              <a:solidFill>
                <a:srgbClr val="FF0000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double b[5] = { 5.5, 4.4, 1.1, 3.3, 2.2 };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sort ( b, 5 ); </a:t>
            </a: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// </a:t>
            </a:r>
            <a:r>
              <a:rPr kumimoji="1" lang="ko-KR" altLang="en-US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형 매개변수 </a:t>
            </a: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</a:t>
            </a:r>
            <a:r>
              <a:rPr kumimoji="1" lang="ko-KR" altLang="en-US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에 </a:t>
            </a: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double</a:t>
            </a:r>
            <a:r>
              <a:rPr kumimoji="1" lang="ko-KR" altLang="en-US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을 대입한 경우</a:t>
            </a: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char c[7] = { ‘G’, ‘E’, ‘N’, ‘E’, ‘R’, ‘I’, ‘C’ };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sort ( c, 7 ); </a:t>
            </a: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// </a:t>
            </a:r>
            <a:r>
              <a:rPr kumimoji="1" lang="ko-KR" altLang="en-US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형 매개변수 </a:t>
            </a: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</a:t>
            </a:r>
            <a:r>
              <a:rPr kumimoji="1" lang="ko-KR" altLang="en-US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에 </a:t>
            </a: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char</a:t>
            </a:r>
            <a:r>
              <a:rPr kumimoji="1" lang="ko-KR" altLang="en-US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를 대입한 경우</a:t>
            </a: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템플릿 기반 정렬 함수 </a:t>
            </a:r>
            <a:r>
              <a:rPr lang="en-US" altLang="ko-KR" smtClean="0"/>
              <a:t>[2/2]</a:t>
            </a:r>
          </a:p>
        </p:txBody>
      </p:sp>
      <p:sp>
        <p:nvSpPr>
          <p:cNvPr id="9219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9220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6E126F7-2C5E-476D-A066-82E83A3BEDF3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템플릿</a:t>
            </a: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539750" y="1989138"/>
            <a:ext cx="8353425" cy="3455987"/>
          </a:xfrm>
          <a:prstGeom prst="roundRect">
            <a:avLst>
              <a:gd name="adj" fmla="val 1815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template &lt;class T&gt;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void sort ( </a:t>
            </a: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a[], int numberUsed ) 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int indexOfNextSmallest;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for ( int index = 0; index &lt; numberUsed; index++ ) 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     indexOfNextSmallest = indexOfSmallest ( a, index, numberUsed ); 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     swap ( a[index], a[indexOfNextSmallest] 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객체지향 프로그래밍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F895-731A-465D-95C5-B049DE866C7B}" type="slidenum">
              <a:rPr lang="ko-KR" altLang="en-US" smtClean="0"/>
              <a:pPr/>
              <a:t>8</a:t>
            </a:fld>
            <a:endParaRPr lang="en-US" altLang="ko-KR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43013" y="161925"/>
            <a:ext cx="7791450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ko-KR" altLang="en-US" kern="0" smtClean="0"/>
              <a:t>템플릿</a:t>
            </a:r>
            <a:endParaRPr lang="ko-KR" altLang="en-US" kern="0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1143000"/>
            <a:ext cx="8040688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SzTx/>
            </a:pPr>
            <a:r>
              <a:rPr lang="en-US" altLang="ko-KR" kern="0" dirty="0" smtClean="0">
                <a:solidFill>
                  <a:srgbClr val="FF0000"/>
                </a:solidFill>
              </a:rPr>
              <a:t>Q. </a:t>
            </a:r>
            <a:r>
              <a:rPr lang="ko-KR" altLang="en-US" kern="0" dirty="0" smtClean="0">
                <a:solidFill>
                  <a:srgbClr val="FF0000"/>
                </a:solidFill>
              </a:rPr>
              <a:t>함수 템플릿 </a:t>
            </a:r>
            <a:r>
              <a:rPr lang="en-US" altLang="ko-KR" kern="0" dirty="0" smtClean="0">
                <a:solidFill>
                  <a:srgbClr val="FF0000"/>
                </a:solidFill>
              </a:rPr>
              <a:t>minimum</a:t>
            </a:r>
          </a:p>
          <a:p>
            <a:pPr lvl="1" eaLnBrk="1" hangingPunct="1">
              <a:buSzTx/>
            </a:pPr>
            <a:r>
              <a:rPr lang="ko-KR" altLang="en-US" kern="0" dirty="0" smtClean="0"/>
              <a:t>인자로 같은 형 </a:t>
            </a:r>
            <a:r>
              <a:rPr lang="en-US" altLang="ko-KR" kern="0" dirty="0" smtClean="0"/>
              <a:t>2</a:t>
            </a:r>
            <a:r>
              <a:rPr lang="ko-KR" altLang="en-US" kern="0" dirty="0" smtClean="0"/>
              <a:t>개를 받아</a:t>
            </a:r>
            <a:r>
              <a:rPr lang="en-US" altLang="ko-KR" kern="0" dirty="0" smtClean="0"/>
              <a:t>, </a:t>
            </a:r>
            <a:r>
              <a:rPr lang="ko-KR" altLang="en-US" kern="0" dirty="0" smtClean="0"/>
              <a:t>두 인자 중 작은 값을 리턴</a:t>
            </a:r>
            <a:endParaRPr lang="en-US" altLang="ko-KR" kern="0" dirty="0" smtClean="0"/>
          </a:p>
          <a:p>
            <a:pPr lvl="2" eaLnBrk="1" hangingPunct="1">
              <a:buSzTx/>
            </a:pPr>
            <a:r>
              <a:rPr lang="ko-KR" altLang="en-US" kern="0" dirty="0"/>
              <a:t>함수 정의에서 비교 연산자</a:t>
            </a:r>
            <a:r>
              <a:rPr lang="en-US" altLang="ko-KR" kern="0" dirty="0"/>
              <a:t>(&lt; </a:t>
            </a:r>
            <a:r>
              <a:rPr lang="ko-KR" altLang="en-US" kern="0" dirty="0"/>
              <a:t>또는 </a:t>
            </a:r>
            <a:r>
              <a:rPr lang="en-US" altLang="ko-KR" kern="0" dirty="0"/>
              <a:t>&gt;)</a:t>
            </a:r>
            <a:r>
              <a:rPr lang="ko-KR" altLang="en-US" kern="0" dirty="0"/>
              <a:t>를 사용</a:t>
            </a:r>
            <a:endParaRPr lang="en-US" altLang="ko-KR" kern="0" dirty="0"/>
          </a:p>
          <a:p>
            <a:pPr lvl="3" eaLnBrk="1" hangingPunct="1">
              <a:buSzTx/>
            </a:pPr>
            <a:r>
              <a:rPr lang="ko-KR" altLang="en-US" kern="0" dirty="0" smtClean="0"/>
              <a:t>따라서 비교 연산자를 허용하는 타입만을 </a:t>
            </a:r>
            <a:r>
              <a:rPr lang="ko-KR" altLang="en-US" kern="0" dirty="0"/>
              <a:t>템플릿의 타입 인자가 받을 수 </a:t>
            </a:r>
            <a:r>
              <a:rPr lang="ko-KR" altLang="en-US" kern="0" dirty="0" smtClean="0"/>
              <a:t>있다</a:t>
            </a:r>
            <a:r>
              <a:rPr lang="en-US" altLang="ko-KR" kern="0" dirty="0" smtClean="0"/>
              <a:t>.</a:t>
            </a:r>
          </a:p>
          <a:p>
            <a:pPr lvl="3" eaLnBrk="1" hangingPunct="1">
              <a:buSzTx/>
            </a:pPr>
            <a:endParaRPr lang="en-US" altLang="ko-KR" kern="0" dirty="0" smtClean="0"/>
          </a:p>
          <a:p>
            <a:pPr lvl="1" eaLnBrk="1" hangingPunct="1">
              <a:buSzTx/>
            </a:pPr>
            <a:r>
              <a:rPr lang="ko-KR" altLang="en-US" kern="0" dirty="0" smtClean="0"/>
              <a:t>이 함수 템플릿을 사용하는 예를 설명</a:t>
            </a:r>
            <a:endParaRPr lang="en-US" altLang="ko-KR" kern="0" dirty="0" smtClean="0"/>
          </a:p>
          <a:p>
            <a:pPr lvl="2" eaLnBrk="1" hangingPunct="1">
              <a:buSzTx/>
            </a:pPr>
            <a:endParaRPr lang="en-US" altLang="ko-KR" kern="0" dirty="0" smtClean="0"/>
          </a:p>
          <a:p>
            <a:pPr lvl="1" eaLnBrk="1" hangingPunct="1">
              <a:buSzTx/>
            </a:pPr>
            <a:endParaRPr lang="en-US" altLang="ko-KR" kern="0" dirty="0" smtClean="0"/>
          </a:p>
        </p:txBody>
      </p:sp>
    </p:spTree>
    <p:extLst>
      <p:ext uri="{BB962C8B-B14F-4D97-AF65-F5344CB8AC3E}">
        <p14:creationId xmlns:p14="http://schemas.microsoft.com/office/powerpoint/2010/main" val="1427296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클래스 템플릿</a:t>
            </a:r>
            <a:endParaRPr lang="en-US" altLang="ko-KR" dirty="0" smtClean="0"/>
          </a:p>
        </p:txBody>
      </p:sp>
      <p:sp>
        <p:nvSpPr>
          <p:cNvPr id="10243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0244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A1EF097-7631-4655-B438-F84B3CCB18EF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템플릿</a:t>
            </a: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539750" y="1700213"/>
            <a:ext cx="8353425" cy="4624387"/>
          </a:xfrm>
          <a:prstGeom prst="roundRect">
            <a:avLst>
              <a:gd name="adj" fmla="val 1815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template &lt;class T&gt;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class Pair 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public: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Pair ();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Pair ( </a:t>
            </a:r>
            <a:r>
              <a:rPr kumimoji="1" lang="en-US" altLang="ko-KR" sz="160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firstValue, </a:t>
            </a: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secondValue 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void setFirst ( </a:t>
            </a: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newValue 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void setSecond ( </a:t>
            </a: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newValue 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</a:t>
            </a: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getFirst () const;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</a:t>
            </a: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getSecond () const;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private: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</a:t>
            </a: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first;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</a:t>
            </a: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second;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template &lt;class T&gt;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Pair&lt;T&gt;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::Pair (</a:t>
            </a:r>
            <a:r>
              <a:rPr kumimoji="1" lang="en-US" altLang="ko-KR" sz="160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f, </a:t>
            </a: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s) 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first = f;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second = s;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</p:txBody>
      </p:sp>
      <p:sp>
        <p:nvSpPr>
          <p:cNvPr id="10247" name="직사각형 1"/>
          <p:cNvSpPr>
            <a:spLocks noChangeArrowheads="1"/>
          </p:cNvSpPr>
          <p:nvPr/>
        </p:nvSpPr>
        <p:spPr bwMode="auto">
          <a:xfrm>
            <a:off x="5067300" y="1916113"/>
            <a:ext cx="36195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template &lt;class T&gt;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void </a:t>
            </a: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Pair&lt;T&gt;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::setFirst (</a:t>
            </a: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n) 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first = n;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int main () 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</a:t>
            </a: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Pair&lt;int&gt;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score;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score.setFirst (3);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score.setSecond (0);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</a:t>
            </a: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Pair &lt;char&gt;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seats;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seats.setFirst (‘A’);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seats.setSecond (‘B’);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1">
  <a:themeElements>
    <a:clrScheme name="">
      <a:dk1>
        <a:srgbClr val="000000"/>
      </a:dk1>
      <a:lt1>
        <a:srgbClr val="FFFFFF"/>
      </a:lt1>
      <a:dk2>
        <a:srgbClr val="3333CC"/>
      </a:dk2>
      <a:lt2>
        <a:srgbClr val="B2B2B2"/>
      </a:lt2>
      <a:accent1>
        <a:srgbClr val="33FFCA"/>
      </a:accent1>
      <a:accent2>
        <a:srgbClr val="FFCF01"/>
      </a:accent2>
      <a:accent3>
        <a:srgbClr val="FFFFFF"/>
      </a:accent3>
      <a:accent4>
        <a:srgbClr val="000000"/>
      </a:accent4>
      <a:accent5>
        <a:srgbClr val="ADFFE1"/>
      </a:accent5>
      <a:accent6>
        <a:srgbClr val="E7BB01"/>
      </a:accent6>
      <a:hlink>
        <a:srgbClr val="000000"/>
      </a:hlink>
      <a:folHlink>
        <a:srgbClr val="3333CC"/>
      </a:folHlink>
    </a:clrScheme>
    <a:fontScheme name="ch1">
      <a:majorFont>
        <a:latin typeface="HY헤드라인M"/>
        <a:ea typeface="HY헤드라인M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5000"/>
          <a:buFont typeface="Wingdings" pitchFamily="2" charset="2"/>
          <a:buChar char="n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ch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c2</Template>
  <TotalTime>6616</TotalTime>
  <Words>1281</Words>
  <Application>Microsoft Office PowerPoint</Application>
  <PresentationFormat>화면 슬라이드 쇼(4:3)</PresentationFormat>
  <Paragraphs>251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HY헤드라인M</vt:lpstr>
      <vt:lpstr>굴림</vt:lpstr>
      <vt:lpstr>굴림체</vt:lpstr>
      <vt:lpstr>맑은 고딕</vt:lpstr>
      <vt:lpstr>연세본문체</vt:lpstr>
      <vt:lpstr>Arial</vt:lpstr>
      <vt:lpstr>Lucida Sans Unicode</vt:lpstr>
      <vt:lpstr>Tahoma</vt:lpstr>
      <vt:lpstr>Times New Roman</vt:lpstr>
      <vt:lpstr>Wingdings</vt:lpstr>
      <vt:lpstr>ch1</vt:lpstr>
      <vt:lpstr>템플릿</vt:lpstr>
      <vt:lpstr>목차</vt:lpstr>
      <vt:lpstr>템플릿 (Template)</vt:lpstr>
      <vt:lpstr>템플릿</vt:lpstr>
      <vt:lpstr>템플릿</vt:lpstr>
      <vt:lpstr>템플릿</vt:lpstr>
      <vt:lpstr>템플릿</vt:lpstr>
      <vt:lpstr>PowerPoint 프레젠테이션</vt:lpstr>
      <vt:lpstr>템플릿</vt:lpstr>
      <vt:lpstr>템플릿</vt:lpstr>
      <vt:lpstr>템플릿</vt:lpstr>
      <vt:lpstr>템플릿과 상속</vt:lpstr>
      <vt:lpstr>템플릿과 상속</vt:lpstr>
      <vt:lpstr>템플릿</vt:lpstr>
    </vt:vector>
  </TitlesOfParts>
  <Company>정보기술학부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10장</dc:title>
  <dc:creator>최광훈</dc:creator>
  <cp:lastModifiedBy>khchoi</cp:lastModifiedBy>
  <cp:revision>2332</cp:revision>
  <dcterms:created xsi:type="dcterms:W3CDTF">2003-06-26T01:49:00Z</dcterms:created>
  <dcterms:modified xsi:type="dcterms:W3CDTF">2016-11-13T06:24:28Z</dcterms:modified>
</cp:coreProperties>
</file>