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57" r:id="rId3"/>
    <p:sldId id="261" r:id="rId4"/>
    <p:sldId id="278" r:id="rId5"/>
    <p:sldId id="266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CCFF"/>
    <a:srgbClr val="F1EEF6"/>
    <a:srgbClr val="FFFCB4"/>
    <a:srgbClr val="F9F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57" autoAdjust="0"/>
    <p:restoredTop sz="90823" autoAdjust="0"/>
  </p:normalViewPr>
  <p:slideViewPr>
    <p:cSldViewPr snapToGrid="0">
      <p:cViewPr>
        <p:scale>
          <a:sx n="150" d="100"/>
          <a:sy n="150" d="100"/>
        </p:scale>
        <p:origin x="125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A4230-A7FF-43A2-BDA8-3FC39D5FA3A9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958EA-8A8D-4EE6-AC12-BFC72643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8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958EA-8A8D-4EE6-AC12-BFC726432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8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958EA-8A8D-4EE6-AC12-BFC726432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7EA9-7D20-4673-9488-F6C4DB6EE78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6988;&#45796;_&#45824;&#49688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C++: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(lambda expressions)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r>
              <a:rPr lang="ko-KR" altLang="en-US" dirty="0" smtClean="0"/>
              <a:t>전자컴퓨터공학부</a:t>
            </a:r>
            <a:endParaRPr lang="en-US" altLang="ko-KR" dirty="0" smtClean="0"/>
          </a:p>
          <a:p>
            <a:r>
              <a:rPr lang="ko-KR" altLang="en-US" dirty="0" smtClean="0"/>
              <a:t>전남대학교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9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템플릿 함수의 인자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690689"/>
            <a:ext cx="7537340" cy="489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vector&lt;string&gt; words;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words.push_back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ghi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char c = ‘ ’;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ostream&amp;os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for_each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[&amp;</a:t>
            </a:r>
            <a:r>
              <a:rPr lang="en-US" altLang="ko-KR" dirty="0" err="1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>
                <a:solidFill>
                  <a:srgbClr val="FF0000"/>
                </a:solidFill>
              </a:rPr>
              <a:t>, c]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s) { </a:t>
            </a:r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s &lt;&lt; c;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sort(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s1, 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s2) { return s1 &gt; s2;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</a:rPr>
              <a:t> = 2;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&lt;&lt; </a:t>
            </a:r>
            <a:r>
              <a:rPr lang="en-US" altLang="ko-KR" dirty="0" err="1" smtClean="0">
                <a:solidFill>
                  <a:schemeClr val="tx1"/>
                </a:solidFill>
              </a:rPr>
              <a:t>count_if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[] 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s) { return </a:t>
            </a:r>
            <a:r>
              <a:rPr lang="en-US" altLang="ko-KR" dirty="0" err="1" smtClean="0">
                <a:solidFill>
                  <a:srgbClr val="FF0000"/>
                </a:solidFill>
              </a:rPr>
              <a:t>s.length</a:t>
            </a:r>
            <a:r>
              <a:rPr lang="en-US" altLang="ko-KR" dirty="0" smtClean="0">
                <a:solidFill>
                  <a:srgbClr val="FF0000"/>
                </a:solidFill>
              </a:rPr>
              <a:t>() &lt;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>
                <a:solidFill>
                  <a:srgbClr val="FF0000"/>
                </a:solidFill>
              </a:rPr>
              <a:t>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746680" y="1940116"/>
            <a:ext cx="3592995" cy="779228"/>
          </a:xfrm>
          <a:prstGeom prst="wedgeRectCallout">
            <a:avLst>
              <a:gd name="adj1" fmla="val -32816"/>
              <a:gd name="adj2" fmla="val 826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보다 많은 사용 예제는 </a:t>
            </a:r>
            <a:r>
              <a:rPr lang="en-US" altLang="ko-KR" dirty="0" smtClean="0">
                <a:solidFill>
                  <a:schemeClr val="tx1"/>
                </a:solidFill>
              </a:rPr>
              <a:t>algorithm </a:t>
            </a:r>
            <a:r>
              <a:rPr lang="ko-KR" altLang="en-US" dirty="0" smtClean="0">
                <a:solidFill>
                  <a:schemeClr val="tx1"/>
                </a:solidFill>
              </a:rPr>
              <a:t>템플릿 라이브러리 참고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템플릿 함수의 인자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계속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690689"/>
            <a:ext cx="7537340" cy="489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sort(</a:t>
            </a:r>
            <a:r>
              <a:rPr lang="en-US" altLang="ko-KR" dirty="0" err="1" smtClean="0">
                <a:solidFill>
                  <a:schemeClr val="tx1"/>
                </a:solidFill>
              </a:rPr>
              <a:t>words.begin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s1, 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string&amp; s2) { return s1 &gt; s2; }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{</a:t>
            </a: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public: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  bool operator() (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string&amp; s1,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string&amp; s2) </a:t>
            </a:r>
            <a:r>
              <a:rPr lang="en-US" altLang="ko-KR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  { return s1 &gt; s2; }</a:t>
            </a:r>
          </a:p>
          <a:p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sort(</a:t>
            </a:r>
            <a:r>
              <a:rPr lang="en-US" altLang="ko-KR" dirty="0" err="1">
                <a:solidFill>
                  <a:schemeClr val="tx1"/>
                </a:solidFill>
              </a:rPr>
              <a:t>words.begin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words.end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smtClean="0">
                <a:solidFill>
                  <a:srgbClr val="FF0000"/>
                </a:solidFill>
              </a:rPr>
              <a:t>new </a:t>
            </a:r>
            <a:r>
              <a:rPr lang="en-US" altLang="ko-KR" dirty="0" err="1" smtClean="0">
                <a:solidFill>
                  <a:srgbClr val="FF0000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// cf. function-call operator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//      </a:t>
            </a:r>
            <a:r>
              <a:rPr lang="en-US" altLang="ko-KR" dirty="0" err="1" smtClean="0">
                <a:solidFill>
                  <a:schemeClr val="tx1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* p = new </a:t>
            </a:r>
            <a:r>
              <a:rPr lang="en-US" altLang="ko-KR" dirty="0" err="1" smtClean="0">
                <a:solidFill>
                  <a:schemeClr val="tx1"/>
                </a:solidFill>
              </a:rPr>
              <a:t>GreaterThanString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//      </a:t>
            </a:r>
            <a:r>
              <a:rPr lang="en-US" altLang="ko-KR" dirty="0" smtClean="0">
                <a:solidFill>
                  <a:schemeClr val="tx1"/>
                </a:solidFill>
              </a:rPr>
              <a:t>(*p)(“</a:t>
            </a:r>
            <a:r>
              <a:rPr lang="en-US" altLang="ko-KR" dirty="0" err="1" smtClean="0">
                <a:solidFill>
                  <a:schemeClr val="tx1"/>
                </a:solidFill>
              </a:rPr>
              <a:t>abc</a:t>
            </a:r>
            <a:r>
              <a:rPr lang="en-US" altLang="ko-KR" dirty="0" smtClean="0">
                <a:solidFill>
                  <a:schemeClr val="tx1"/>
                </a:solidFill>
              </a:rPr>
              <a:t>”, “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ghi</a:t>
            </a:r>
            <a:r>
              <a:rPr lang="en-US" altLang="ko-KR" dirty="0" smtClean="0">
                <a:solidFill>
                  <a:schemeClr val="tx1"/>
                </a:solidFill>
              </a:rPr>
              <a:t>”);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198040" y="2899964"/>
            <a:ext cx="3592995" cy="779228"/>
          </a:xfrm>
          <a:prstGeom prst="wedgeRectCallout">
            <a:avLst>
              <a:gd name="adj1" fmla="val -40875"/>
              <a:gd name="adj2" fmla="val 719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 overloaded function-call 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1782500" y="2646459"/>
            <a:ext cx="511120" cy="50701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활용 예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고차원 함수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1979875"/>
            <a:ext cx="7537340" cy="3307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 err="1" smtClean="0">
                <a:solidFill>
                  <a:schemeClr val="tx1"/>
                </a:solidFill>
              </a:rPr>
              <a:t>addtwointegers</a:t>
            </a:r>
            <a:r>
              <a:rPr lang="en-US" altLang="ko-KR" dirty="0" smtClean="0">
                <a:solidFill>
                  <a:schemeClr val="tx1"/>
                </a:solidFill>
              </a:rPr>
              <a:t> = [] 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x) -&gt; 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)&gt;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return </a:t>
            </a:r>
            <a:r>
              <a:rPr lang="en-US" altLang="ko-KR" dirty="0" smtClean="0">
                <a:solidFill>
                  <a:schemeClr val="tx1"/>
                </a:solidFill>
              </a:rPr>
              <a:t>[x]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y) { return x + y; </a:t>
            </a:r>
            <a:r>
              <a:rPr lang="en-US" altLang="ko-KR" dirty="0" smtClean="0">
                <a:solidFill>
                  <a:schemeClr val="tx1"/>
                </a:solidFill>
              </a:rPr>
              <a:t>};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};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// cf. auto f = [] 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x,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y) { return x + y; };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 err="1" smtClean="0">
                <a:solidFill>
                  <a:schemeClr val="tx1"/>
                </a:solidFill>
              </a:rPr>
              <a:t>higherorder</a:t>
            </a:r>
            <a:r>
              <a:rPr lang="en-US" altLang="ko-KR" dirty="0" smtClean="0">
                <a:solidFill>
                  <a:schemeClr val="tx1"/>
                </a:solidFill>
              </a:rPr>
              <a:t> = [] (</a:t>
            </a:r>
            <a:r>
              <a:rPr lang="en-US" altLang="ko-KR" dirty="0" err="1" smtClean="0">
                <a:solidFill>
                  <a:schemeClr val="tx1"/>
                </a:solidFill>
              </a:rPr>
              <a:t>const</a:t>
            </a:r>
            <a:r>
              <a:rPr lang="en-US" altLang="ko-KR" dirty="0" smtClean="0">
                <a:solidFill>
                  <a:schemeClr val="tx1"/>
                </a:solidFill>
              </a:rPr>
              <a:t> 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)&gt;&amp; f,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z)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return f(z) * 2;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};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auto answer = </a:t>
            </a:r>
            <a:r>
              <a:rPr lang="en-US" altLang="ko-KR" dirty="0" err="1" smtClean="0">
                <a:solidFill>
                  <a:schemeClr val="tx1"/>
                </a:solidFill>
              </a:rPr>
              <a:t>higherorder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addtwointegers</a:t>
            </a:r>
            <a:r>
              <a:rPr lang="en-US" altLang="ko-KR" dirty="0" smtClean="0">
                <a:solidFill>
                  <a:schemeClr val="tx1"/>
                </a:solidFill>
              </a:rPr>
              <a:t>(7), 8);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&lt;&lt; answer &lt;&lt; </a:t>
            </a:r>
            <a:r>
              <a:rPr lang="en-US" altLang="ko-KR" dirty="0" err="1" smtClean="0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2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참고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Primer </a:t>
            </a:r>
          </a:p>
          <a:p>
            <a:pPr lvl="1"/>
            <a:r>
              <a:rPr lang="en-US" altLang="ko-KR" dirty="0" smtClean="0"/>
              <a:t>Stanley B. </a:t>
            </a:r>
            <a:r>
              <a:rPr lang="en-US" altLang="ko-KR" dirty="0" err="1" smtClean="0"/>
              <a:t>Lippman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Josée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Lajoie</a:t>
            </a:r>
            <a:r>
              <a:rPr lang="en-US" altLang="ko-KR" dirty="0" smtClean="0"/>
              <a:t>, Barbara E. Moo</a:t>
            </a:r>
          </a:p>
          <a:p>
            <a:pPr lvl="1"/>
            <a:r>
              <a:rPr lang="en-US" altLang="ko-KR" dirty="0" smtClean="0"/>
              <a:t>Addison Wesley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cplusplus.com </a:t>
            </a:r>
          </a:p>
          <a:p>
            <a:pPr lvl="1"/>
            <a:r>
              <a:rPr lang="en-US" altLang="ko-KR" dirty="0"/>
              <a:t>http://www.cplusplus.com/reference/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7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람다계산법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기원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9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</a:t>
            </a:r>
            <a:r>
              <a:rPr lang="en-US" altLang="ko-KR" sz="3200" b="1" dirty="0" smtClean="0"/>
              <a:t>: </a:t>
            </a:r>
            <a:r>
              <a:rPr lang="ko-KR" altLang="en-US" sz="3200" b="1" dirty="0" err="1" smtClean="0"/>
              <a:t>람다식의</a:t>
            </a:r>
            <a:r>
              <a:rPr lang="ko-KR" altLang="en-US" sz="3200" b="1" dirty="0" smtClean="0"/>
              <a:t> 기원</a:t>
            </a:r>
            <a:endParaRPr lang="en-US" altLang="ko-KR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dirty="0" smtClean="0"/>
                  <a:t>람다 계산법 </a:t>
                </a:r>
                <a:r>
                  <a:rPr lang="en-US" altLang="ko-KR" dirty="0"/>
                  <a:t>(lambda calculus)</a:t>
                </a:r>
              </a:p>
              <a:p>
                <a:pPr lvl="1"/>
                <a:r>
                  <a:rPr lang="ko-KR" altLang="en-US" dirty="0" err="1"/>
                  <a:t>알론조</a:t>
                </a:r>
                <a:r>
                  <a:rPr lang="ko-KR" altLang="en-US" dirty="0"/>
                  <a:t> 처치</a:t>
                </a:r>
                <a:r>
                  <a:rPr lang="en-US" altLang="ko-KR" dirty="0"/>
                  <a:t>, Alonzo Church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함수 정의 </a:t>
                </a:r>
                <a:r>
                  <a:rPr lang="en-US" altLang="ko-KR" dirty="0"/>
                  <a:t>(function abstraction)</a:t>
                </a:r>
                <a:r>
                  <a:rPr lang="ko-KR" altLang="en-US" dirty="0"/>
                  <a:t>와 함수 호출 </a:t>
                </a:r>
                <a:r>
                  <a:rPr lang="en-US" altLang="ko-KR" dirty="0"/>
                  <a:t>(function application)</a:t>
                </a:r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1+2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고차원 함수</a:t>
                </a:r>
                <a:r>
                  <a:rPr lang="en-US" altLang="ko-KR" dirty="0"/>
                  <a:t>(higher-order function)</a:t>
                </a:r>
              </a:p>
              <a:p>
                <a:pPr lvl="2"/>
                <a:r>
                  <a:rPr lang="ko-KR" altLang="en-US" dirty="0"/>
                  <a:t>함수를 인자로 전달하거나 리턴 값으로 반환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배열이나 리스트와 같은 자료 구조에 함수를 저장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이름없는 함수</a:t>
                </a:r>
                <a:r>
                  <a:rPr lang="en-US" altLang="ko-KR" dirty="0"/>
                  <a:t>(Anonymous function</a:t>
                </a:r>
                <a:r>
                  <a:rPr lang="en-US" altLang="ko-KR" dirty="0" smtClean="0"/>
                  <a:t>)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464" b="-16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095169" y="2700790"/>
            <a:ext cx="413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ko.wikipedia.org/wiki/</a:t>
            </a:r>
            <a:r>
              <a:rPr lang="ko-KR" altLang="en-US" dirty="0" smtClean="0">
                <a:hlinkClick r:id="rId3"/>
              </a:rPr>
              <a:t>람다</a:t>
            </a:r>
            <a:r>
              <a:rPr lang="en-US" altLang="ko-KR" dirty="0" smtClean="0">
                <a:hlinkClick r:id="rId3"/>
              </a:rPr>
              <a:t>_</a:t>
            </a:r>
            <a:r>
              <a:rPr lang="ko-KR" altLang="en-US" dirty="0" smtClean="0">
                <a:hlinkClick r:id="rId3"/>
              </a:rPr>
              <a:t>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67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계속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 언어</a:t>
            </a:r>
            <a:r>
              <a:rPr lang="en-US" altLang="ko-KR" dirty="0" smtClean="0"/>
              <a:t>(Functional Language)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Haskell, Scheme, </a:t>
            </a:r>
            <a:r>
              <a:rPr lang="en-US" altLang="ko-KR" dirty="0" err="1" smtClean="0"/>
              <a:t>O’Caml</a:t>
            </a:r>
            <a:r>
              <a:rPr lang="en-US" altLang="ko-KR" dirty="0" smtClean="0"/>
              <a:t>, LISP, Elm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비함수형</a:t>
            </a:r>
            <a:r>
              <a:rPr lang="ko-KR" altLang="en-US" dirty="0" smtClean="0"/>
              <a:t> 언어에</a:t>
            </a:r>
            <a:r>
              <a:rPr lang="ko-KR" altLang="en-US" dirty="0"/>
              <a:t>도</a:t>
            </a:r>
            <a:r>
              <a:rPr lang="ko-KR" altLang="en-US" dirty="0" smtClean="0"/>
              <a:t> 람다 개념을 도입하는 추세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C++11(2011), Java8(2014), C#3.0(2007)</a:t>
            </a:r>
          </a:p>
          <a:p>
            <a:pPr lvl="1"/>
            <a:r>
              <a:rPr lang="en-US" altLang="ko-KR" dirty="0" smtClean="0"/>
              <a:t>JavaScript(ES2015</a:t>
            </a:r>
            <a:r>
              <a:rPr lang="en-US" altLang="ko-KR" dirty="0" smtClean="0"/>
              <a:t>), </a:t>
            </a:r>
            <a:r>
              <a:rPr lang="en-US" altLang="ko-KR" dirty="0" smtClean="0"/>
              <a:t>Python (???)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간결한 프로그램을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병렬화 프로그램 구성에 장점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79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C++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[capture] (parameter list) -&gt; return type { function body}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3705308"/>
            <a:ext cx="7537340" cy="2838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auto </a:t>
            </a:r>
            <a:r>
              <a:rPr lang="en-US" altLang="ko-KR" dirty="0">
                <a:solidFill>
                  <a:schemeClr val="tx1"/>
                </a:solidFill>
              </a:rPr>
              <a:t>lambda1 = </a:t>
            </a:r>
            <a:r>
              <a:rPr lang="en-US" altLang="ko-KR" dirty="0">
                <a:solidFill>
                  <a:srgbClr val="FF0000"/>
                </a:solidFill>
              </a:rPr>
              <a:t>[] (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a, 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b) -&gt; bool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ko-KR" dirty="0">
                <a:solidFill>
                  <a:srgbClr val="FF0000"/>
                </a:solidFill>
              </a:rPr>
              <a:t>{ return </a:t>
            </a:r>
            <a:r>
              <a:rPr lang="en-US" altLang="ko-KR" dirty="0" err="1">
                <a:solidFill>
                  <a:srgbClr val="FF0000"/>
                </a:solidFill>
              </a:rPr>
              <a:t>a.size</a:t>
            </a:r>
            <a:r>
              <a:rPr lang="en-US" altLang="ko-KR" dirty="0">
                <a:solidFill>
                  <a:srgbClr val="FF0000"/>
                </a:solidFill>
              </a:rPr>
              <a:t>() &lt; </a:t>
            </a:r>
            <a:r>
              <a:rPr lang="en-US" altLang="ko-KR" dirty="0" err="1">
                <a:solidFill>
                  <a:srgbClr val="FF0000"/>
                </a:solidFill>
              </a:rPr>
              <a:t>b.size</a:t>
            </a:r>
            <a:r>
              <a:rPr lang="en-US" altLang="ko-KR" dirty="0">
                <a:solidFill>
                  <a:srgbClr val="FF0000"/>
                </a:solidFill>
              </a:rPr>
              <a:t>();  }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lambda2 =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] (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 string&amp; a) { return </a:t>
            </a:r>
            <a:r>
              <a:rPr lang="en-US" altLang="ko-KR" dirty="0" err="1">
                <a:solidFill>
                  <a:srgbClr val="FF0000"/>
                </a:solidFill>
              </a:rPr>
              <a:t>a.size</a:t>
            </a:r>
            <a:r>
              <a:rPr lang="en-US" altLang="ko-KR" dirty="0">
                <a:solidFill>
                  <a:srgbClr val="FF0000"/>
                </a:solidFill>
              </a:rPr>
              <a:t>() &gt;= </a:t>
            </a:r>
            <a:r>
              <a:rPr lang="en-US" altLang="ko-KR" dirty="0" err="1">
                <a:solidFill>
                  <a:srgbClr val="FF0000"/>
                </a:solidFill>
              </a:rPr>
              <a:t>sz</a:t>
            </a:r>
            <a:r>
              <a:rPr lang="en-US" altLang="ko-KR" dirty="0">
                <a:solidFill>
                  <a:srgbClr val="FF0000"/>
                </a:solidFill>
              </a:rPr>
              <a:t>;  }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lambda1("</a:t>
            </a:r>
            <a:r>
              <a:rPr lang="en-US" altLang="ko-KR" dirty="0" err="1">
                <a:solidFill>
                  <a:schemeClr val="tx1"/>
                </a:solidFill>
              </a:rPr>
              <a:t>abc</a:t>
            </a:r>
            <a:r>
              <a:rPr lang="en-US" altLang="ko-KR" dirty="0">
                <a:solidFill>
                  <a:schemeClr val="tx1"/>
                </a:solidFill>
              </a:rPr>
              <a:t>", "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ghi</a:t>
            </a:r>
            <a:r>
              <a:rPr lang="en-US" altLang="ko-KR" dirty="0">
                <a:solidFill>
                  <a:schemeClr val="tx1"/>
                </a:solidFill>
              </a:rPr>
              <a:t>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lambda2("hello")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C++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람다식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[capture] (parameter list) -&gt; return type { function body}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호출 가능한 단위의 코드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 smtClean="0"/>
                  <a:t>이름없는 인라인 함수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캡처 리스트는 </a:t>
                </a:r>
                <a:r>
                  <a:rPr lang="ko-KR" altLang="en-US" dirty="0" err="1" smtClean="0"/>
                  <a:t>람다식</a:t>
                </a:r>
                <a:r>
                  <a:rPr lang="ko-KR" altLang="en-US" dirty="0" smtClean="0"/>
                  <a:t> 밖에서 정의한 변수들 리스트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-&gt; return type</a:t>
                </a:r>
                <a:r>
                  <a:rPr lang="ko-KR" altLang="en-US" dirty="0" smtClean="0"/>
                  <a:t>을 보통 생략하고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컴파일러가 자동 유추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함수 몸체의 </a:t>
                </a:r>
                <a:r>
                  <a:rPr lang="en-US" altLang="ko-KR" dirty="0" smtClean="0"/>
                  <a:t>return</a:t>
                </a:r>
                <a:r>
                  <a:rPr lang="ko-KR" altLang="en-US" dirty="0" smtClean="0"/>
                  <a:t>문을 참고해서 반환 타입을 결정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만일 참고할 </a:t>
                </a:r>
                <a:r>
                  <a:rPr lang="en-US" altLang="ko-KR" dirty="0" smtClean="0"/>
                  <a:t>return</a:t>
                </a:r>
                <a:r>
                  <a:rPr lang="ko-KR" altLang="en-US" dirty="0" smtClean="0"/>
                  <a:t>문이 없으면 </a:t>
                </a:r>
                <a:r>
                  <a:rPr lang="en-US" altLang="ko-KR" dirty="0" smtClean="0"/>
                  <a:t>void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1159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C++</a:t>
            </a:r>
            <a:r>
              <a:rPr lang="ko-KR" altLang="en-US" sz="3200" b="1" dirty="0"/>
              <a:t>의 </a:t>
            </a:r>
            <a:r>
              <a:rPr lang="ko-KR" altLang="en-US" sz="3200" b="1" dirty="0" err="1" smtClean="0"/>
              <a:t>람다식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캡처 리스트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2393344"/>
            <a:ext cx="7537340" cy="331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</a:t>
            </a:r>
            <a:r>
              <a:rPr lang="en-US" altLang="ko-KR" dirty="0" smtClean="0">
                <a:solidFill>
                  <a:schemeClr val="tx1"/>
                </a:solidFill>
              </a:rPr>
              <a:t>lambda1 </a:t>
            </a:r>
            <a:r>
              <a:rPr lang="en-US" altLang="ko-KR" dirty="0">
                <a:solidFill>
                  <a:schemeClr val="tx1"/>
                </a:solidFill>
              </a:rPr>
              <a:t>= [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 smtClean="0">
                <a:solidFill>
                  <a:schemeClr val="tx1"/>
                </a:solidFill>
              </a:rPr>
              <a:t>] (</a:t>
            </a:r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string&amp; a) { return </a:t>
            </a:r>
            <a:r>
              <a:rPr lang="en-US" altLang="ko-KR" dirty="0" err="1">
                <a:solidFill>
                  <a:schemeClr val="tx1"/>
                </a:solidFill>
              </a:rPr>
              <a:t>a.size</a:t>
            </a:r>
            <a:r>
              <a:rPr lang="en-US" altLang="ko-KR" dirty="0">
                <a:solidFill>
                  <a:schemeClr val="tx1"/>
                </a:solidFill>
              </a:rPr>
              <a:t>() &gt;=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;  };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&lt;&lt; </a:t>
            </a:r>
            <a:r>
              <a:rPr lang="en-US" altLang="ko-KR" dirty="0" smtClean="0">
                <a:solidFill>
                  <a:schemeClr val="tx1"/>
                </a:solidFill>
              </a:rPr>
              <a:t>lambda1("</a:t>
            </a:r>
            <a:r>
              <a:rPr lang="en-US" altLang="ko-KR" dirty="0">
                <a:solidFill>
                  <a:schemeClr val="tx1"/>
                </a:solidFill>
              </a:rPr>
              <a:t>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lambda2(“hello”) &lt;&lt; </a:t>
            </a:r>
            <a:r>
              <a:rPr lang="en-US" altLang="ko-KR" dirty="0" err="1" smtClean="0">
                <a:solidFill>
                  <a:srgbClr val="FF0000"/>
                </a:solidFill>
              </a:rPr>
              <a:t>endl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4572000" y="4341410"/>
            <a:ext cx="1916264" cy="779228"/>
          </a:xfrm>
          <a:prstGeom prst="wedgeRectCallout">
            <a:avLst>
              <a:gd name="adj1" fmla="val -50077"/>
              <a:gd name="adj2" fmla="val 67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결과는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C++</a:t>
            </a:r>
            <a:r>
              <a:rPr lang="ko-KR" altLang="en-US" sz="3200" b="1" dirty="0"/>
              <a:t>의 </a:t>
            </a:r>
            <a:r>
              <a:rPr lang="ko-KR" altLang="en-US" sz="3200" b="1" dirty="0" err="1" smtClean="0"/>
              <a:t>람다식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캡처 리스트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8010" y="2393344"/>
            <a:ext cx="7537340" cy="3315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 = 10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auto </a:t>
            </a:r>
            <a:r>
              <a:rPr lang="en-US" altLang="ko-KR" dirty="0" smtClean="0">
                <a:solidFill>
                  <a:schemeClr val="tx1"/>
                </a:solidFill>
              </a:rPr>
              <a:t>lambda1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[&amp;</a:t>
            </a:r>
            <a:r>
              <a:rPr lang="en-US" altLang="ko-KR" dirty="0" err="1" smtClean="0">
                <a:solidFill>
                  <a:schemeClr val="tx1"/>
                </a:solidFill>
              </a:rPr>
              <a:t>sz</a:t>
            </a:r>
            <a:r>
              <a:rPr lang="en-US" altLang="ko-KR" dirty="0" smtClean="0">
                <a:solidFill>
                  <a:schemeClr val="tx1"/>
                </a:solidFill>
              </a:rPr>
              <a:t>] (</a:t>
            </a:r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string&amp; a) { return </a:t>
            </a:r>
            <a:r>
              <a:rPr lang="en-US" altLang="ko-KR" dirty="0" err="1">
                <a:solidFill>
                  <a:schemeClr val="tx1"/>
                </a:solidFill>
              </a:rPr>
              <a:t>a.size</a:t>
            </a:r>
            <a:r>
              <a:rPr lang="en-US" altLang="ko-KR" dirty="0">
                <a:solidFill>
                  <a:schemeClr val="tx1"/>
                </a:solidFill>
              </a:rPr>
              <a:t>() &gt;= </a:t>
            </a:r>
            <a:r>
              <a:rPr lang="en-US" altLang="ko-KR" dirty="0" err="1">
                <a:solidFill>
                  <a:schemeClr val="tx1"/>
                </a:solidFill>
              </a:rPr>
              <a:t>sz</a:t>
            </a:r>
            <a:r>
              <a:rPr lang="en-US" altLang="ko-KR" dirty="0">
                <a:solidFill>
                  <a:schemeClr val="tx1"/>
                </a:solidFill>
              </a:rPr>
              <a:t>;  };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cout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&lt;&lt; </a:t>
            </a:r>
            <a:r>
              <a:rPr lang="en-US" altLang="ko-KR" dirty="0" smtClean="0">
                <a:solidFill>
                  <a:schemeClr val="tx1"/>
                </a:solidFill>
              </a:rPr>
              <a:t>lambda1("</a:t>
            </a:r>
            <a:r>
              <a:rPr lang="en-US" altLang="ko-KR" dirty="0">
                <a:solidFill>
                  <a:schemeClr val="tx1"/>
                </a:solidFill>
              </a:rPr>
              <a:t>hello") &lt;&lt;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sz</a:t>
            </a:r>
            <a:r>
              <a:rPr lang="en-US" altLang="ko-KR" dirty="0" smtClean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cout</a:t>
            </a:r>
            <a:r>
              <a:rPr lang="en-US" altLang="ko-KR" dirty="0" smtClean="0">
                <a:solidFill>
                  <a:srgbClr val="FF0000"/>
                </a:solidFill>
              </a:rPr>
              <a:t> &lt;&lt; lambda2(“hello”) &lt;&lt; </a:t>
            </a:r>
            <a:r>
              <a:rPr lang="en-US" altLang="ko-KR" dirty="0" err="1" smtClean="0">
                <a:solidFill>
                  <a:srgbClr val="FF0000"/>
                </a:solidFill>
              </a:rPr>
              <a:t>endl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572000" y="4341410"/>
            <a:ext cx="1916264" cy="779228"/>
          </a:xfrm>
          <a:prstGeom prst="wedgeRectCallout">
            <a:avLst>
              <a:gd name="adj1" fmla="val -50077"/>
              <a:gd name="adj2" fmla="val 67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결과는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다양한 캡처 절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x = 30, y = 20; </a:t>
            </a:r>
            <a:r>
              <a:rPr lang="ko-KR" altLang="en-US" dirty="0" smtClean="0"/>
              <a:t>을 가정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34816"/>
              </p:ext>
            </p:extLst>
          </p:nvPr>
        </p:nvGraphicFramePr>
        <p:xfrm>
          <a:off x="980660" y="2438621"/>
          <a:ext cx="718268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340">
                  <a:extLst>
                    <a:ext uri="{9D8B030D-6E8A-4147-A177-3AD203B41FA5}">
                      <a16:colId xmlns:a16="http://schemas.microsoft.com/office/drawing/2014/main" val="1215330644"/>
                    </a:ext>
                  </a:extLst>
                </a:gridCol>
                <a:gridCol w="3591340">
                  <a:extLst>
                    <a:ext uri="{9D8B030D-6E8A-4147-A177-3AD203B41FA5}">
                      <a16:colId xmlns:a16="http://schemas.microsoft.com/office/drawing/2014/main" val="3734743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Capture</a:t>
                      </a:r>
                      <a:r>
                        <a:rPr lang="en-US" altLang="ko-KR" baseline="0" dirty="0" smtClean="0"/>
                        <a:t> nothing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4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[x]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arg</a:t>
                      </a:r>
                      <a:r>
                        <a:rPr lang="en-US" altLang="ko-KR" baseline="0" dirty="0" smtClean="0"/>
                        <a:t>)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Value(copy), capture</a:t>
                      </a:r>
                      <a:r>
                        <a:rPr lang="en-US" altLang="ko-KR" baseline="0" dirty="0" smtClean="0"/>
                        <a:t>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6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[=]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Value(copy), capture 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8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[&amp;] { return y;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capture 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0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[&amp;, x] { return y; } 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capture all except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 &amp;y] { return x;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Value(copy) capture all except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9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[this] {return this-&gt; something;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 capture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 x] { 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[&amp;, &amp;x]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3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[=,</a:t>
                      </a:r>
                      <a:r>
                        <a:rPr lang="en-US" altLang="ko-KR" baseline="0" dirty="0" smtClean="0"/>
                        <a:t> this]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[x, x] {};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3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598</Words>
  <Application>Microsoft Office PowerPoint</Application>
  <PresentationFormat>화면 슬라이드 쇼(4:3)</PresentationFormat>
  <Paragraphs>166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C++: 람다식 (lambda expressions)</vt:lpstr>
      <vt:lpstr>목차</vt:lpstr>
      <vt:lpstr>람다 계산법: 람다식의 기원</vt:lpstr>
      <vt:lpstr>람다 계산법 (계속)</vt:lpstr>
      <vt:lpstr>C++의 람다식</vt:lpstr>
      <vt:lpstr>C++의 람다식</vt:lpstr>
      <vt:lpstr>C++의 람다식: 캡처 리스트</vt:lpstr>
      <vt:lpstr>C++의 람다식: 캡처 리스트</vt:lpstr>
      <vt:lpstr>다양한 캡처 절</vt:lpstr>
      <vt:lpstr>활용 예: 템플릿 함수의 인자</vt:lpstr>
      <vt:lpstr>활용 예: 템플릿 함수의 인자(계속)</vt:lpstr>
      <vt:lpstr>활용 예: 고차원 함수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 게임</dc:title>
  <dc:creator>Kwanghoon Choi</dc:creator>
  <cp:lastModifiedBy>Windows User</cp:lastModifiedBy>
  <cp:revision>222</cp:revision>
  <dcterms:created xsi:type="dcterms:W3CDTF">2018-03-12T02:58:32Z</dcterms:created>
  <dcterms:modified xsi:type="dcterms:W3CDTF">2018-08-09T05:46:46Z</dcterms:modified>
</cp:coreProperties>
</file>