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9" r:id="rId2"/>
    <p:sldId id="257" r:id="rId3"/>
    <p:sldId id="261" r:id="rId4"/>
    <p:sldId id="278" r:id="rId5"/>
    <p:sldId id="266" r:id="rId6"/>
    <p:sldId id="279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28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CCFF"/>
    <a:srgbClr val="F1EEF6"/>
    <a:srgbClr val="FFFCB4"/>
    <a:srgbClr val="F9F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320E-94E2-4CE9-8164-C4DC4DC243FC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7425B-02E8-4DE1-A695-702AC8097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1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5598-33FA-48F0-871B-01B852FD9CE7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E896-0F26-498E-B0F5-278F6487F659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7FB6-9C3F-487B-A73E-3F32FA026D25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E8A5-7210-4FA0-BBEB-23D1FD2ECAA7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A0B6-AF56-49AF-95FD-68896E2F1992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75F3-848D-4C5A-819A-DFEA3D21B7B0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AC0B-723F-4786-A1F6-9410187CE6DF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7733-2C15-49C9-B972-2D5431EB5DBD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0-BAED-4A17-B2C6-3B5BEBCF6380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78E6-370D-42CC-AB86-31CC7A5C77AD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821-1A29-43F8-85E6-D29160207B50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F8D4-158C-42DC-9C27-1B9CBAD474A2}" type="datetime1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&#46988;&#45796;_&#45824;&#49688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(lambda </a:t>
            </a:r>
            <a:r>
              <a:rPr lang="en-US" altLang="ko-KR" dirty="0" smtClean="0"/>
              <a:t>expressions)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r>
              <a:rPr lang="ko-KR" altLang="en-US" dirty="0" smtClean="0"/>
              <a:t>전자컴퓨터공학부</a:t>
            </a:r>
            <a:endParaRPr lang="en-US" altLang="ko-KR" dirty="0" smtClean="0"/>
          </a:p>
          <a:p>
            <a:r>
              <a:rPr lang="ko-KR" altLang="en-US" dirty="0" smtClean="0"/>
              <a:t>전남대학교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함수형 인터페이스 예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8010" y="1981199"/>
            <a:ext cx="7537340" cy="346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interface Predicate&lt;T&gt; {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dirty="0" smtClean="0">
                <a:solidFill>
                  <a:schemeClr val="tx1"/>
                </a:solidFill>
              </a:rPr>
              <a:t> test(T t); }    // </a:t>
            </a:r>
            <a:r>
              <a:rPr lang="en-US" altLang="ko-KR" dirty="0" err="1" smtClean="0">
                <a:solidFill>
                  <a:schemeClr val="tx1"/>
                </a:solidFill>
              </a:rPr>
              <a:t>java.util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interface Runnable { void run(); }    // </a:t>
            </a:r>
            <a:r>
              <a:rPr lang="en-US" altLang="ko-KR" dirty="0" err="1" smtClean="0">
                <a:solidFill>
                  <a:schemeClr val="tx1"/>
                </a:solidFill>
              </a:rPr>
              <a:t>java.lang.Runnable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interface </a:t>
            </a:r>
            <a:r>
              <a:rPr lang="en-US" altLang="ko-KR" dirty="0" err="1" smtClean="0">
                <a:solidFill>
                  <a:schemeClr val="tx1"/>
                </a:solidFill>
              </a:rPr>
              <a:t>ActionListener</a:t>
            </a:r>
            <a:r>
              <a:rPr lang="en-US" altLang="ko-KR" dirty="0" smtClean="0">
                <a:solidFill>
                  <a:schemeClr val="tx1"/>
                </a:solidFill>
              </a:rPr>
              <a:t> extends Event Listener {    // </a:t>
            </a:r>
            <a:r>
              <a:rPr lang="en-US" altLang="ko-KR" dirty="0" err="1" smtClean="0">
                <a:solidFill>
                  <a:schemeClr val="tx1"/>
                </a:solidFill>
              </a:rPr>
              <a:t>java.awt.event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void </a:t>
            </a:r>
            <a:r>
              <a:rPr lang="en-US" altLang="ko-KR" dirty="0" err="1" smtClean="0">
                <a:solidFill>
                  <a:schemeClr val="tx1"/>
                </a:solidFill>
              </a:rPr>
              <a:t>actionPerformed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ActionEvent</a:t>
            </a:r>
            <a:r>
              <a:rPr lang="en-US" altLang="ko-KR" dirty="0" smtClean="0">
                <a:solidFill>
                  <a:schemeClr val="tx1"/>
                </a:solidFill>
              </a:rPr>
              <a:t> e);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interface Callable&lt;V&gt; { V call(); }    // </a:t>
            </a:r>
            <a:r>
              <a:rPr lang="en-US" altLang="ko-KR" dirty="0" err="1" smtClean="0">
                <a:solidFill>
                  <a:schemeClr val="tx1"/>
                </a:solidFill>
              </a:rPr>
              <a:t>java.util.concurrent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interface </a:t>
            </a:r>
            <a:r>
              <a:rPr lang="en-US" altLang="ko-KR" dirty="0" err="1" smtClean="0">
                <a:solidFill>
                  <a:schemeClr val="tx1"/>
                </a:solidFill>
              </a:rPr>
              <a:t>PrivilegedAction</a:t>
            </a:r>
            <a:r>
              <a:rPr lang="en-US" altLang="ko-KR" dirty="0" smtClean="0">
                <a:solidFill>
                  <a:schemeClr val="tx1"/>
                </a:solidFill>
              </a:rPr>
              <a:t>&lt;V&gt; { T run(); }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// </a:t>
            </a:r>
            <a:r>
              <a:rPr lang="en-US" altLang="ko-KR" dirty="0" err="1" smtClean="0">
                <a:solidFill>
                  <a:schemeClr val="tx1"/>
                </a:solidFill>
              </a:rPr>
              <a:t>java.security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함수형 인터페이스와 </a:t>
            </a:r>
            <a:r>
              <a:rPr lang="ko-KR" altLang="en-US" sz="3200" b="1" dirty="0" err="1" smtClean="0"/>
              <a:t>람다식의</a:t>
            </a:r>
            <a:r>
              <a:rPr lang="ko-KR" altLang="en-US" sz="3200" b="1" dirty="0" smtClean="0"/>
              <a:t> 매칭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디스크립터</a:t>
            </a:r>
            <a:r>
              <a:rPr lang="en-US" altLang="ko-KR" dirty="0" smtClean="0"/>
              <a:t>(function descriptor)</a:t>
            </a:r>
            <a:endParaRPr lang="en-US" altLang="ko-KR" dirty="0"/>
          </a:p>
          <a:p>
            <a:pPr lvl="1"/>
            <a:r>
              <a:rPr lang="ko-KR" altLang="en-US" dirty="0" err="1" smtClean="0"/>
              <a:t>람다</a:t>
            </a:r>
            <a:r>
              <a:rPr lang="ko-KR" altLang="en-US" dirty="0" err="1" smtClean="0"/>
              <a:t>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</a:t>
            </a:r>
            <a:r>
              <a:rPr lang="ko-KR" altLang="en-US" dirty="0" smtClean="0"/>
              <a:t> 또는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인터페이스</a:t>
            </a:r>
            <a:r>
              <a:rPr lang="en-US" altLang="ko-KR" dirty="0" smtClean="0"/>
              <a:t>(</a:t>
            </a:r>
            <a:r>
              <a:rPr lang="ko-KR" altLang="en-US" dirty="0"/>
              <a:t>의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03330" y="3429000"/>
            <a:ext cx="7537340" cy="3144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</a:rPr>
              <a:t>아래 </a:t>
            </a:r>
            <a:r>
              <a:rPr lang="ko-KR" altLang="en-US" dirty="0" err="1" smtClean="0">
                <a:solidFill>
                  <a:schemeClr val="tx1"/>
                </a:solidFill>
              </a:rPr>
              <a:t>람다식의</a:t>
            </a:r>
            <a:r>
              <a:rPr lang="ko-KR" altLang="en-US" dirty="0" smtClean="0">
                <a:solidFill>
                  <a:schemeClr val="tx1"/>
                </a:solidFill>
              </a:rPr>
              <a:t> 함수 </a:t>
            </a:r>
            <a:r>
              <a:rPr lang="ko-KR" altLang="en-US" dirty="0" err="1" smtClean="0">
                <a:solidFill>
                  <a:schemeClr val="tx1"/>
                </a:solidFill>
              </a:rPr>
              <a:t>디스크립터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() -&gt;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() -&gt; { </a:t>
            </a:r>
            <a:r>
              <a:rPr lang="en-US" altLang="ko-KR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</a:rPr>
              <a:t>(“hello”); }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 Runnable </a:t>
            </a:r>
            <a:r>
              <a:rPr lang="ko-KR" altLang="en-US" dirty="0" smtClean="0">
                <a:solidFill>
                  <a:schemeClr val="tx1"/>
                </a:solidFill>
              </a:rPr>
              <a:t>인터페이스의 함수 </a:t>
            </a:r>
            <a:r>
              <a:rPr lang="ko-KR" altLang="en-US" dirty="0" err="1" smtClean="0">
                <a:solidFill>
                  <a:schemeClr val="tx1"/>
                </a:solidFill>
              </a:rPr>
              <a:t>디스크립터</a:t>
            </a:r>
            <a:r>
              <a:rPr lang="en-US" altLang="ko-KR" dirty="0" smtClean="0">
                <a:solidFill>
                  <a:schemeClr val="tx1"/>
                </a:solidFill>
              </a:rPr>
              <a:t>: () -&gt; void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interface Runnable { void run(); }    // </a:t>
            </a:r>
            <a:r>
              <a:rPr lang="en-US" altLang="ko-KR" dirty="0" err="1" smtClean="0">
                <a:solidFill>
                  <a:schemeClr val="tx1"/>
                </a:solidFill>
              </a:rPr>
              <a:t>java.lang.Runnable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</a:rPr>
              <a:t>두 </a:t>
            </a:r>
            <a:r>
              <a:rPr lang="ko-KR" altLang="en-US" dirty="0" err="1" smtClean="0">
                <a:solidFill>
                  <a:schemeClr val="tx1"/>
                </a:solidFill>
              </a:rPr>
              <a:t>디스크립터가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일치하기 때문에 아래 문장을 작성할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Runnable r    =     () -&gt; { </a:t>
            </a:r>
            <a:r>
              <a:rPr lang="en-US" altLang="ko-KR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</a:rPr>
              <a:t>(“hello”); }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함수형 인터페이스 활용 </a:t>
            </a:r>
            <a:r>
              <a:rPr lang="ko-KR" altLang="en-US" sz="3200" b="1" dirty="0" smtClean="0"/>
              <a:t>사례</a:t>
            </a:r>
            <a:r>
              <a:rPr lang="en-US" altLang="ko-KR" sz="3200" b="1" dirty="0" smtClean="0"/>
              <a:t>1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java.util.function.Predicate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T-&gt;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03330" y="2750127"/>
            <a:ext cx="7537340" cy="3948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public static void main(String[]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args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Predicate&lt;String&gt; </a:t>
            </a:r>
            <a:r>
              <a:rPr lang="en-US" altLang="ko-KR" dirty="0" err="1" smtClean="0">
                <a:solidFill>
                  <a:schemeClr val="tx1"/>
                </a:solidFill>
              </a:rPr>
              <a:t>nonEmptyPred</a:t>
            </a:r>
            <a:r>
              <a:rPr lang="en-US" altLang="ko-KR" dirty="0" smtClean="0">
                <a:solidFill>
                  <a:schemeClr val="tx1"/>
                </a:solidFill>
              </a:rPr>
              <a:t> = (String s) -&gt; !</a:t>
            </a:r>
            <a:r>
              <a:rPr lang="en-US" altLang="ko-KR" dirty="0" err="1" smtClean="0">
                <a:solidFill>
                  <a:schemeClr val="tx1"/>
                </a:solidFill>
              </a:rPr>
              <a:t>s.isEmpty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List&lt;String&gt; list = </a:t>
            </a:r>
            <a:r>
              <a:rPr lang="en-US" altLang="ko-KR" dirty="0" err="1" smtClean="0">
                <a:solidFill>
                  <a:schemeClr val="tx1"/>
                </a:solidFill>
              </a:rPr>
              <a:t>Arrays.asList</a:t>
            </a:r>
            <a:r>
              <a:rPr lang="en-US" altLang="ko-KR" dirty="0" smtClean="0">
                <a:solidFill>
                  <a:schemeClr val="tx1"/>
                </a:solidFill>
              </a:rPr>
              <a:t>(“Hello”, “”, “”, “World”, “”, “!!”);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List&lt;String&gt; </a:t>
            </a:r>
            <a:r>
              <a:rPr lang="en-US" altLang="ko-KR" dirty="0" err="1" smtClean="0">
                <a:solidFill>
                  <a:schemeClr val="tx1"/>
                </a:solidFill>
              </a:rPr>
              <a:t>nonEmptyList</a:t>
            </a:r>
            <a:r>
              <a:rPr lang="en-US" altLang="ko-KR" dirty="0" smtClean="0">
                <a:solidFill>
                  <a:schemeClr val="tx1"/>
                </a:solidFill>
              </a:rPr>
              <a:t> = filter(list, </a:t>
            </a:r>
            <a:r>
              <a:rPr lang="en-US" altLang="ko-KR" dirty="0" err="1" smtClean="0">
                <a:solidFill>
                  <a:schemeClr val="tx1"/>
                </a:solidFill>
              </a:rPr>
              <a:t>nonEmptyPred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nonEmptyList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public static &lt;T&gt; List&lt;T&gt; filter(List&lt;T&gt; list, Predicate&lt;T&gt; p)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List&lt;T&gt; results = new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&lt;&gt;();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for (T s : list)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   if (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p.test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(s))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results.add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(s);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return results;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함수형 인터페이스 활용 </a:t>
            </a:r>
            <a:r>
              <a:rPr lang="ko-KR" altLang="en-US" sz="3200" b="1" dirty="0" smtClean="0"/>
              <a:t>사례</a:t>
            </a:r>
            <a:r>
              <a:rPr lang="en-US" altLang="ko-KR" sz="3200" b="1" dirty="0" smtClean="0"/>
              <a:t>2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java.util.function.Consumer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T-&gt;void </a:t>
            </a:r>
            <a:r>
              <a:rPr lang="en-US" altLang="ko-KR" dirty="0" smtClean="0"/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03330" y="2750127"/>
            <a:ext cx="7537340" cy="306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public static void main(String[]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args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List&lt;Integer&gt; list = </a:t>
            </a:r>
            <a:r>
              <a:rPr lang="en-US" altLang="ko-KR" dirty="0" err="1" smtClean="0">
                <a:solidFill>
                  <a:schemeClr val="tx1"/>
                </a:solidFill>
              </a:rPr>
              <a:t>Arrays.asList</a:t>
            </a:r>
            <a:r>
              <a:rPr lang="en-US" altLang="ko-KR" dirty="0" smtClean="0">
                <a:solidFill>
                  <a:schemeClr val="tx1"/>
                </a:solidFill>
              </a:rPr>
              <a:t>(1, 3, 5, 7, 9);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forEach</a:t>
            </a:r>
            <a:r>
              <a:rPr lang="en-US" altLang="ko-KR" dirty="0" smtClean="0">
                <a:solidFill>
                  <a:schemeClr val="tx1"/>
                </a:solidFill>
              </a:rPr>
              <a:t>(list, (Integer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public static &lt;T&gt; void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forEach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(List&lt;T&gt; list, Consumer&lt;T&gt; c) {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for (T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: list)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c.accept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(e);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함수형 인터페이스 활용 </a:t>
            </a:r>
            <a:r>
              <a:rPr lang="ko-KR" altLang="en-US" sz="3200" b="1" dirty="0" smtClean="0"/>
              <a:t>사례</a:t>
            </a:r>
            <a:r>
              <a:rPr lang="en-US" altLang="ko-KR" sz="3200" b="1" dirty="0"/>
              <a:t>3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java.util.function.Function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T-&gt;R </a:t>
            </a:r>
            <a:r>
              <a:rPr lang="en-US" altLang="ko-KR" dirty="0" smtClean="0"/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03330" y="3013363"/>
            <a:ext cx="7537340" cy="351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public static void main(String[]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args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List&lt;String&gt; list = </a:t>
            </a:r>
            <a:r>
              <a:rPr lang="en-US" altLang="ko-KR" dirty="0" err="1" smtClean="0">
                <a:solidFill>
                  <a:schemeClr val="tx1"/>
                </a:solidFill>
              </a:rPr>
              <a:t>Arrays.asList</a:t>
            </a:r>
            <a:r>
              <a:rPr lang="en-US" altLang="ko-KR" dirty="0" smtClean="0">
                <a:solidFill>
                  <a:schemeClr val="tx1"/>
                </a:solidFill>
              </a:rPr>
              <a:t>(“lambdas”, “8”, “in”, “action”);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forEach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map ( list, (String s)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s.length</a:t>
            </a:r>
            <a:r>
              <a:rPr lang="en-US" altLang="ko-KR" dirty="0" smtClean="0">
                <a:solidFill>
                  <a:schemeClr val="tx1"/>
                </a:solidFill>
              </a:rPr>
              <a:t>()),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(Integer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public static &lt;T,R&gt; List&lt;R&gt; map(List&lt;T&gt; list, Function&lt;T,R&gt; f)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List&lt;R&gt; result = new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&lt;&gt;();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for (T e : list)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result.add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f.apply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(e));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Jav</a:t>
            </a:r>
            <a:r>
              <a:rPr lang="en-US" altLang="ko-KR" sz="3200" b="1" dirty="0" smtClean="0"/>
              <a:t>a 8</a:t>
            </a:r>
            <a:r>
              <a:rPr lang="ko-KR" altLang="en-US" sz="3200" b="1" dirty="0" smtClean="0"/>
              <a:t>의 대표적 </a:t>
            </a:r>
            <a:r>
              <a:rPr lang="ko-KR" altLang="en-US" sz="3200" b="1" dirty="0" smtClean="0"/>
              <a:t>함수형 인터페이스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49539"/>
              </p:ext>
            </p:extLst>
          </p:nvPr>
        </p:nvGraphicFramePr>
        <p:xfrm>
          <a:off x="346365" y="2306189"/>
          <a:ext cx="8319652" cy="339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913">
                  <a:extLst>
                    <a:ext uri="{9D8B030D-6E8A-4147-A177-3AD203B41FA5}">
                      <a16:colId xmlns:a16="http://schemas.microsoft.com/office/drawing/2014/main" val="421391040"/>
                    </a:ext>
                  </a:extLst>
                </a:gridCol>
                <a:gridCol w="2079913">
                  <a:extLst>
                    <a:ext uri="{9D8B030D-6E8A-4147-A177-3AD203B41FA5}">
                      <a16:colId xmlns:a16="http://schemas.microsoft.com/office/drawing/2014/main" val="804005751"/>
                    </a:ext>
                  </a:extLst>
                </a:gridCol>
                <a:gridCol w="2079913">
                  <a:extLst>
                    <a:ext uri="{9D8B030D-6E8A-4147-A177-3AD203B41FA5}">
                      <a16:colId xmlns:a16="http://schemas.microsoft.com/office/drawing/2014/main" val="3168662504"/>
                    </a:ext>
                  </a:extLst>
                </a:gridCol>
                <a:gridCol w="2079913">
                  <a:extLst>
                    <a:ext uri="{9D8B030D-6E8A-4147-A177-3AD203B41FA5}">
                      <a16:colId xmlns:a16="http://schemas.microsoft.com/office/drawing/2014/main" val="2929677287"/>
                    </a:ext>
                  </a:extLst>
                </a:gridCol>
              </a:tblGrid>
              <a:tr h="566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함수형인터페이스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함수디스크립터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함수형인터페이스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함수디스크립터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658126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Predicate&lt;T&gt;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T-&gt;Boolean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UnaryOperator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T-&gt;T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58425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Consumer&lt;T&gt;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T-&gt;void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BinaryOperator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(T,T) -&gt; 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154"/>
                  </a:ext>
                </a:extLst>
              </a:tr>
              <a:tr h="538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Function&lt;T,R&gt;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T-&gt;R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BiPredicate</a:t>
                      </a:r>
                      <a:r>
                        <a:rPr lang="en-US" altLang="ko-KR" dirty="0" smtClean="0"/>
                        <a:t>&lt;L,R&gt;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(L,R)-&gt;</a:t>
                      </a:r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685015"/>
                  </a:ext>
                </a:extLst>
              </a:tr>
              <a:tr h="538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Supplier&lt;T&gt;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()-&gt;T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BiConsumer</a:t>
                      </a:r>
                      <a:r>
                        <a:rPr lang="en-US" altLang="ko-KR" dirty="0" smtClean="0"/>
                        <a:t>&lt;T,U&gt;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(T,U)-&gt;void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193618"/>
                  </a:ext>
                </a:extLst>
              </a:tr>
              <a:tr h="5387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BiFunction</a:t>
                      </a:r>
                      <a:r>
                        <a:rPr lang="en-US" altLang="ko-KR" dirty="0" smtClean="0"/>
                        <a:t>&lt;T,U,R&gt;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(T,U)-&gt;R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751940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 smtClean="0"/>
              <a:t>메소드</a:t>
            </a:r>
            <a:r>
              <a:rPr lang="ko-KR" altLang="en-US" sz="3200" b="1" dirty="0" smtClean="0"/>
              <a:t> 레퍼런스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정의를 람다처럼 사용하는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가독성을</a:t>
            </a:r>
            <a:r>
              <a:rPr lang="ko-KR" altLang="en-US" dirty="0" smtClean="0"/>
              <a:t> 높이는 장점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08737" y="2930236"/>
            <a:ext cx="7537340" cy="2104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inventory.sort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rgbClr val="FF0000"/>
                </a:solidFill>
              </a:rPr>
              <a:t>(Apple a1, Apple a2) -&gt; a1.getWeight().</a:t>
            </a:r>
            <a:r>
              <a:rPr lang="en-US" altLang="ko-KR" dirty="0" err="1" smtClean="0">
                <a:solidFill>
                  <a:srgbClr val="FF0000"/>
                </a:solidFill>
              </a:rPr>
              <a:t>compareTo</a:t>
            </a:r>
            <a:r>
              <a:rPr lang="en-US" altLang="ko-KR" dirty="0" smtClean="0">
                <a:solidFill>
                  <a:srgbClr val="FF0000"/>
                </a:solidFill>
              </a:rPr>
              <a:t>(a2.getWeight())</a:t>
            </a:r>
            <a:r>
              <a:rPr lang="en-US" altLang="ko-KR" dirty="0" smtClean="0">
                <a:solidFill>
                  <a:schemeClr val="tx1"/>
                </a:solidFill>
              </a:rPr>
              <a:t>     );</a:t>
            </a:r>
          </a:p>
          <a:p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inventory.sort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comparing(  Apple::</a:t>
            </a:r>
            <a:r>
              <a:rPr lang="en-US" altLang="ko-KR" dirty="0" err="1" smtClean="0">
                <a:solidFill>
                  <a:srgbClr val="FF0000"/>
                </a:solidFill>
              </a:rPr>
              <a:t>getWeight</a:t>
            </a:r>
            <a:r>
              <a:rPr lang="en-US" altLang="ko-KR" dirty="0" smtClean="0">
                <a:solidFill>
                  <a:srgbClr val="FF0000"/>
                </a:solidFill>
              </a:rPr>
              <a:t>   )</a:t>
            </a:r>
            <a:r>
              <a:rPr lang="en-US" altLang="ko-KR" dirty="0" smtClean="0">
                <a:solidFill>
                  <a:schemeClr val="tx1"/>
                </a:solidFill>
              </a:rPr>
              <a:t>    );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4080164" y="3809999"/>
            <a:ext cx="2265218" cy="554182"/>
          </a:xfrm>
          <a:prstGeom prst="wedgeRectCallout">
            <a:avLst>
              <a:gd name="adj1" fmla="val -42142"/>
              <a:gd name="adj2" fmla="val 883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레퍼런스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Apple::</a:t>
            </a:r>
            <a:r>
              <a:rPr lang="en-US" altLang="ko-KR" dirty="0" err="1" smtClean="0">
                <a:solidFill>
                  <a:schemeClr val="tx1"/>
                </a:solidFill>
              </a:rPr>
              <a:t>getWeight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737" y="5277822"/>
            <a:ext cx="753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java.util.Comparator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인터페이스의 </a:t>
            </a:r>
            <a:r>
              <a:rPr lang="en-US" altLang="ko-KR" dirty="0" smtClean="0"/>
              <a:t>comparing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static &lt;T,U extends Comparable&lt;? super U&gt;&gt;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comparing( Function&lt;? super T, ? extends U&gt; </a:t>
            </a:r>
            <a:r>
              <a:rPr lang="en-US" altLang="ko-KR" dirty="0" err="1" smtClean="0"/>
              <a:t>keyExtractor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 smtClean="0"/>
              <a:t>메소드</a:t>
            </a:r>
            <a:r>
              <a:rPr lang="ko-KR" altLang="en-US" sz="3200" b="1" dirty="0" smtClean="0"/>
              <a:t> 레퍼런스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22280"/>
              </p:ext>
            </p:extLst>
          </p:nvPr>
        </p:nvGraphicFramePr>
        <p:xfrm>
          <a:off x="413039" y="2216729"/>
          <a:ext cx="8317922" cy="4127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7670">
                  <a:extLst>
                    <a:ext uri="{9D8B030D-6E8A-4147-A177-3AD203B41FA5}">
                      <a16:colId xmlns:a16="http://schemas.microsoft.com/office/drawing/2014/main" val="2763295700"/>
                    </a:ext>
                  </a:extLst>
                </a:gridCol>
                <a:gridCol w="3750252">
                  <a:extLst>
                    <a:ext uri="{9D8B030D-6E8A-4147-A177-3AD203B41FA5}">
                      <a16:colId xmlns:a16="http://schemas.microsoft.com/office/drawing/2014/main" val="656603827"/>
                    </a:ext>
                  </a:extLst>
                </a:gridCol>
              </a:tblGrid>
              <a:tr h="47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람다식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레퍼런스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131580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(Apple a) -&gt; </a:t>
                      </a:r>
                      <a:r>
                        <a:rPr lang="en-US" altLang="ko-KR" dirty="0" err="1" smtClean="0"/>
                        <a:t>a.getWeight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Apple::</a:t>
                      </a:r>
                      <a:r>
                        <a:rPr lang="en-US" altLang="ko-KR" dirty="0" err="1" smtClean="0"/>
                        <a:t>getWeight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467944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() -&gt; </a:t>
                      </a:r>
                      <a:r>
                        <a:rPr lang="en-US" altLang="ko-KR" dirty="0" err="1" smtClean="0"/>
                        <a:t>Thread.currentThread</a:t>
                      </a:r>
                      <a:r>
                        <a:rPr lang="en-US" altLang="ko-KR" dirty="0" smtClean="0"/>
                        <a:t>().</a:t>
                      </a:r>
                      <a:r>
                        <a:rPr lang="en-US" altLang="ko-KR" dirty="0" err="1" smtClean="0"/>
                        <a:t>dumpStack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Thread.currentThread</a:t>
                      </a:r>
                      <a:r>
                        <a:rPr lang="en-US" altLang="ko-KR" dirty="0" smtClean="0"/>
                        <a:t>()::</a:t>
                      </a:r>
                      <a:r>
                        <a:rPr lang="en-US" altLang="ko-KR" dirty="0" err="1" smtClean="0"/>
                        <a:t>dumpStack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118328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str,i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-&gt; </a:t>
                      </a:r>
                      <a:r>
                        <a:rPr lang="en-US" altLang="ko-KR" baseline="0" dirty="0" err="1" smtClean="0"/>
                        <a:t>str.substring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String::substring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635112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(String s) -&gt; </a:t>
                      </a:r>
                      <a:r>
                        <a:rPr lang="en-US" altLang="ko-KR" dirty="0" err="1" smtClean="0"/>
                        <a:t>System.out.println</a:t>
                      </a:r>
                      <a:r>
                        <a:rPr lang="en-US" altLang="ko-KR" dirty="0" smtClean="0"/>
                        <a:t>(s)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System.out</a:t>
                      </a:r>
                      <a:r>
                        <a:rPr lang="en-US" altLang="ko-KR" dirty="0" smtClean="0"/>
                        <a:t>::</a:t>
                      </a:r>
                      <a:r>
                        <a:rPr lang="en-US" altLang="ko-KR" dirty="0" err="1" smtClean="0"/>
                        <a:t>println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37731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Supplier&lt;Apple&gt; s =  </a:t>
                      </a:r>
                      <a:r>
                        <a:rPr lang="en-US" altLang="ko-KR" dirty="0" smtClean="0"/>
                        <a:t>() -&gt; new Apple()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… = </a:t>
                      </a:r>
                      <a:r>
                        <a:rPr lang="en-US" altLang="ko-KR" dirty="0" smtClean="0"/>
                        <a:t>Apple::new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669935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Function&lt;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Integer,Apple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&gt; f =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          (weight)</a:t>
                      </a:r>
                      <a:r>
                        <a:rPr lang="en-US" altLang="ko-KR" baseline="0" dirty="0" smtClean="0"/>
                        <a:t> -&gt; new Apple(weight)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… = </a:t>
                      </a:r>
                      <a:r>
                        <a:rPr lang="en-US" altLang="ko-KR" dirty="0" smtClean="0"/>
                        <a:t>Apple::new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43449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BiFunction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String,Integer,Apple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&gt; bf =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          (</a:t>
                      </a:r>
                      <a:r>
                        <a:rPr lang="en-US" altLang="ko-KR" dirty="0" err="1" smtClean="0"/>
                        <a:t>color,weight</a:t>
                      </a:r>
                      <a:r>
                        <a:rPr lang="en-US" altLang="ko-KR" dirty="0" smtClean="0"/>
                        <a:t>)-&gt;new</a:t>
                      </a:r>
                      <a:r>
                        <a:rPr lang="en-US" altLang="ko-KR" baseline="0" dirty="0" smtClean="0"/>
                        <a:t> Apple(</a:t>
                      </a:r>
                      <a:r>
                        <a:rPr lang="en-US" altLang="ko-KR" baseline="0" dirty="0" err="1" smtClean="0"/>
                        <a:t>color,weight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… = </a:t>
                      </a:r>
                      <a:r>
                        <a:rPr lang="en-US" altLang="ko-KR" dirty="0" smtClean="0"/>
                        <a:t>Apple::new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65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 smtClean="0"/>
              <a:t>메소드</a:t>
            </a:r>
            <a:r>
              <a:rPr lang="ko-KR" altLang="en-US" sz="3200" b="1" dirty="0" smtClean="0"/>
              <a:t> 레퍼런스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90346"/>
              </p:ext>
            </p:extLst>
          </p:nvPr>
        </p:nvGraphicFramePr>
        <p:xfrm>
          <a:off x="346364" y="2680855"/>
          <a:ext cx="8317922" cy="1926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8961">
                  <a:extLst>
                    <a:ext uri="{9D8B030D-6E8A-4147-A177-3AD203B41FA5}">
                      <a16:colId xmlns:a16="http://schemas.microsoft.com/office/drawing/2014/main" val="2763295700"/>
                    </a:ext>
                  </a:extLst>
                </a:gridCol>
                <a:gridCol w="4158961">
                  <a:extLst>
                    <a:ext uri="{9D8B030D-6E8A-4147-A177-3AD203B41FA5}">
                      <a16:colId xmlns:a16="http://schemas.microsoft.com/office/drawing/2014/main" val="656603827"/>
                    </a:ext>
                  </a:extLst>
                </a:gridCol>
              </a:tblGrid>
              <a:tr h="642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람다식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레퍼런스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131580"/>
                  </a:ext>
                </a:extLst>
              </a:tr>
              <a:tr h="6423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(String</a:t>
                      </a:r>
                      <a:r>
                        <a:rPr lang="en-US" altLang="ko-KR" baseline="0" dirty="0" smtClean="0"/>
                        <a:t> s) -&gt; </a:t>
                      </a:r>
                      <a:r>
                        <a:rPr lang="en-US" altLang="ko-KR" baseline="0" dirty="0" err="1" smtClean="0"/>
                        <a:t>Integer.parseInt</a:t>
                      </a:r>
                      <a:r>
                        <a:rPr lang="en-US" altLang="ko-KR" baseline="0" dirty="0" smtClean="0"/>
                        <a:t>(s)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467944"/>
                  </a:ext>
                </a:extLst>
              </a:tr>
              <a:tr h="6423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(list, element) -&gt; </a:t>
                      </a:r>
                      <a:r>
                        <a:rPr lang="en-US" altLang="ko-KR" dirty="0" err="1" smtClean="0"/>
                        <a:t>list.contains</a:t>
                      </a:r>
                      <a:r>
                        <a:rPr lang="en-US" altLang="ko-KR" dirty="0" smtClean="0"/>
                        <a:t>(element)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11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표현식을 조합</a:t>
            </a:r>
            <a:r>
              <a:rPr lang="en-US" altLang="ko-KR" sz="3200" b="1" dirty="0" smtClean="0"/>
              <a:t>1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Comparator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3330" y="2459183"/>
            <a:ext cx="7537340" cy="292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</a:rPr>
              <a:t>무게의 역순으로 정렬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inventory.sort</a:t>
            </a:r>
            <a:r>
              <a:rPr lang="en-US" altLang="ko-KR" dirty="0" smtClean="0">
                <a:solidFill>
                  <a:schemeClr val="tx1"/>
                </a:solidFill>
              </a:rPr>
              <a:t>(  </a:t>
            </a:r>
            <a:r>
              <a:rPr lang="en-US" altLang="ko-KR" dirty="0" err="1" smtClean="0">
                <a:solidFill>
                  <a:srgbClr val="FF0000"/>
                </a:solidFill>
              </a:rPr>
              <a:t>Comparator.comparing</a:t>
            </a:r>
            <a:r>
              <a:rPr lang="en-US" altLang="ko-KR" dirty="0" smtClean="0">
                <a:solidFill>
                  <a:srgbClr val="FF0000"/>
                </a:solidFill>
              </a:rPr>
              <a:t>(Apple::</a:t>
            </a:r>
            <a:r>
              <a:rPr lang="en-US" altLang="ko-KR" dirty="0" err="1" smtClean="0">
                <a:solidFill>
                  <a:srgbClr val="FF0000"/>
                </a:solidFill>
              </a:rPr>
              <a:t>getWeight</a:t>
            </a:r>
            <a:r>
              <a:rPr lang="en-US" altLang="ko-KR" dirty="0" smtClean="0">
                <a:solidFill>
                  <a:srgbClr val="FF0000"/>
                </a:solidFill>
              </a:rPr>
              <a:t>).reversed() </a:t>
            </a:r>
            <a:r>
              <a:rPr lang="en-US" altLang="ko-KR" dirty="0" smtClean="0">
                <a:solidFill>
                  <a:schemeClr val="tx1"/>
                </a:solidFill>
              </a:rPr>
              <a:t> 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</a:rPr>
              <a:t>여러 기준을 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inventory.sort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rgbClr val="FF0000"/>
                </a:solidFill>
              </a:rPr>
              <a:t>Comparator.comparing</a:t>
            </a:r>
            <a:r>
              <a:rPr lang="en-US" altLang="ko-KR" dirty="0" smtClean="0">
                <a:solidFill>
                  <a:srgbClr val="FF0000"/>
                </a:solidFill>
              </a:rPr>
              <a:t>(Apple::</a:t>
            </a:r>
            <a:r>
              <a:rPr lang="en-US" altLang="ko-KR" dirty="0" err="1" smtClean="0">
                <a:solidFill>
                  <a:srgbClr val="FF0000"/>
                </a:solidFill>
              </a:rPr>
              <a:t>getWeight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. reversed()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.</a:t>
            </a:r>
            <a:r>
              <a:rPr lang="en-US" altLang="ko-KR" dirty="0" err="1" smtClean="0">
                <a:solidFill>
                  <a:srgbClr val="FF0000"/>
                </a:solidFill>
              </a:rPr>
              <a:t>thenComparing</a:t>
            </a:r>
            <a:r>
              <a:rPr lang="en-US" altLang="ko-KR" dirty="0" smtClean="0">
                <a:solidFill>
                  <a:srgbClr val="FF0000"/>
                </a:solidFill>
              </a:rPr>
              <a:t>(Apple::</a:t>
            </a:r>
            <a:r>
              <a:rPr lang="en-US" altLang="ko-KR" dirty="0" err="1" smtClean="0">
                <a:solidFill>
                  <a:srgbClr val="FF0000"/>
                </a:solidFill>
              </a:rPr>
              <a:t>getCountry</a:t>
            </a:r>
            <a:r>
              <a:rPr lang="en-US" altLang="ko-KR" dirty="0" smtClean="0">
                <a:solidFill>
                  <a:srgbClr val="FF0000"/>
                </a:solidFill>
              </a:rPr>
              <a:t>)  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4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람다계산법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기원</a:t>
            </a: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람다식</a:t>
            </a:r>
            <a:endParaRPr lang="en-US" altLang="ko-KR" dirty="0" smtClean="0"/>
          </a:p>
          <a:p>
            <a:r>
              <a:rPr lang="ko-KR" altLang="en-US" dirty="0" smtClean="0"/>
              <a:t>함수형 인터페이스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레퍼런스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표현식을 조합</a:t>
            </a:r>
            <a:r>
              <a:rPr lang="en-US" altLang="ko-KR" sz="3200" b="1" dirty="0" smtClean="0"/>
              <a:t>2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Predicate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3330" y="2459182"/>
            <a:ext cx="7537340" cy="4262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</a:rPr>
              <a:t>빨간 사과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Predicate&lt;Apple&gt; </a:t>
            </a:r>
            <a:r>
              <a:rPr lang="en-US" altLang="ko-KR" dirty="0" err="1" smtClean="0">
                <a:solidFill>
                  <a:schemeClr val="tx1"/>
                </a:solidFill>
              </a:rPr>
              <a:t>redApple</a:t>
            </a:r>
            <a:r>
              <a:rPr lang="en-US" altLang="ko-KR" dirty="0" smtClean="0">
                <a:solidFill>
                  <a:schemeClr val="tx1"/>
                </a:solidFill>
              </a:rPr>
              <a:t> = (Apple a) -&gt; “</a:t>
            </a:r>
            <a:r>
              <a:rPr lang="en-US" altLang="ko-KR" dirty="0" err="1" smtClean="0">
                <a:solidFill>
                  <a:schemeClr val="tx1"/>
                </a:solidFill>
              </a:rPr>
              <a:t>red”.equals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a.getColor</a:t>
            </a:r>
            <a:r>
              <a:rPr lang="en-US" altLang="ko-KR" dirty="0" smtClean="0">
                <a:solidFill>
                  <a:schemeClr val="tx1"/>
                </a:solidFill>
              </a:rPr>
              <a:t>());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</a:rPr>
              <a:t>빨간 색이 아닌 사과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Predicate&lt;Apple&gt; </a:t>
            </a:r>
            <a:r>
              <a:rPr lang="en-US" altLang="ko-KR" dirty="0" err="1" smtClean="0">
                <a:solidFill>
                  <a:schemeClr val="tx1"/>
                </a:solidFill>
              </a:rPr>
              <a:t>notRedApple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redApple.negate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</a:rPr>
              <a:t>빨간 색이고 무거운</a:t>
            </a:r>
            <a:r>
              <a:rPr lang="en-US" altLang="ko-KR" dirty="0" smtClean="0">
                <a:solidFill>
                  <a:schemeClr val="tx1"/>
                </a:solidFill>
              </a:rPr>
              <a:t>(150</a:t>
            </a:r>
            <a:r>
              <a:rPr lang="ko-KR" altLang="en-US" dirty="0" smtClean="0">
                <a:solidFill>
                  <a:schemeClr val="tx1"/>
                </a:solidFill>
              </a:rPr>
              <a:t>이상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사과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Predicate&lt;Apple&gt; </a:t>
            </a:r>
            <a:r>
              <a:rPr lang="en-US" altLang="ko-KR" dirty="0" err="1" smtClean="0">
                <a:solidFill>
                  <a:schemeClr val="tx1"/>
                </a:solidFill>
              </a:rPr>
              <a:t>redAndHeavyApple</a:t>
            </a:r>
            <a:r>
              <a:rPr lang="en-US" altLang="ko-KR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rgbClr val="FF0000"/>
                </a:solidFill>
              </a:rPr>
              <a:t>redApple.and</a:t>
            </a:r>
            <a:r>
              <a:rPr lang="en-US" altLang="ko-KR" dirty="0" smtClean="0">
                <a:solidFill>
                  <a:srgbClr val="FF0000"/>
                </a:solidFill>
              </a:rPr>
              <a:t>(a -&gt; </a:t>
            </a:r>
            <a:r>
              <a:rPr lang="en-US" altLang="ko-KR" dirty="0" err="1" smtClean="0">
                <a:solidFill>
                  <a:srgbClr val="FF0000"/>
                </a:solidFill>
              </a:rPr>
              <a:t>a.getWeight</a:t>
            </a:r>
            <a:r>
              <a:rPr lang="en-US" altLang="ko-KR" dirty="0" smtClean="0">
                <a:solidFill>
                  <a:srgbClr val="FF0000"/>
                </a:solidFill>
              </a:rPr>
              <a:t>() &gt; 150)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</a:rPr>
              <a:t>빨간 색이고 무거운</a:t>
            </a:r>
            <a:r>
              <a:rPr lang="en-US" altLang="ko-KR" dirty="0" smtClean="0">
                <a:solidFill>
                  <a:schemeClr val="tx1"/>
                </a:solidFill>
              </a:rPr>
              <a:t>(150</a:t>
            </a:r>
            <a:r>
              <a:rPr lang="ko-KR" altLang="en-US" dirty="0" smtClean="0">
                <a:solidFill>
                  <a:schemeClr val="tx1"/>
                </a:solidFill>
              </a:rPr>
              <a:t>이상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사과 또는 그냥 녹색 사과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Predicate&lt;Apple&gt; </a:t>
            </a:r>
            <a:r>
              <a:rPr lang="en-US" altLang="ko-KR" dirty="0" err="1" smtClean="0">
                <a:solidFill>
                  <a:schemeClr val="tx1"/>
                </a:solidFill>
              </a:rPr>
              <a:t>redAndHeavyOrGreen</a:t>
            </a:r>
            <a:r>
              <a:rPr lang="en-US" altLang="ko-KR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rgbClr val="FF0000"/>
                </a:solidFill>
              </a:rPr>
              <a:t>redApple.and</a:t>
            </a:r>
            <a:r>
              <a:rPr lang="en-US" altLang="ko-KR" dirty="0" smtClean="0">
                <a:solidFill>
                  <a:srgbClr val="FF0000"/>
                </a:solidFill>
              </a:rPr>
              <a:t>(a -&gt; </a:t>
            </a:r>
            <a:r>
              <a:rPr lang="en-US" altLang="ko-KR" dirty="0" err="1" smtClean="0">
                <a:solidFill>
                  <a:srgbClr val="FF0000"/>
                </a:solidFill>
              </a:rPr>
              <a:t>a.getWeight</a:t>
            </a:r>
            <a:r>
              <a:rPr lang="en-US" altLang="ko-KR" dirty="0" smtClean="0">
                <a:solidFill>
                  <a:srgbClr val="FF0000"/>
                </a:solidFill>
              </a:rPr>
              <a:t>() &gt; 150)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.or(a -&gt; “</a:t>
            </a:r>
            <a:r>
              <a:rPr lang="en-US" altLang="ko-KR" dirty="0" err="1" smtClean="0">
                <a:solidFill>
                  <a:srgbClr val="FF0000"/>
                </a:solidFill>
              </a:rPr>
              <a:t>green”.equals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a.getColor</a:t>
            </a:r>
            <a:r>
              <a:rPr lang="en-US" altLang="ko-KR" dirty="0" smtClean="0">
                <a:solidFill>
                  <a:srgbClr val="FF0000"/>
                </a:solidFill>
              </a:rPr>
              <a:t>()))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6549" y="4153599"/>
            <a:ext cx="3623481" cy="738664"/>
          </a:xfrm>
          <a:prstGeom prst="wedgeRectCallout">
            <a:avLst>
              <a:gd name="adj1" fmla="val -53295"/>
              <a:gd name="adj2" fmla="val 725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람다식의</a:t>
            </a:r>
            <a:r>
              <a:rPr lang="ko-KR" altLang="en-US" sz="1400" dirty="0" smtClean="0"/>
              <a:t> 인자 </a:t>
            </a:r>
            <a:r>
              <a:rPr lang="en-US" altLang="ko-KR" sz="1400" dirty="0" smtClean="0"/>
              <a:t>(Apple a)</a:t>
            </a:r>
            <a:r>
              <a:rPr lang="ko-KR" altLang="en-US" sz="1400" dirty="0" smtClean="0"/>
              <a:t>를 타입 없이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라고 작성하면 그 타입 </a:t>
            </a:r>
            <a:r>
              <a:rPr lang="en-US" altLang="ko-KR" sz="1400" dirty="0" smtClean="0"/>
              <a:t>Apple</a:t>
            </a:r>
            <a:r>
              <a:rPr lang="ko-KR" altLang="en-US" sz="1400" dirty="0" smtClean="0"/>
              <a:t>을 자동으로 유추함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a -&gt; expr   </a:t>
            </a:r>
            <a:r>
              <a:rPr lang="en-US" altLang="ko-KR" sz="1400" dirty="0" smtClean="0">
                <a:sym typeface="Wingdings" panose="05000000000000000000" pitchFamily="2" charset="2"/>
              </a:rPr>
              <a:t>   (Apple a) -&gt; expr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73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표현식을 조합</a:t>
            </a:r>
            <a:r>
              <a:rPr lang="en-US" altLang="ko-KR" sz="3200" b="1" dirty="0" smtClean="0"/>
              <a:t>3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3330" y="2459183"/>
            <a:ext cx="7537340" cy="3361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result;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Integer,Integer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addone</a:t>
            </a:r>
            <a:r>
              <a:rPr lang="en-US" altLang="ko-KR" dirty="0" smtClean="0">
                <a:solidFill>
                  <a:schemeClr val="tx1"/>
                </a:solidFill>
              </a:rPr>
              <a:t> = x -&gt; x + 1;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Function&lt;</a:t>
            </a:r>
            <a:r>
              <a:rPr lang="en-US" altLang="ko-KR" dirty="0" err="1">
                <a:solidFill>
                  <a:schemeClr val="tx1"/>
                </a:solidFill>
              </a:rPr>
              <a:t>Integer,Integer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multwo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= x -&gt; x </a:t>
            </a:r>
            <a:r>
              <a:rPr lang="en-US" altLang="ko-KR" dirty="0" smtClean="0">
                <a:solidFill>
                  <a:schemeClr val="tx1"/>
                </a:solidFill>
              </a:rPr>
              <a:t>* 2;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Function&lt;</a:t>
            </a:r>
            <a:r>
              <a:rPr lang="en-US" altLang="ko-KR" dirty="0" err="1">
                <a:solidFill>
                  <a:schemeClr val="tx1"/>
                </a:solidFill>
              </a:rPr>
              <a:t>Integer,Integer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en-US" altLang="ko-KR" dirty="0" smtClean="0">
                <a:solidFill>
                  <a:schemeClr val="tx1"/>
                </a:solidFill>
              </a:rPr>
              <a:t>h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addone.andThen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multwo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result = </a:t>
            </a:r>
            <a:r>
              <a:rPr lang="en-US" altLang="ko-KR" dirty="0" err="1" smtClean="0">
                <a:solidFill>
                  <a:schemeClr val="tx1"/>
                </a:solidFill>
              </a:rPr>
              <a:t>h.apply</a:t>
            </a:r>
            <a:r>
              <a:rPr lang="en-US" altLang="ko-KR" dirty="0" smtClean="0">
                <a:solidFill>
                  <a:schemeClr val="tx1"/>
                </a:solidFill>
              </a:rPr>
              <a:t>(1);    // result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4 == (1 + 1) * 2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Function&lt;</a:t>
            </a:r>
            <a:r>
              <a:rPr lang="en-US" altLang="ko-KR" dirty="0" err="1" smtClean="0">
                <a:solidFill>
                  <a:schemeClr val="tx1"/>
                </a:solidFill>
              </a:rPr>
              <a:t>Integer,Integer</a:t>
            </a:r>
            <a:r>
              <a:rPr lang="en-US" altLang="ko-KR" dirty="0" smtClean="0">
                <a:solidFill>
                  <a:schemeClr val="tx1"/>
                </a:solidFill>
              </a:rPr>
              <a:t>&gt; g = </a:t>
            </a:r>
            <a:r>
              <a:rPr lang="en-US" altLang="ko-KR" dirty="0" err="1" smtClean="0">
                <a:solidFill>
                  <a:schemeClr val="tx1"/>
                </a:solidFill>
              </a:rPr>
              <a:t>addone.compose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multwo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result = </a:t>
            </a:r>
            <a:r>
              <a:rPr lang="en-US" altLang="ko-KR" dirty="0" err="1" smtClean="0">
                <a:solidFill>
                  <a:schemeClr val="tx1"/>
                </a:solidFill>
              </a:rPr>
              <a:t>g.apply</a:t>
            </a:r>
            <a:r>
              <a:rPr lang="en-US" altLang="ko-KR" dirty="0" smtClean="0">
                <a:solidFill>
                  <a:schemeClr val="tx1"/>
                </a:solidFill>
              </a:rPr>
              <a:t>(1);   // </a:t>
            </a:r>
            <a:r>
              <a:rPr lang="en-US" altLang="ko-KR" dirty="0" err="1" smtClean="0">
                <a:solidFill>
                  <a:schemeClr val="tx1"/>
                </a:solidFill>
              </a:rPr>
              <a:t>resul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3 == (1 * 2) + 2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참고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8 </a:t>
            </a:r>
            <a:r>
              <a:rPr lang="ko-KR" altLang="en-US" dirty="0" smtClean="0"/>
              <a:t>인 액션</a:t>
            </a:r>
            <a:r>
              <a:rPr lang="en-US" altLang="ko-KR" dirty="0" smtClean="0"/>
              <a:t>(</a:t>
            </a:r>
            <a:r>
              <a:rPr lang="en-US" altLang="ko-KR" dirty="0" smtClean="0"/>
              <a:t>Java 8 in Action)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Raoul-Gabriel </a:t>
            </a:r>
            <a:r>
              <a:rPr lang="en-US" altLang="ko-KR" dirty="0" err="1" smtClean="0"/>
              <a:t>Urma</a:t>
            </a:r>
            <a:r>
              <a:rPr lang="en-US" altLang="ko-KR" dirty="0" smtClean="0"/>
              <a:t>, Mario Fusco, Alan Mycroft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한빛미디어</a:t>
            </a:r>
            <a:r>
              <a:rPr lang="en-US" altLang="ko-KR" dirty="0" smtClean="0"/>
              <a:t>(Manning Publications)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람다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~7</a:t>
            </a:r>
            <a:r>
              <a:rPr lang="ko-KR" altLang="en-US" dirty="0" smtClean="0"/>
              <a:t>장 스트림에서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활용하는 설명을 </a:t>
            </a:r>
            <a:r>
              <a:rPr lang="ko-KR" altLang="en-US" dirty="0" err="1" smtClean="0"/>
              <a:t>추가해야함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계산법</a:t>
            </a:r>
            <a:r>
              <a:rPr lang="en-US" altLang="ko-KR" sz="3200" b="1" dirty="0" smtClean="0"/>
              <a:t>: </a:t>
            </a:r>
            <a:r>
              <a:rPr lang="ko-KR" altLang="en-US" sz="3200" b="1" dirty="0" err="1" smtClean="0"/>
              <a:t>람다식의</a:t>
            </a:r>
            <a:r>
              <a:rPr lang="ko-KR" altLang="en-US" sz="3200" b="1" dirty="0" smtClean="0"/>
              <a:t> 기원</a:t>
            </a:r>
            <a:endParaRPr lang="en-US" altLang="ko-K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R" altLang="en-US" dirty="0"/>
                  <a:t>람다 계산법 </a:t>
                </a:r>
                <a:r>
                  <a:rPr lang="en-US" altLang="ko-KR" dirty="0"/>
                  <a:t>(lambda calculus)</a:t>
                </a:r>
              </a:p>
              <a:p>
                <a:pPr lvl="1"/>
                <a:r>
                  <a:rPr lang="ko-KR" altLang="en-US" dirty="0" err="1"/>
                  <a:t>알론조</a:t>
                </a:r>
                <a:r>
                  <a:rPr lang="ko-KR" altLang="en-US" dirty="0"/>
                  <a:t> 처치</a:t>
                </a:r>
                <a:r>
                  <a:rPr lang="en-US" altLang="ko-KR" dirty="0"/>
                  <a:t>, Alonzo Church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함수 정의 </a:t>
                </a:r>
                <a:r>
                  <a:rPr lang="en-US" altLang="ko-KR" dirty="0"/>
                  <a:t>(function abstraction)</a:t>
                </a:r>
                <a:r>
                  <a:rPr lang="ko-KR" altLang="en-US" dirty="0"/>
                  <a:t>와 함수 호출 </a:t>
                </a:r>
                <a:r>
                  <a:rPr lang="en-US" altLang="ko-KR" dirty="0"/>
                  <a:t>(function application)</a:t>
                </a:r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1+2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고차원 함수</a:t>
                </a:r>
                <a:r>
                  <a:rPr lang="en-US" altLang="ko-KR" dirty="0"/>
                  <a:t>(higher-order function)</a:t>
                </a:r>
              </a:p>
              <a:p>
                <a:pPr lvl="2"/>
                <a:r>
                  <a:rPr lang="ko-KR" altLang="en-US" dirty="0"/>
                  <a:t>함수를 인자로 전달하거나 리턴 값으로 반환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배열이나 리스트와 같은 자료 구조에 함수를 저장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(1+2)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이름없는 함수</a:t>
                </a:r>
                <a:r>
                  <a:rPr lang="en-US" altLang="ko-KR" dirty="0"/>
                  <a:t>(Anonymous function</a:t>
                </a:r>
                <a:r>
                  <a:rPr lang="en-US" altLang="ko-KR" dirty="0" smtClean="0"/>
                  <a:t>)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 r="-464" b="-16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095169" y="2700790"/>
            <a:ext cx="413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ko.wikipedia.org/wiki/</a:t>
            </a:r>
            <a:r>
              <a:rPr lang="ko-KR" altLang="en-US" dirty="0" smtClean="0">
                <a:hlinkClick r:id="rId3"/>
              </a:rPr>
              <a:t>람다</a:t>
            </a:r>
            <a:r>
              <a:rPr lang="en-US" altLang="ko-KR" dirty="0" smtClean="0">
                <a:hlinkClick r:id="rId3"/>
              </a:rPr>
              <a:t>_</a:t>
            </a:r>
            <a:r>
              <a:rPr lang="ko-KR" altLang="en-US" dirty="0" smtClean="0">
                <a:hlinkClick r:id="rId3"/>
              </a:rPr>
              <a:t>대수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람다 계산법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계속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함수형 언어</a:t>
            </a:r>
            <a:r>
              <a:rPr lang="en-US" altLang="ko-KR" dirty="0" smtClean="0"/>
              <a:t>(Functional Language)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Haskell, Scheme, </a:t>
            </a:r>
            <a:r>
              <a:rPr lang="en-US" altLang="ko-KR" dirty="0" err="1" smtClean="0"/>
              <a:t>O’Caml</a:t>
            </a:r>
            <a:r>
              <a:rPr lang="en-US" altLang="ko-KR" dirty="0" smtClean="0"/>
              <a:t>, LISP, Elm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비함수형</a:t>
            </a:r>
            <a:r>
              <a:rPr lang="ko-KR" altLang="en-US" dirty="0" smtClean="0"/>
              <a:t> 언어에</a:t>
            </a:r>
            <a:r>
              <a:rPr lang="ko-KR" altLang="en-US" dirty="0"/>
              <a:t>도</a:t>
            </a:r>
            <a:r>
              <a:rPr lang="ko-KR" altLang="en-US" dirty="0" smtClean="0"/>
              <a:t> 람다 개념을 도입하는 추세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C++11(2011), Java8(2014), C#3.0(2007)</a:t>
            </a:r>
          </a:p>
          <a:p>
            <a:pPr lvl="1"/>
            <a:r>
              <a:rPr lang="en-US" altLang="ko-KR" dirty="0" smtClean="0"/>
              <a:t>JavaScript(ES2015)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간결한 프로그램을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병렬화 프로그램 구성에 장점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Java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smtClean="0"/>
              <a:t>parameter list) -&gt; </a:t>
            </a:r>
            <a:r>
              <a:rPr lang="en-US" altLang="ko-KR" dirty="0" smtClean="0"/>
              <a:t>function body</a:t>
            </a:r>
          </a:p>
          <a:p>
            <a:pPr lvl="1"/>
            <a:r>
              <a:rPr lang="en-US" altLang="ko-KR" dirty="0" smtClean="0"/>
              <a:t>function body ::= expression | { statements; }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4094922"/>
            <a:ext cx="7537340" cy="1971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() -&gt; { </a:t>
            </a:r>
            <a:r>
              <a:rPr lang="en-US" altLang="ko-KR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</a:rPr>
              <a:t>(“hello”); }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(Apple a) -&gt; “</a:t>
            </a:r>
            <a:r>
              <a:rPr lang="en-US" altLang="ko-KR" dirty="0" err="1" smtClean="0">
                <a:solidFill>
                  <a:schemeClr val="tx1"/>
                </a:solidFill>
              </a:rPr>
              <a:t>green”.equals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a.getColor</a:t>
            </a:r>
            <a:r>
              <a:rPr lang="en-US" altLang="ko-KR" dirty="0" smtClean="0">
                <a:solidFill>
                  <a:schemeClr val="tx1"/>
                </a:solidFill>
              </a:rPr>
              <a:t>())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(Apple a1, Apple a2) -&gt; a1.getWeight().</a:t>
            </a:r>
            <a:r>
              <a:rPr lang="en-US" altLang="ko-KR" dirty="0" err="1" smtClean="0">
                <a:solidFill>
                  <a:schemeClr val="tx1"/>
                </a:solidFill>
              </a:rPr>
              <a:t>compareTo</a:t>
            </a:r>
            <a:r>
              <a:rPr lang="en-US" altLang="ko-KR" dirty="0" smtClean="0">
                <a:solidFill>
                  <a:schemeClr val="tx1"/>
                </a:solidFill>
              </a:rPr>
              <a:t>(a2.getWeight())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Java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r>
              <a:rPr lang="ko-KR" altLang="en-US" sz="3200" b="1" dirty="0" smtClean="0"/>
              <a:t> 예제</a:t>
            </a:r>
            <a:r>
              <a:rPr lang="en-US" altLang="ko-KR" sz="3200" b="1" dirty="0" smtClean="0"/>
              <a:t>1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8010" y="2107096"/>
            <a:ext cx="7537340" cy="395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 err="1">
                <a:solidFill>
                  <a:schemeClr val="tx1"/>
                </a:solidFill>
              </a:rPr>
              <a:t>람다식을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사용한 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Runnable r = </a:t>
            </a:r>
            <a:r>
              <a:rPr lang="en-US" altLang="ko-KR" dirty="0" smtClean="0">
                <a:solidFill>
                  <a:srgbClr val="FF0000"/>
                </a:solidFill>
              </a:rPr>
              <a:t>() -&gt; { </a:t>
            </a:r>
            <a:r>
              <a:rPr lang="en-US" altLang="ko-KR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dirty="0" smtClean="0">
                <a:solidFill>
                  <a:srgbClr val="FF0000"/>
                </a:solidFill>
              </a:rPr>
              <a:t>(“hello”); 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new Thread(r).start();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// </a:t>
            </a:r>
            <a:r>
              <a:rPr lang="ko-KR" altLang="en-US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dirty="0" smtClean="0">
                <a:solidFill>
                  <a:schemeClr val="tx1"/>
                </a:solidFill>
              </a:rPr>
              <a:t> 사용하지 않은 코드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new Thread(new Runnable()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public void run()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</a:rPr>
              <a:t>(“hello”);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}).start();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Java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r>
              <a:rPr lang="ko-KR" altLang="en-US" sz="3200" b="1" dirty="0" smtClean="0"/>
              <a:t> 예제</a:t>
            </a:r>
            <a:r>
              <a:rPr lang="en-US" altLang="ko-KR" sz="3200" b="1" dirty="0" smtClean="0"/>
              <a:t>2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8010" y="1476004"/>
            <a:ext cx="7537340" cy="4638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List&lt;Apple&gt; inventory = </a:t>
            </a:r>
            <a:r>
              <a:rPr lang="en-US" altLang="ko-KR" dirty="0" err="1" smtClean="0">
                <a:solidFill>
                  <a:schemeClr val="tx1"/>
                </a:solidFill>
              </a:rPr>
              <a:t>Arrays.asList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new Apple(80,“green”), new Apple(155,</a:t>
            </a:r>
            <a:r>
              <a:rPr lang="en-US" altLang="ko-KR" dirty="0">
                <a:solidFill>
                  <a:schemeClr val="tx1"/>
                </a:solidFill>
              </a:rPr>
              <a:t> “green”</a:t>
            </a:r>
            <a:r>
              <a:rPr lang="en-US" altLang="ko-KR" dirty="0" smtClean="0">
                <a:solidFill>
                  <a:schemeClr val="tx1"/>
                </a:solidFill>
              </a:rPr>
              <a:t>), new Apple(120,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“red”));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List&lt;Apple&gt; </a:t>
            </a:r>
            <a:r>
              <a:rPr lang="en-US" altLang="ko-KR" dirty="0" err="1" smtClean="0">
                <a:solidFill>
                  <a:schemeClr val="tx1"/>
                </a:solidFill>
              </a:rPr>
              <a:t>greenApples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filter( inventory, </a:t>
            </a:r>
            <a:r>
              <a:rPr lang="en-US" altLang="ko-KR" dirty="0" smtClean="0">
                <a:solidFill>
                  <a:srgbClr val="FF0000"/>
                </a:solidFill>
              </a:rPr>
              <a:t>(Apple a) -&gt; “</a:t>
            </a:r>
            <a:r>
              <a:rPr lang="en-US" altLang="ko-KR" dirty="0" err="1" smtClean="0">
                <a:solidFill>
                  <a:srgbClr val="FF0000"/>
                </a:solidFill>
              </a:rPr>
              <a:t>green”.equals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a.getColor</a:t>
            </a:r>
            <a:r>
              <a:rPr lang="en-US" altLang="ko-KR" dirty="0" smtClean="0">
                <a:solidFill>
                  <a:srgbClr val="FF0000"/>
                </a:solidFill>
              </a:rPr>
              <a:t>()) 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public static List&lt;Apple&gt; filter(List&lt;Apple&gt; inventory,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ApplePredicate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p)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    List&lt;Apple&gt; result = new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ArrayList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&lt;&gt;();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    for (Apple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apple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: inventory)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         if (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p.test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(apple))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result.add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(apple);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    return result;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interface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ApplePredicate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    public Boolean test(Apple a);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908" y="6376946"/>
            <a:ext cx="792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스트림 라이브러리를 사용하면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ApplePredicate</a:t>
            </a:r>
            <a:r>
              <a:rPr lang="ko-KR" altLang="en-US" dirty="0" smtClean="0"/>
              <a:t>을 대체할 수 있음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Java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람다식</a:t>
            </a:r>
            <a:r>
              <a:rPr lang="ko-KR" altLang="en-US" sz="3200" b="1" dirty="0" smtClean="0"/>
              <a:t> 예제</a:t>
            </a:r>
            <a:r>
              <a:rPr lang="en-US" altLang="ko-KR" sz="3200" b="1" dirty="0" smtClean="0"/>
              <a:t>3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8010" y="2016692"/>
            <a:ext cx="7537340" cy="3790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List&lt;Apple&gt; inventory = </a:t>
            </a:r>
            <a:r>
              <a:rPr lang="en-US" altLang="ko-KR" dirty="0" err="1" smtClean="0">
                <a:solidFill>
                  <a:schemeClr val="tx1"/>
                </a:solidFill>
              </a:rPr>
              <a:t>Arrays.asList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new Apple(80,“green”), new Apple(155,</a:t>
            </a:r>
            <a:r>
              <a:rPr lang="en-US" altLang="ko-KR" dirty="0">
                <a:solidFill>
                  <a:schemeClr val="tx1"/>
                </a:solidFill>
              </a:rPr>
              <a:t> “green”</a:t>
            </a:r>
            <a:r>
              <a:rPr lang="en-US" altLang="ko-KR" dirty="0" smtClean="0">
                <a:solidFill>
                  <a:schemeClr val="tx1"/>
                </a:solidFill>
              </a:rPr>
              <a:t>), new Apple(120,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“red”));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inventory.sort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Apple a1, Apple a2) -&gt; a2.getWeight().</a:t>
            </a:r>
            <a:r>
              <a:rPr lang="en-US" altLang="ko-KR" dirty="0" err="1">
                <a:solidFill>
                  <a:srgbClr val="FF0000"/>
                </a:solidFill>
              </a:rPr>
              <a:t>compareTo</a:t>
            </a:r>
            <a:r>
              <a:rPr lang="en-US" altLang="ko-KR" dirty="0">
                <a:solidFill>
                  <a:srgbClr val="FF0000"/>
                </a:solidFill>
              </a:rPr>
              <a:t>(a2.getWeight</a:t>
            </a:r>
            <a:r>
              <a:rPr lang="en-US" altLang="ko-KR" dirty="0" smtClean="0">
                <a:solidFill>
                  <a:srgbClr val="FF0000"/>
                </a:solidFill>
              </a:rPr>
              <a:t>())</a:t>
            </a:r>
            <a:r>
              <a:rPr lang="en-US" altLang="ko-KR" dirty="0" smtClean="0">
                <a:solidFill>
                  <a:schemeClr val="tx1"/>
                </a:solidFill>
              </a:rPr>
              <a:t> );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interface Comparator&lt;T&gt; {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compare(T o1, T o2);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3207" y="4186649"/>
            <a:ext cx="492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/>
              <a:t>List&lt;E&gt;.sort</a:t>
            </a:r>
            <a:r>
              <a:rPr lang="en-US" altLang="ko-KR" dirty="0" smtClean="0"/>
              <a:t>(    </a:t>
            </a:r>
            <a:r>
              <a:rPr lang="en-US" altLang="ko-KR" dirty="0" err="1" smtClean="0"/>
              <a:t>Compartor</a:t>
            </a:r>
            <a:r>
              <a:rPr lang="en-US" altLang="ko-KR" dirty="0"/>
              <a:t>&lt;? super E&gt; </a:t>
            </a:r>
            <a:r>
              <a:rPr lang="en-US" altLang="ko-KR" dirty="0" smtClean="0"/>
              <a:t>c    )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 smtClean="0"/>
              <a:t>람다식의</a:t>
            </a:r>
            <a:r>
              <a:rPr lang="ko-KR" altLang="en-US" sz="3200" b="1" dirty="0" smtClean="0"/>
              <a:t> 의미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함수형 인터페이스 문맥에서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함수형 인터페이스</a:t>
            </a:r>
            <a:r>
              <a:rPr lang="en-US" altLang="ko-KR" dirty="0" smtClean="0"/>
              <a:t>(functional interface)</a:t>
            </a:r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포함한 인터페이스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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함수형 인터페이스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인스턴스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8010" y="3941618"/>
            <a:ext cx="7537340" cy="706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interface Predicate&lt;T&gt; {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dirty="0" smtClean="0">
                <a:solidFill>
                  <a:schemeClr val="tx1"/>
                </a:solidFill>
              </a:rPr>
              <a:t> test(T t); }    // </a:t>
            </a:r>
            <a:r>
              <a:rPr lang="en-US" altLang="ko-KR" dirty="0" err="1" smtClean="0">
                <a:solidFill>
                  <a:schemeClr val="tx1"/>
                </a:solidFill>
              </a:rPr>
              <a:t>java.util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</TotalTime>
  <Words>1333</Words>
  <Application>Microsoft Office PowerPoint</Application>
  <PresentationFormat>화면 슬라이드 쇼(4:3)</PresentationFormat>
  <Paragraphs>305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Java: 람다식 (lambda expressions)</vt:lpstr>
      <vt:lpstr>목차</vt:lpstr>
      <vt:lpstr>람다 계산법: 람다식의 기원</vt:lpstr>
      <vt:lpstr>람다 계산법 (계속)</vt:lpstr>
      <vt:lpstr>Java의 람다식</vt:lpstr>
      <vt:lpstr>Java의 람다식 예제1</vt:lpstr>
      <vt:lpstr>Java의 람다식 예제2</vt:lpstr>
      <vt:lpstr>Java의 람다식 예제3</vt:lpstr>
      <vt:lpstr>람다식의 의미</vt:lpstr>
      <vt:lpstr>함수형 인터페이스 예</vt:lpstr>
      <vt:lpstr>함수형 인터페이스와 람다식의 매칭</vt:lpstr>
      <vt:lpstr>함수형 인터페이스 활용 사례1</vt:lpstr>
      <vt:lpstr>함수형 인터페이스 활용 사례2</vt:lpstr>
      <vt:lpstr>함수형 인터페이스 활용 사례3</vt:lpstr>
      <vt:lpstr>Java 8의 대표적 함수형 인터페이스</vt:lpstr>
      <vt:lpstr>메소드 레퍼런스</vt:lpstr>
      <vt:lpstr>메소드 레퍼런스</vt:lpstr>
      <vt:lpstr>메소드 레퍼런스</vt:lpstr>
      <vt:lpstr>람다 표현식을 조합1</vt:lpstr>
      <vt:lpstr>람다 표현식을 조합2</vt:lpstr>
      <vt:lpstr>람다 표현식을 조합3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 게임</dc:title>
  <dc:creator>Kwanghoon Choi</dc:creator>
  <cp:lastModifiedBy>Choi Kwanghoon</cp:lastModifiedBy>
  <cp:revision>371</cp:revision>
  <dcterms:created xsi:type="dcterms:W3CDTF">2018-03-12T02:58:32Z</dcterms:created>
  <dcterms:modified xsi:type="dcterms:W3CDTF">2018-08-08T09:43:49Z</dcterms:modified>
</cp:coreProperties>
</file>