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63" r:id="rId2"/>
    <p:sldId id="257" r:id="rId3"/>
    <p:sldId id="265" r:id="rId4"/>
    <p:sldId id="274" r:id="rId5"/>
    <p:sldId id="293" r:id="rId6"/>
    <p:sldId id="294" r:id="rId7"/>
    <p:sldId id="295" r:id="rId8"/>
    <p:sldId id="297" r:id="rId9"/>
    <p:sldId id="300" r:id="rId10"/>
    <p:sldId id="327" r:id="rId11"/>
    <p:sldId id="328" r:id="rId12"/>
    <p:sldId id="267" r:id="rId13"/>
    <p:sldId id="330" r:id="rId14"/>
    <p:sldId id="331" r:id="rId15"/>
    <p:sldId id="332" r:id="rId16"/>
    <p:sldId id="333" r:id="rId17"/>
    <p:sldId id="301" r:id="rId18"/>
    <p:sldId id="335" r:id="rId19"/>
    <p:sldId id="337" r:id="rId20"/>
    <p:sldId id="336" r:id="rId21"/>
    <p:sldId id="338" r:id="rId22"/>
    <p:sldId id="339" r:id="rId23"/>
    <p:sldId id="317" r:id="rId24"/>
    <p:sldId id="318" r:id="rId25"/>
    <p:sldId id="268" r:id="rId26"/>
    <p:sldId id="340" r:id="rId27"/>
    <p:sldId id="319" r:id="rId28"/>
    <p:sldId id="315" r:id="rId29"/>
    <p:sldId id="310" r:id="rId30"/>
    <p:sldId id="311" r:id="rId31"/>
    <p:sldId id="312" r:id="rId32"/>
    <p:sldId id="270" r:id="rId33"/>
    <p:sldId id="271" r:id="rId34"/>
    <p:sldId id="273" r:id="rId35"/>
    <p:sldId id="262" r:id="rId36"/>
  </p:sldIdLst>
  <p:sldSz cx="12192000" cy="6858000"/>
  <p:notesSz cx="6858000" cy="9144000"/>
  <p:embeddedFontLst>
    <p:embeddedFont>
      <p:font typeface="맑은 고딕" panose="020B0503020000020004" pitchFamily="50" charset="-127"/>
      <p:regular r:id="rId38"/>
      <p:bold r:id="rId39"/>
    </p:embeddedFont>
    <p:embeddedFont>
      <p:font typeface="LG Smart UI Bold" panose="020B0800000101010101" pitchFamily="50" charset="-127"/>
      <p:bold r:id="rId40"/>
    </p:embeddedFont>
    <p:embeddedFont>
      <p:font typeface="LG Smart UI Regular" panose="020B0500000101010101" pitchFamily="50" charset="-127"/>
      <p:regular r:id="rId41"/>
    </p:embeddedFont>
    <p:embeddedFont>
      <p:font typeface="LG Smart UI SemiBold" panose="020B0700000101010101" pitchFamily="50" charset="-127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G Smart UI Regular" panose="020B0500000101010101" pitchFamily="50" charset="-127"/>
                <a:ea typeface="LG Smart UI Regular" panose="020B05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G Smart UI Regular" panose="020B0500000101010101" pitchFamily="50" charset="-127"/>
                <a:ea typeface="LG Smart UI Regular" panose="020B0500000101010101" pitchFamily="50" charset="-127"/>
              </a:defRPr>
            </a:lvl1pPr>
          </a:lstStyle>
          <a:p>
            <a:fld id="{984AFB42-2D80-4965-8B92-9EDB033CB60D}" type="datetimeFigureOut">
              <a:rPr lang="ko-KR" altLang="en-US" smtClean="0"/>
              <a:pPr/>
              <a:t>2021-12-07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G Smart UI Regular" panose="020B0500000101010101" pitchFamily="50" charset="-127"/>
                <a:ea typeface="LG Smart UI Regular" panose="020B05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G Smart UI Regular" panose="020B0500000101010101" pitchFamily="50" charset="-127"/>
                <a:ea typeface="LG Smart UI Regular" panose="020B0500000101010101" pitchFamily="50" charset="-127"/>
              </a:defRPr>
            </a:lvl1pPr>
          </a:lstStyle>
          <a:p>
            <a:fld id="{1730B53E-D9B7-4F7D-950B-D910BA71A9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24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LG Smart UI Regular" panose="020B0500000101010101" pitchFamily="50" charset="-127"/>
        <a:ea typeface="LG Smart UI Regular" panose="020B05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LG Smart UI Regular" panose="020B0500000101010101" pitchFamily="50" charset="-127"/>
        <a:ea typeface="LG Smart UI Regular" panose="020B05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LG Smart UI Regular" panose="020B0500000101010101" pitchFamily="50" charset="-127"/>
        <a:ea typeface="LG Smart UI Regular" panose="020B05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LG Smart UI Regular" panose="020B0500000101010101" pitchFamily="50" charset="-127"/>
        <a:ea typeface="LG Smart UI Regular" panose="020B05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LG Smart UI Regular" panose="020B0500000101010101" pitchFamily="50" charset="-127"/>
        <a:ea typeface="LG Smart UI Regular" panose="020B05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200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47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039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397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41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75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084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30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242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6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1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398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82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16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8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749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09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430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03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455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20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001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594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8264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608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104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534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200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1820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sz="1200" dirty="0" smtClean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1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10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3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25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41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10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6F082-A733-4E61-BAF4-C797DEB54EA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09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896-C5D6-4473-B533-5CA2BB30CF38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9B19-6C2C-4A40-9E29-588DAEE69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896-C5D6-4473-B533-5CA2BB30CF38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9B19-6C2C-4A40-9E29-588DAEE69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8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896-C5D6-4473-B533-5CA2BB30CF38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9B19-6C2C-4A40-9E29-588DAEE69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2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896-C5D6-4473-B533-5CA2BB30CF38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9B19-6C2C-4A40-9E29-588DAEE69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30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896-C5D6-4473-B533-5CA2BB30CF38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9B19-6C2C-4A40-9E29-588DAEE69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4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896-C5D6-4473-B533-5CA2BB30CF38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9B19-6C2C-4A40-9E29-588DAEE69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5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896-C5D6-4473-B533-5CA2BB30CF38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9B19-6C2C-4A40-9E29-588DAEE69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896-C5D6-4473-B533-5CA2BB30CF38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9B19-6C2C-4A40-9E29-588DAEE69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26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896-C5D6-4473-B533-5CA2BB30CF38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9B19-6C2C-4A40-9E29-588DAEE69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4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896-C5D6-4473-B533-5CA2BB30CF38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9B19-6C2C-4A40-9E29-588DAEE69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6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896-C5D6-4473-B533-5CA2BB30CF38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9B19-6C2C-4A40-9E29-588DAEE69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2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defRPr>
            </a:lvl1pPr>
          </a:lstStyle>
          <a:p>
            <a:fld id="{D35AA896-C5D6-4473-B533-5CA2BB30CF38}" type="datetimeFigureOut">
              <a:rPr lang="ko-KR" altLang="en-US" smtClean="0"/>
              <a:pPr/>
              <a:t>2021-12-07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defRPr>
            </a:lvl1pPr>
          </a:lstStyle>
          <a:p>
            <a:fld id="{DFCB9B19-6C2C-4A40-9E29-588DAEE69F6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73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G Smart UI Regular" panose="020B0500000101010101" pitchFamily="50" charset="-127"/>
          <a:ea typeface="LG Smart UI Regular" panose="020B05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G Smart UI Regular" panose="020B0500000101010101" pitchFamily="50" charset="-127"/>
          <a:ea typeface="LG Smart UI Regular" panose="020B05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G Smart UI Regular" panose="020B0500000101010101" pitchFamily="50" charset="-127"/>
          <a:ea typeface="LG Smart UI Regular" panose="020B05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G Smart UI Regular" panose="020B0500000101010101" pitchFamily="50" charset="-127"/>
          <a:ea typeface="LG Smart UI Regular" panose="020B05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G Smart UI Regular" panose="020B0500000101010101" pitchFamily="50" charset="-127"/>
          <a:ea typeface="LG Smart UI Regular" panose="020B05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G Smart UI Regular" panose="020B0500000101010101" pitchFamily="50" charset="-127"/>
          <a:ea typeface="LG Smart UI Regular" panose="020B05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uplusdemo.p-e.kr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12666" y="2104967"/>
            <a:ext cx="3841439" cy="20005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ln>
                  <a:solidFill>
                    <a:srgbClr val="FF0000">
                      <a:alpha val="0"/>
                    </a:srgbClr>
                  </a:solidFill>
                </a:ln>
                <a:latin typeface="LG Smart UI Bold" panose="020B0800000101010101" pitchFamily="50" charset="-127"/>
                <a:ea typeface="LG Smart UI Bold" panose="020B0800000101010101" pitchFamily="50" charset="-127"/>
              </a:rPr>
              <a:t>Ump</a:t>
            </a:r>
          </a:p>
          <a:p>
            <a:r>
              <a:rPr lang="en-US" altLang="ko-KR" sz="3600" dirty="0" smtClean="0">
                <a:ln>
                  <a:solidFill>
                    <a:srgbClr val="FF0000">
                      <a:alpha val="0"/>
                    </a:srgbClr>
                  </a:solidFill>
                </a:ln>
                <a:latin typeface="LG Smart UI Bold" panose="020B0800000101010101" pitchFamily="50" charset="-127"/>
                <a:ea typeface="LG Smart UI Bold" panose="020B0800000101010101" pitchFamily="50" charset="-127"/>
              </a:rPr>
              <a:t>   </a:t>
            </a:r>
            <a:r>
              <a:rPr lang="en-US" altLang="ko-KR" sz="280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U+shop</a:t>
            </a:r>
            <a:r>
              <a:rPr lang="en-US" altLang="ko-KR" sz="28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, improved</a:t>
            </a:r>
            <a:endParaRPr lang="en-US" altLang="ko-KR" sz="36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08194" y="5017067"/>
            <a:ext cx="354086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</a:t>
            </a:r>
            <a:r>
              <a:rPr lang="ko-KR" altLang="en-US" sz="28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조</a:t>
            </a:r>
            <a:endParaRPr lang="en-US" altLang="ko-KR" sz="20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ko-KR" altLang="en-US" sz="200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심완</a:t>
            </a:r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김하영 박광민 장한별 윤형선 </a:t>
            </a:r>
            <a:endParaRPr lang="en-US" altLang="ko-KR" sz="20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구현 범위 </a:t>
            </a:r>
            <a:r>
              <a:rPr lang="en-US" altLang="ko-KR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 BO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5006" y="2164236"/>
            <a:ext cx="4753303" cy="3123069"/>
            <a:chOff x="488731" y="2336518"/>
            <a:chExt cx="4753303" cy="3123069"/>
          </a:xfrm>
        </p:grpSpPr>
        <p:sp>
          <p:nvSpPr>
            <p:cNvPr id="16" name="TextBox 15"/>
            <p:cNvSpPr txBox="1"/>
            <p:nvPr/>
          </p:nvSpPr>
          <p:spPr>
            <a:xfrm>
              <a:off x="1957884" y="5059477"/>
              <a:ext cx="181499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관리자 페이지</a:t>
              </a:r>
              <a:endParaRPr lang="en-US" altLang="ko-KR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731" y="2336518"/>
              <a:ext cx="4753303" cy="2433020"/>
            </a:xfrm>
            <a:prstGeom prst="rect">
              <a:avLst/>
            </a:prstGeom>
            <a:ln>
              <a:solidFill>
                <a:srgbClr val="C10C3F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11097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구현 범위 </a:t>
            </a:r>
            <a:r>
              <a:rPr lang="en-US" altLang="ko-KR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 BO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5006" y="2164236"/>
            <a:ext cx="4753303" cy="3123069"/>
            <a:chOff x="488731" y="2336518"/>
            <a:chExt cx="4753303" cy="3123069"/>
          </a:xfrm>
        </p:grpSpPr>
        <p:sp>
          <p:nvSpPr>
            <p:cNvPr id="16" name="TextBox 15"/>
            <p:cNvSpPr txBox="1"/>
            <p:nvPr/>
          </p:nvSpPr>
          <p:spPr>
            <a:xfrm>
              <a:off x="1957884" y="5059477"/>
              <a:ext cx="181499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관리자 페이지</a:t>
              </a:r>
              <a:endParaRPr lang="en-US" altLang="ko-KR" sz="20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731" y="2336518"/>
              <a:ext cx="4753303" cy="2433020"/>
            </a:xfrm>
            <a:prstGeom prst="rect">
              <a:avLst/>
            </a:prstGeom>
            <a:ln>
              <a:solidFill>
                <a:srgbClr val="C10C3F"/>
              </a:solidFill>
            </a:ln>
          </p:spPr>
        </p:pic>
      </p:grpSp>
      <p:grpSp>
        <p:nvGrpSpPr>
          <p:cNvPr id="5" name="그룹 4"/>
          <p:cNvGrpSpPr/>
          <p:nvPr/>
        </p:nvGrpSpPr>
        <p:grpSpPr>
          <a:xfrm>
            <a:off x="6363903" y="2164236"/>
            <a:ext cx="4658974" cy="3123069"/>
            <a:chOff x="6363903" y="2164236"/>
            <a:chExt cx="4658974" cy="3123069"/>
          </a:xfrm>
        </p:grpSpPr>
        <p:sp>
          <p:nvSpPr>
            <p:cNvPr id="22" name="TextBox 21"/>
            <p:cNvSpPr txBox="1"/>
            <p:nvPr/>
          </p:nvSpPr>
          <p:spPr>
            <a:xfrm>
              <a:off x="7566311" y="4887195"/>
              <a:ext cx="225415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판매 현황 </a:t>
              </a:r>
              <a:r>
                <a:rPr lang="ko-KR" altLang="en-US" sz="2000" dirty="0" err="1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대시보드</a:t>
              </a:r>
              <a:endParaRPr lang="en-US" altLang="ko-KR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63903" y="2164236"/>
              <a:ext cx="4658974" cy="2433020"/>
            </a:xfrm>
            <a:prstGeom prst="rect">
              <a:avLst/>
            </a:prstGeom>
            <a:ln>
              <a:solidFill>
                <a:srgbClr val="C10C3F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673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31" y="1780881"/>
            <a:ext cx="4216360" cy="349376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주요 기능 </a:t>
            </a:r>
            <a:r>
              <a:rPr lang="en-US" altLang="ko-KR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 FO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1573298" y="5359907"/>
            <a:ext cx="3476625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 번에 너무 많은 정보 제공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51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31" y="1780881"/>
            <a:ext cx="4216360" cy="349376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주요 기능 </a:t>
            </a:r>
            <a:r>
              <a:rPr lang="en-US" altLang="ko-KR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 FO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0" y="1809455"/>
            <a:ext cx="4891277" cy="3493769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5391246" y="3096477"/>
            <a:ext cx="704754" cy="525963"/>
          </a:xfrm>
          <a:prstGeom prst="rightArrow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73298" y="5359907"/>
            <a:ext cx="3476625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 번에 너무 많은 정보 제공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03326" y="5352243"/>
            <a:ext cx="3476625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미니멀한</a:t>
            </a:r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인터페이스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3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31" y="1780881"/>
            <a:ext cx="4216360" cy="349376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594" y="1780879"/>
            <a:ext cx="4886332" cy="349376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799930"/>
            <a:ext cx="4886332" cy="349376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주요 기능 </a:t>
            </a:r>
            <a:r>
              <a:rPr lang="en-US" altLang="ko-KR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 FO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5391246" y="3096477"/>
            <a:ext cx="704754" cy="525963"/>
          </a:xfrm>
          <a:prstGeom prst="rightArrow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445500" y="3020792"/>
            <a:ext cx="2136775" cy="99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73298" y="5359907"/>
            <a:ext cx="3476625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 번에 너무 많은 정보 제공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03326" y="5352243"/>
            <a:ext cx="3476625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마우스 </a:t>
            </a:r>
            <a:r>
              <a:rPr lang="ko-KR" altLang="en-US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오버시</a:t>
            </a:r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Tool tip</a:t>
            </a:r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상세 보기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13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주요 기능 </a:t>
            </a:r>
            <a:r>
              <a:rPr lang="en-US" altLang="ko-KR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 FO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1" y="2438208"/>
            <a:ext cx="5518564" cy="2317297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1758741" y="5359907"/>
            <a:ext cx="3476625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같은 휴대폰</a:t>
            </a:r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용량별로</a:t>
            </a:r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나열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51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주요 기능 </a:t>
            </a:r>
            <a:r>
              <a:rPr lang="en-US" altLang="ko-KR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 FO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1" y="2438208"/>
            <a:ext cx="5518564" cy="2317297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6645223" y="3333874"/>
            <a:ext cx="704754" cy="525963"/>
          </a:xfrm>
          <a:prstGeom prst="rightArrow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865" y="1745894"/>
            <a:ext cx="2506297" cy="356113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738865" y="4214813"/>
            <a:ext cx="2506297" cy="633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53700" y="5359906"/>
            <a:ext cx="3476625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같은 휴대폰</a:t>
            </a:r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용량 통합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58741" y="5359907"/>
            <a:ext cx="3476625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같은 휴대폰</a:t>
            </a:r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용량별로</a:t>
            </a:r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나열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06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주요 </a:t>
            </a:r>
            <a:r>
              <a:rPr lang="ko-KR" altLang="en-US" sz="3600" b="1" dirty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기능 </a:t>
            </a:r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 FO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74" y="1769428"/>
            <a:ext cx="4972774" cy="3519326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401349" y="5359907"/>
            <a:ext cx="3476625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휴대폰 선택 시</a:t>
            </a:r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용량 변경 불가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54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01" y="1769428"/>
            <a:ext cx="5821471" cy="351932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주요 </a:t>
            </a:r>
            <a:r>
              <a:rPr lang="ko-KR" altLang="en-US" sz="3600" b="1" dirty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기능 </a:t>
            </a:r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 FO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74" y="1769428"/>
            <a:ext cx="4972774" cy="3519326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473648" y="3304671"/>
            <a:ext cx="704754" cy="525963"/>
          </a:xfrm>
          <a:prstGeom prst="rightArrow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04091" y="2640806"/>
            <a:ext cx="1484509" cy="214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53700" y="5359906"/>
            <a:ext cx="3476625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용량 변경 가능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401349" y="5359907"/>
            <a:ext cx="3476625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휴대폰 선택 시</a:t>
            </a:r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용량 변경 불가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92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주요 </a:t>
            </a:r>
            <a:r>
              <a:rPr lang="ko-KR" altLang="en-US" sz="3600" b="1" dirty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기능 </a:t>
            </a:r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 FO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74" y="1769428"/>
            <a:ext cx="4972774" cy="351932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27141" y="4291806"/>
            <a:ext cx="2640209" cy="661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1349" y="5359907"/>
            <a:ext cx="3476625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휴대폰 선택 시</a:t>
            </a:r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요금제 변경 불가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17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184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팀원 소개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7158307" y="2103722"/>
            <a:ext cx="2265925" cy="3187455"/>
            <a:chOff x="7096127" y="2029366"/>
            <a:chExt cx="2265925" cy="3187455"/>
          </a:xfrm>
        </p:grpSpPr>
        <p:sp>
          <p:nvSpPr>
            <p:cNvPr id="21" name="TextBox 20"/>
            <p:cNvSpPr txBox="1"/>
            <p:nvPr/>
          </p:nvSpPr>
          <p:spPr>
            <a:xfrm>
              <a:off x="7096127" y="4447380"/>
              <a:ext cx="2265925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장한별</a:t>
              </a:r>
              <a:endParaRPr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  <a:p>
              <a:pPr algn="ctr"/>
              <a:r>
                <a:rPr lang="en-US" altLang="ko-KR" sz="200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Back-end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7344" y="2029366"/>
              <a:ext cx="1800860" cy="2250440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710848" y="2103722"/>
            <a:ext cx="2265925" cy="3187455"/>
            <a:chOff x="295859" y="2029366"/>
            <a:chExt cx="2265925" cy="3187455"/>
          </a:xfrm>
        </p:grpSpPr>
        <p:sp>
          <p:nvSpPr>
            <p:cNvPr id="18" name="TextBox 17"/>
            <p:cNvSpPr txBox="1"/>
            <p:nvPr/>
          </p:nvSpPr>
          <p:spPr>
            <a:xfrm>
              <a:off x="295859" y="4447380"/>
              <a:ext cx="2265925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심 </a:t>
              </a:r>
              <a:r>
                <a:rPr lang="ko-KR" altLang="en-US" sz="2400" dirty="0" err="1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완</a:t>
              </a:r>
              <a:r>
                <a:rPr lang="en-US" altLang="ko-KR" sz="240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</a:t>
              </a:r>
              <a:r>
                <a:rPr lang="ko-KR" altLang="en-US" sz="200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팀장</a:t>
              </a:r>
              <a:endParaRPr lang="en-US" altLang="ko-KR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  <a:p>
              <a:pPr algn="ctr"/>
              <a:r>
                <a:rPr lang="en-US" altLang="ko-KR" sz="200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Front-end</a:t>
              </a: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05" y="2029366"/>
              <a:ext cx="1702435" cy="225044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2860001" y="2102288"/>
            <a:ext cx="2265925" cy="3190323"/>
            <a:chOff x="2849511" y="1996841"/>
            <a:chExt cx="2265925" cy="3190323"/>
          </a:xfrm>
        </p:grpSpPr>
        <p:sp>
          <p:nvSpPr>
            <p:cNvPr id="11" name="TextBox 10"/>
            <p:cNvSpPr txBox="1"/>
            <p:nvPr/>
          </p:nvSpPr>
          <p:spPr>
            <a:xfrm>
              <a:off x="2849511" y="4417723"/>
              <a:ext cx="2265925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김하영</a:t>
              </a:r>
              <a:endParaRPr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  <a:p>
              <a:pPr algn="ctr"/>
              <a:r>
                <a:rPr lang="en-US" altLang="ko-KR" sz="200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Front-end</a:t>
              </a: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482" y="1996841"/>
              <a:ext cx="1689981" cy="2253308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9307461" y="2110777"/>
            <a:ext cx="2265925" cy="3173345"/>
            <a:chOff x="9307461" y="2043476"/>
            <a:chExt cx="2265925" cy="3173345"/>
          </a:xfrm>
        </p:grpSpPr>
        <p:sp>
          <p:nvSpPr>
            <p:cNvPr id="22" name="TextBox 21"/>
            <p:cNvSpPr txBox="1"/>
            <p:nvPr/>
          </p:nvSpPr>
          <p:spPr>
            <a:xfrm>
              <a:off x="9307461" y="4447380"/>
              <a:ext cx="2265925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윤형선</a:t>
              </a:r>
              <a:endParaRPr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  <a:p>
              <a:pPr algn="ctr"/>
              <a:r>
                <a:rPr lang="en-US" altLang="ko-KR" sz="200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Cloud</a:t>
              </a: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7435" y="2043476"/>
              <a:ext cx="1685975" cy="2245114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5009154" y="2110777"/>
            <a:ext cx="2265925" cy="3180400"/>
            <a:chOff x="4963037" y="2020159"/>
            <a:chExt cx="2265925" cy="3180400"/>
          </a:xfrm>
        </p:grpSpPr>
        <p:sp>
          <p:nvSpPr>
            <p:cNvPr id="20" name="TextBox 19"/>
            <p:cNvSpPr txBox="1"/>
            <p:nvPr/>
          </p:nvSpPr>
          <p:spPr>
            <a:xfrm>
              <a:off x="4963037" y="4431118"/>
              <a:ext cx="2265925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박광민</a:t>
              </a:r>
              <a:endParaRPr lang="en-US" altLang="ko-KR" sz="2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  <a:p>
              <a:pPr algn="ctr"/>
              <a:r>
                <a:rPr lang="en-US" altLang="ko-KR" sz="2000" dirty="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Back-end</a:t>
              </a: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618" y="2020159"/>
              <a:ext cx="1840241" cy="2251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00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01" y="1769428"/>
            <a:ext cx="5821471" cy="351932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주요 </a:t>
            </a:r>
            <a:r>
              <a:rPr lang="ko-KR" altLang="en-US" sz="3600" b="1" dirty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기능 </a:t>
            </a:r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 FO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74" y="1769428"/>
            <a:ext cx="4972774" cy="3519326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473648" y="3304671"/>
            <a:ext cx="704754" cy="525963"/>
          </a:xfrm>
          <a:prstGeom prst="rightArrow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472291" y="3090358"/>
            <a:ext cx="2744349" cy="1077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401349" y="5359907"/>
            <a:ext cx="3476625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휴대폰 선택 시</a:t>
            </a:r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요금제 변경 불가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37883" y="5359906"/>
            <a:ext cx="4352307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요금제 변경 가능</a:t>
            </a:r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더 저렴한 할인 유형 비교 가능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85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주요 </a:t>
            </a:r>
            <a:r>
              <a:rPr lang="ko-KR" altLang="en-US" sz="3600" b="1" dirty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기능 </a:t>
            </a:r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 FO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74" y="1769428"/>
            <a:ext cx="4972774" cy="3519326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1401349" y="5359907"/>
            <a:ext cx="3476625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스크롤을 최상위로 올려야만 주문 가능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82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01" y="1769428"/>
            <a:ext cx="5821471" cy="351932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주요 </a:t>
            </a:r>
            <a:r>
              <a:rPr lang="ko-KR" altLang="en-US" sz="3600" b="1" dirty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기능 </a:t>
            </a:r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 FO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74" y="1769428"/>
            <a:ext cx="4972774" cy="3519326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5473648" y="3304671"/>
            <a:ext cx="704754" cy="525963"/>
          </a:xfrm>
          <a:prstGeom prst="rightArrow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26025" y="4820614"/>
            <a:ext cx="6000215" cy="530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1349" y="5359907"/>
            <a:ext cx="3476625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스크롤을 최상위로 올려야만 주문 가능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590779" y="5359906"/>
            <a:ext cx="4446515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Sticky Footer, </a:t>
            </a:r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어느 위치든 가격 확인</a:t>
            </a:r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주문 가능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17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주요 </a:t>
            </a:r>
            <a:r>
              <a:rPr lang="ko-KR" altLang="en-US" sz="3600" b="1" dirty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기능 </a:t>
            </a:r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 BO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310" y="1385887"/>
            <a:ext cx="8225459" cy="42316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000276" y="5598032"/>
            <a:ext cx="4191448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휴대폰 정보</a:t>
            </a:r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색상</a:t>
            </a:r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저장 용량 및 가격 </a:t>
            </a:r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CRUD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26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90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주요 기능 </a:t>
            </a:r>
            <a:r>
              <a:rPr lang="en-US" altLang="ko-KR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 BO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268" y="1198562"/>
            <a:ext cx="8063464" cy="4369481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000276" y="5598032"/>
            <a:ext cx="4191448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판매 현황 </a:t>
            </a:r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BI </a:t>
            </a:r>
            <a:r>
              <a:rPr lang="ko-KR" altLang="en-US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대시보드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구현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5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207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Test Case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514251" y="1845700"/>
            <a:ext cx="4762724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iPhone 13 Pro Max 512G </a:t>
            </a:r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구입하기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14251" y="2958149"/>
            <a:ext cx="4762724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구매한 상품의 리뷰를 작성하기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14251" y="4070598"/>
            <a:ext cx="4762724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 BO </a:t>
            </a:r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저장 용량 및 가격 추가하기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14251" y="5184544"/>
            <a:ext cx="4762724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판매 현황 </a:t>
            </a:r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BI </a:t>
            </a:r>
            <a:r>
              <a:rPr lang="ko-KR" altLang="en-US" dirty="0" err="1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대시보드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유동적으로 활용하기</a:t>
            </a:r>
            <a:endParaRPr lang="ko-KR" altLang="en-US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4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시연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sp>
        <p:nvSpPr>
          <p:cNvPr id="2" name="직사각형 1">
            <a:hlinkClick r:id="rId4"/>
          </p:cNvPr>
          <p:cNvSpPr/>
          <p:nvPr/>
        </p:nvSpPr>
        <p:spPr>
          <a:xfrm>
            <a:off x="4622289" y="2875756"/>
            <a:ext cx="2947422" cy="1677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23" y="3567835"/>
            <a:ext cx="1035754" cy="29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3300199" y="1659099"/>
            <a:ext cx="6920485" cy="4500489"/>
          </a:xfrm>
          <a:prstGeom prst="roundRect">
            <a:avLst>
              <a:gd name="adj" fmla="val 7456"/>
            </a:avLst>
          </a:prstGeom>
          <a:noFill/>
          <a:ln w="57150">
            <a:solidFill>
              <a:srgbClr val="377F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3393" y="3403084"/>
            <a:ext cx="1215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Client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332375" y="2844535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Database</a:t>
            </a: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67" y="1967693"/>
            <a:ext cx="1568935" cy="1517976"/>
          </a:xfrm>
          <a:prstGeom prst="rect">
            <a:avLst/>
          </a:prstGeom>
        </p:spPr>
      </p:pic>
      <p:sp>
        <p:nvSpPr>
          <p:cNvPr id="87" name="모서리가 둥근 직사각형 86"/>
          <p:cNvSpPr/>
          <p:nvPr/>
        </p:nvSpPr>
        <p:spPr>
          <a:xfrm>
            <a:off x="10332375" y="1646838"/>
            <a:ext cx="1735415" cy="450048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2182797" y="2750239"/>
            <a:ext cx="1010536" cy="1001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289961" y="1254952"/>
            <a:ext cx="3421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https://</a:t>
            </a:r>
            <a:r>
              <a:rPr lang="en-US" altLang="ko-KR" sz="2000" b="1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uplusdemo.p-e.kr</a:t>
            </a:r>
            <a:endParaRPr lang="en-US" altLang="ko-KR" sz="20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449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System Architecture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B0362D2-7799-5240-8BAC-50AB442A5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493" y="3677518"/>
            <a:ext cx="1117600" cy="749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FCCF318-4FB1-0D4C-84D6-C1967EBD06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38" y="5412749"/>
            <a:ext cx="1357524" cy="12542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32FA5E6-FB98-804C-9F49-65656D672F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06" y="2875554"/>
            <a:ext cx="911553" cy="911553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6618" y="1873407"/>
            <a:ext cx="536867" cy="628850"/>
          </a:xfrm>
          <a:prstGeom prst="rect">
            <a:avLst/>
          </a:prstGeom>
        </p:spPr>
      </p:pic>
      <p:sp>
        <p:nvSpPr>
          <p:cNvPr id="40" name="모서리가 둥근 직사각형 39">
            <a:extLst>
              <a:ext uri="{FF2B5EF4-FFF2-40B4-BE49-F238E27FC236}">
                <a16:creationId xmlns="" xmlns:a16="http://schemas.microsoft.com/office/drawing/2014/main" id="{CBF912D6-804C-9742-A67F-ACD523F2AAD0}"/>
              </a:ext>
            </a:extLst>
          </p:cNvPr>
          <p:cNvSpPr/>
          <p:nvPr/>
        </p:nvSpPr>
        <p:spPr>
          <a:xfrm>
            <a:off x="3411890" y="1768496"/>
            <a:ext cx="3308567" cy="4269050"/>
          </a:xfrm>
          <a:prstGeom prst="roundRect">
            <a:avLst>
              <a:gd name="adj" fmla="val 8732"/>
            </a:avLst>
          </a:prstGeom>
          <a:noFill/>
          <a:ln w="57150">
            <a:solidFill>
              <a:srgbClr val="F785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25173" y="4426818"/>
            <a:ext cx="2861735" cy="1597440"/>
            <a:chOff x="3625173" y="4426818"/>
            <a:chExt cx="2861735" cy="1597440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7B089038-3385-AE41-9C5C-3AE850024208}"/>
                </a:ext>
              </a:extLst>
            </p:cNvPr>
            <p:cNvSpPr txBox="1"/>
            <p:nvPr/>
          </p:nvSpPr>
          <p:spPr>
            <a:xfrm>
              <a:off x="4492023" y="4426818"/>
              <a:ext cx="1017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WAS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0662C489-198E-1D4D-9B8E-1B4B7FBA3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555" y="5113664"/>
              <a:ext cx="2196046" cy="910594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9D7A5AFB-A6C8-664E-BD7C-716D6268A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227" y="4854361"/>
              <a:ext cx="949319" cy="632043"/>
            </a:xfrm>
            <a:prstGeom prst="rect">
              <a:avLst/>
            </a:prstGeom>
          </p:spPr>
        </p:pic>
        <p:sp>
          <p:nvSpPr>
            <p:cNvPr id="46" name="모서리가 둥근 직사각형 45">
              <a:extLst>
                <a:ext uri="{FF2B5EF4-FFF2-40B4-BE49-F238E27FC236}">
                  <a16:creationId xmlns="" xmlns:a16="http://schemas.microsoft.com/office/drawing/2014/main" id="{B0746577-536F-2C40-A650-11BF5BE2A466}"/>
                </a:ext>
              </a:extLst>
            </p:cNvPr>
            <p:cNvSpPr/>
            <p:nvPr/>
          </p:nvSpPr>
          <p:spPr>
            <a:xfrm>
              <a:off x="3625173" y="4426818"/>
              <a:ext cx="2861735" cy="1488043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614BB53-8F95-2441-A529-3659F2E353E4}"/>
              </a:ext>
            </a:extLst>
          </p:cNvPr>
          <p:cNvSpPr txBox="1"/>
          <p:nvPr/>
        </p:nvSpPr>
        <p:spPr>
          <a:xfrm>
            <a:off x="2257438" y="3846397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ALB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11284BCC-2F1D-0F47-A873-757FF0775B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925" y="1886689"/>
            <a:ext cx="536867" cy="628850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="" xmlns:a16="http://schemas.microsoft.com/office/drawing/2014/main" id="{9FE56F9A-B587-6D4B-BD41-BC6EEB9B9AE9}"/>
              </a:ext>
            </a:extLst>
          </p:cNvPr>
          <p:cNvSpPr/>
          <p:nvPr/>
        </p:nvSpPr>
        <p:spPr>
          <a:xfrm>
            <a:off x="6800197" y="1781778"/>
            <a:ext cx="3308567" cy="4269050"/>
          </a:xfrm>
          <a:prstGeom prst="roundRect">
            <a:avLst>
              <a:gd name="adj" fmla="val 8732"/>
            </a:avLst>
          </a:prstGeom>
          <a:noFill/>
          <a:ln w="57150">
            <a:solidFill>
              <a:srgbClr val="F785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25173" y="2635927"/>
            <a:ext cx="2861735" cy="1509900"/>
            <a:chOff x="3625173" y="2635927"/>
            <a:chExt cx="2861735" cy="1509900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6396" y="3070528"/>
              <a:ext cx="971624" cy="315639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2" t="12192" r="27852" b="9824"/>
            <a:stretch/>
          </p:blipFill>
          <p:spPr>
            <a:xfrm>
              <a:off x="5530071" y="3335267"/>
              <a:ext cx="660004" cy="630381"/>
            </a:xfrm>
            <a:prstGeom prst="rect">
              <a:avLst/>
            </a:prstGeom>
          </p:spPr>
        </p:pic>
        <p:sp>
          <p:nvSpPr>
            <p:cNvPr id="89" name="모서리가 둥근 직사각형 88"/>
            <p:cNvSpPr/>
            <p:nvPr/>
          </p:nvSpPr>
          <p:spPr>
            <a:xfrm>
              <a:off x="3625173" y="2657784"/>
              <a:ext cx="2861735" cy="1488043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1CDAFC8C-894D-014B-8F0F-5C69149F9645}"/>
                </a:ext>
              </a:extLst>
            </p:cNvPr>
            <p:cNvSpPr txBox="1"/>
            <p:nvPr/>
          </p:nvSpPr>
          <p:spPr>
            <a:xfrm>
              <a:off x="4492022" y="2635927"/>
              <a:ext cx="10278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WEB</a:t>
              </a: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915" y="3210074"/>
              <a:ext cx="1181683" cy="835487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636" y="3353449"/>
              <a:ext cx="710744" cy="565041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7009496" y="2638798"/>
            <a:ext cx="2861735" cy="1509900"/>
            <a:chOff x="3625173" y="2635927"/>
            <a:chExt cx="2861735" cy="1509900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6396" y="3070528"/>
              <a:ext cx="971624" cy="315639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2" t="12192" r="27852" b="9824"/>
            <a:stretch/>
          </p:blipFill>
          <p:spPr>
            <a:xfrm>
              <a:off x="5530071" y="3335267"/>
              <a:ext cx="660004" cy="630381"/>
            </a:xfrm>
            <a:prstGeom prst="rect">
              <a:avLst/>
            </a:prstGeom>
          </p:spPr>
        </p:pic>
        <p:sp>
          <p:nvSpPr>
            <p:cNvPr id="66" name="모서리가 둥근 직사각형 65"/>
            <p:cNvSpPr/>
            <p:nvPr/>
          </p:nvSpPr>
          <p:spPr>
            <a:xfrm>
              <a:off x="3625173" y="2657784"/>
              <a:ext cx="2861735" cy="1488043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1CDAFC8C-894D-014B-8F0F-5C69149F9645}"/>
                </a:ext>
              </a:extLst>
            </p:cNvPr>
            <p:cNvSpPr txBox="1"/>
            <p:nvPr/>
          </p:nvSpPr>
          <p:spPr>
            <a:xfrm>
              <a:off x="4492022" y="2635927"/>
              <a:ext cx="10278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WEB</a:t>
              </a:r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7915" y="3210074"/>
              <a:ext cx="1181683" cy="835487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636" y="3353449"/>
              <a:ext cx="710744" cy="565041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7015390" y="4420655"/>
            <a:ext cx="2861735" cy="1597440"/>
            <a:chOff x="3625173" y="4426818"/>
            <a:chExt cx="2861735" cy="1597440"/>
          </a:xfrm>
        </p:grpSpPr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7B089038-3385-AE41-9C5C-3AE850024208}"/>
                </a:ext>
              </a:extLst>
            </p:cNvPr>
            <p:cNvSpPr txBox="1"/>
            <p:nvPr/>
          </p:nvSpPr>
          <p:spPr>
            <a:xfrm>
              <a:off x="4492023" y="4426818"/>
              <a:ext cx="10175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WAS</a:t>
              </a:r>
            </a:p>
          </p:txBody>
        </p:sp>
        <p:pic>
          <p:nvPicPr>
            <p:cNvPr id="72" name="그림 71">
              <a:extLst>
                <a:ext uri="{FF2B5EF4-FFF2-40B4-BE49-F238E27FC236}">
                  <a16:creationId xmlns="" xmlns:a16="http://schemas.microsoft.com/office/drawing/2014/main" id="{0662C489-198E-1D4D-9B8E-1B4B7FBA3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1555" y="5113664"/>
              <a:ext cx="2196046" cy="910594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="" xmlns:a16="http://schemas.microsoft.com/office/drawing/2014/main" id="{9D7A5AFB-A6C8-664E-BD7C-716D6268A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227" y="4854361"/>
              <a:ext cx="949319" cy="632043"/>
            </a:xfrm>
            <a:prstGeom prst="rect">
              <a:avLst/>
            </a:prstGeom>
          </p:spPr>
        </p:pic>
        <p:sp>
          <p:nvSpPr>
            <p:cNvPr id="77" name="모서리가 둥근 직사각형 76">
              <a:extLst>
                <a:ext uri="{FF2B5EF4-FFF2-40B4-BE49-F238E27FC236}">
                  <a16:creationId xmlns="" xmlns:a16="http://schemas.microsoft.com/office/drawing/2014/main" id="{B0746577-536F-2C40-A650-11BF5BE2A466}"/>
                </a:ext>
              </a:extLst>
            </p:cNvPr>
            <p:cNvSpPr/>
            <p:nvPr/>
          </p:nvSpPr>
          <p:spPr>
            <a:xfrm>
              <a:off x="3625173" y="4426818"/>
              <a:ext cx="2861735" cy="1488043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="" xmlns:a16="http://schemas.microsoft.com/office/drawing/2014/main" id="{C8CC51F1-8DEF-8846-9BAB-1521BBAFE5C1}"/>
              </a:ext>
            </a:extLst>
          </p:cNvPr>
          <p:cNvCxnSpPr/>
          <p:nvPr/>
        </p:nvCxnSpPr>
        <p:spPr>
          <a:xfrm>
            <a:off x="9609509" y="5166600"/>
            <a:ext cx="1010536" cy="1001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762199" y="5164219"/>
            <a:ext cx="652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1665387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449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System Architecture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94" b="14354"/>
          <a:stretch/>
        </p:blipFill>
        <p:spPr>
          <a:xfrm>
            <a:off x="1157627" y="2063536"/>
            <a:ext cx="9876745" cy="35834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6664" y="1201681"/>
            <a:ext cx="382952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n>
                  <a:solidFill>
                    <a:srgbClr val="FF0000">
                      <a:alpha val="0"/>
                    </a:srgbClr>
                  </a:solidFill>
                </a:ln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무중단</a:t>
            </a:r>
            <a:r>
              <a:rPr lang="ko-KR" altLang="en-US" sz="20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업데이트</a:t>
            </a:r>
            <a:r>
              <a:rPr lang="en-US" altLang="ko-KR" sz="20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(Rolling Update)</a:t>
            </a:r>
            <a:endParaRPr lang="en-US" altLang="ko-KR" sz="2000" dirty="0" smtClean="0">
              <a:ln>
                <a:solidFill>
                  <a:srgbClr val="FF0000">
                    <a:alpha val="0"/>
                  </a:srgbClr>
                </a:solidFill>
              </a:ln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89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l="8405" t="37856" r="9571" b="38975"/>
          <a:stretch/>
        </p:blipFill>
        <p:spPr>
          <a:xfrm>
            <a:off x="1642924" y="5505102"/>
            <a:ext cx="1988517" cy="37446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98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Collaboration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r="5461"/>
          <a:stretch/>
        </p:blipFill>
        <p:spPr>
          <a:xfrm>
            <a:off x="644177" y="1891782"/>
            <a:ext cx="3993643" cy="35563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03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 소개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9988" y="2635022"/>
            <a:ext cx="4705255" cy="20005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ln>
                  <a:solidFill>
                    <a:srgbClr val="FF0000">
                      <a:alpha val="0"/>
                    </a:srgbClr>
                  </a:solidFill>
                </a:ln>
                <a:latin typeface="LG Smart UI Bold" panose="020B0800000101010101" pitchFamily="50" charset="-127"/>
                <a:ea typeface="LG Smart UI Bold" panose="020B0800000101010101" pitchFamily="50" charset="-127"/>
              </a:rPr>
              <a:t>Ump</a:t>
            </a:r>
          </a:p>
          <a:p>
            <a:r>
              <a:rPr lang="en-US" altLang="ko-KR" sz="3600" dirty="0" smtClean="0">
                <a:ln>
                  <a:solidFill>
                    <a:srgbClr val="FF0000">
                      <a:alpha val="0"/>
                    </a:srgbClr>
                  </a:solidFill>
                </a:ln>
                <a:latin typeface="LG Smart UI Bold" panose="020B0800000101010101" pitchFamily="50" charset="-127"/>
                <a:ea typeface="LG Smart UI Bold" panose="020B0800000101010101" pitchFamily="50" charset="-127"/>
              </a:rPr>
              <a:t>   </a:t>
            </a:r>
            <a:r>
              <a:rPr lang="en-US" altLang="ko-KR" sz="280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U+shop</a:t>
            </a:r>
            <a:r>
              <a:rPr lang="en-US" altLang="ko-KR" sz="28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, improved</a:t>
            </a:r>
            <a:endParaRPr lang="en-US" altLang="ko-KR" sz="36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l="8405" t="37856" r="9571" b="38975"/>
          <a:stretch/>
        </p:blipFill>
        <p:spPr>
          <a:xfrm>
            <a:off x="1642924" y="5505102"/>
            <a:ext cx="1988517" cy="37446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98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Collaboration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r="5461"/>
          <a:stretch/>
        </p:blipFill>
        <p:spPr>
          <a:xfrm>
            <a:off x="644177" y="1891782"/>
            <a:ext cx="3993643" cy="3556316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301" y="5632353"/>
            <a:ext cx="1335780" cy="54767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4756159" y="2267531"/>
            <a:ext cx="3352285" cy="3912492"/>
            <a:chOff x="4756159" y="2267531"/>
            <a:chExt cx="3352285" cy="391249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2301" y="5632353"/>
              <a:ext cx="1335780" cy="54767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766" y="2267531"/>
              <a:ext cx="3163043" cy="318056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000735" y="2356945"/>
              <a:ext cx="867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main</a:t>
              </a:r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42593" y="3390131"/>
              <a:ext cx="983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staging</a:t>
              </a:r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56159" y="4454849"/>
              <a:ext cx="124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f</a:t>
              </a:r>
              <a:r>
                <a:rPr lang="en-US" altLang="ko-KR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ront-end</a:t>
              </a:r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67838" y="4454849"/>
              <a:ext cx="124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back-end</a:t>
              </a:r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7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l="8405" t="37856" r="9571" b="38975"/>
          <a:stretch/>
        </p:blipFill>
        <p:spPr>
          <a:xfrm>
            <a:off x="1642924" y="5505102"/>
            <a:ext cx="1988517" cy="37446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98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Collaboration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5461"/>
          <a:stretch/>
        </p:blipFill>
        <p:spPr>
          <a:xfrm>
            <a:off x="644177" y="1891782"/>
            <a:ext cx="3993643" cy="3556316"/>
          </a:xfrm>
          <a:prstGeom prst="rect">
            <a:avLst/>
          </a:prstGeom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756" y="1421837"/>
            <a:ext cx="3234388" cy="4714367"/>
          </a:xfrm>
          <a:prstGeom prst="rect">
            <a:avLst/>
          </a:prstGeom>
          <a:ln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" t="10245" r="7870" b="17386"/>
          <a:stretch/>
        </p:blipFill>
        <p:spPr>
          <a:xfrm>
            <a:off x="9176373" y="6136204"/>
            <a:ext cx="1343153" cy="45968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756159" y="2267531"/>
            <a:ext cx="3352285" cy="3912492"/>
            <a:chOff x="4756159" y="2267531"/>
            <a:chExt cx="3352285" cy="391249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2301" y="5632353"/>
              <a:ext cx="1335780" cy="54767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766" y="2267531"/>
              <a:ext cx="3163043" cy="318056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00735" y="2356945"/>
              <a:ext cx="867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main</a:t>
              </a:r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42593" y="3390131"/>
              <a:ext cx="983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staging</a:t>
              </a:r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56159" y="4454849"/>
              <a:ext cx="124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f</a:t>
              </a:r>
              <a:r>
                <a:rPr lang="en-US" altLang="ko-KR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ront-end</a:t>
              </a:r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67838" y="4454849"/>
              <a:ext cx="124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back-end</a:t>
              </a:r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56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0" y="6759614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3011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Future Works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14251" y="1845700"/>
            <a:ext cx="5219924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</a:t>
            </a:r>
            <a:r>
              <a:rPr lang="ko-KR" altLang="en-US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휴대폰 비교 기능 개발</a:t>
            </a:r>
            <a:endParaRPr lang="en-US" altLang="ko-KR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14251" y="2958149"/>
            <a:ext cx="5219924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dirty="0" err="1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반응형</a:t>
            </a:r>
            <a:r>
              <a:rPr lang="ko-KR" altLang="en-US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웹 구현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14251" y="4070598"/>
            <a:ext cx="5219924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3. </a:t>
            </a:r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TDD </a:t>
            </a:r>
            <a:r>
              <a:rPr lang="ko-KR" altLang="en-US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적용</a:t>
            </a:r>
            <a:endParaRPr lang="en-US" altLang="ko-KR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14251" y="5184544"/>
            <a:ext cx="5219924" cy="657225"/>
          </a:xfrm>
          <a:prstGeom prst="roundRect">
            <a:avLst/>
          </a:prstGeom>
          <a:solidFill>
            <a:srgbClr val="C10C3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CI/CD </a:t>
            </a:r>
            <a:r>
              <a:rPr lang="ko-KR" altLang="en-US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자동화를 통한 서비스 환경과 </a:t>
            </a:r>
            <a:r>
              <a:rPr lang="en-US" altLang="ko-KR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Test </a:t>
            </a:r>
            <a:r>
              <a:rPr lang="ko-KR" altLang="en-US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환경 일치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9" t="4222" r="20534" b="5814"/>
          <a:stretch/>
        </p:blipFill>
        <p:spPr>
          <a:xfrm>
            <a:off x="7898413" y="2226623"/>
            <a:ext cx="3056238" cy="306447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617424" y="3289102"/>
            <a:ext cx="161821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95%</a:t>
            </a:r>
          </a:p>
        </p:txBody>
      </p:sp>
    </p:spTree>
    <p:extLst>
      <p:ext uri="{BB962C8B-B14F-4D97-AF65-F5344CB8AC3E}">
        <p14:creationId xmlns:p14="http://schemas.microsoft.com/office/powerpoint/2010/main" val="23708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0" y="6759614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349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프로젝트를 마치며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2898" y="2520919"/>
            <a:ext cx="8262552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사용자를 위한 최고의 </a:t>
            </a:r>
            <a:r>
              <a:rPr lang="en-US" altLang="ko-KR" sz="20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UI/UX</a:t>
            </a:r>
            <a:r>
              <a:rPr lang="ko-KR" altLang="en-US" sz="20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를 만들기 위해선</a:t>
            </a:r>
            <a:r>
              <a:rPr lang="en-US" altLang="ko-KR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</a:t>
            </a:r>
          </a:p>
          <a:p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항상 </a:t>
            </a:r>
            <a:r>
              <a:rPr lang="ko-KR" altLang="en-US" sz="20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LG Smart UI Bold" panose="020B0800000101010101" pitchFamily="50" charset="-127"/>
                <a:ea typeface="LG Smart UI Bold" panose="020B0800000101010101" pitchFamily="50" charset="-127"/>
              </a:rPr>
              <a:t>사용자 관점</a:t>
            </a:r>
            <a:r>
              <a:rPr lang="ko-KR" altLang="en-US" sz="20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에서 </a:t>
            </a:r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고민해야 한다는 </a:t>
            </a:r>
            <a:r>
              <a:rPr lang="ko-KR" altLang="en-US" sz="20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것을 </a:t>
            </a:r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배웠습니다</a:t>
            </a:r>
            <a:r>
              <a:rPr lang="en-US" altLang="ko-KR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  <a:endParaRPr lang="en-US" altLang="ko-KR" sz="20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en-US" altLang="ko-KR" sz="20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latin typeface="LG Smart UI Bold" panose="020B0800000101010101" pitchFamily="50" charset="-127"/>
                <a:ea typeface="LG Smart UI Bold" panose="020B0800000101010101" pitchFamily="50" charset="-127"/>
              </a:rPr>
              <a:t>분석과 </a:t>
            </a:r>
            <a:r>
              <a:rPr lang="ko-KR" altLang="en-US" sz="20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LG Smart UI Bold" panose="020B0800000101010101" pitchFamily="50" charset="-127"/>
                <a:ea typeface="LG Smart UI Bold" panose="020B0800000101010101" pitchFamily="50" charset="-127"/>
              </a:rPr>
              <a:t>설계</a:t>
            </a:r>
            <a:r>
              <a:rPr lang="ko-KR" altLang="en-US" sz="20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를 꼼꼼하게 하는 것이 중요하다는 것을 느꼈습니다</a:t>
            </a:r>
            <a:r>
              <a:rPr lang="en-US" altLang="ko-KR" sz="20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endParaRPr lang="en-US" altLang="ko-KR" sz="200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latin typeface="LG Smart UI Bold" panose="020B0800000101010101" pitchFamily="50" charset="-127"/>
                <a:ea typeface="LG Smart UI Bold" panose="020B0800000101010101" pitchFamily="50" charset="-127"/>
              </a:rPr>
              <a:t>원활한 커뮤니케이션</a:t>
            </a:r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의 </a:t>
            </a:r>
            <a:r>
              <a:rPr lang="ko-KR" altLang="en-US" sz="200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중요성을 다시금 느낄 수 있었습니다</a:t>
            </a:r>
            <a:r>
              <a:rPr lang="en-US" altLang="ko-KR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endParaRPr lang="en-US" altLang="ko-KR" sz="20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latin typeface="LG Smart UI Bold" panose="020B0800000101010101" pitchFamily="50" charset="-127"/>
                <a:ea typeface="LG Smart UI Bold" panose="020B0800000101010101" pitchFamily="50" charset="-127"/>
              </a:rPr>
              <a:t>고객 최우선</a:t>
            </a:r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가치를 실현하기 위해 했던 노력들로 굉장한 보람을 느낄 수 있었습니다</a:t>
            </a:r>
            <a:r>
              <a:rPr lang="en-US" altLang="ko-KR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endParaRPr lang="en-US" altLang="ko-KR" sz="20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52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43372" y="2781242"/>
            <a:ext cx="470525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latin typeface="LG Smart UI Bold" panose="020B0800000101010101" pitchFamily="50" charset="-127"/>
                <a:ea typeface="LG Smart UI Bold" panose="020B0800000101010101" pitchFamily="50" charset="-127"/>
              </a:rPr>
              <a:t>감사합니다</a:t>
            </a:r>
            <a:r>
              <a:rPr lang="en-US" altLang="ko-KR" sz="8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latin typeface="LG Smart UI Bold" panose="020B0800000101010101" pitchFamily="50" charset="-127"/>
                <a:ea typeface="LG Smart UI Bold" panose="020B0800000101010101" pitchFamily="50" charset="-127"/>
              </a:rPr>
              <a:t>!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43372" y="2781242"/>
            <a:ext cx="470525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ln>
                  <a:solidFill>
                    <a:srgbClr val="FF0000">
                      <a:alpha val="0"/>
                    </a:srgbClr>
                  </a:solidFill>
                </a:ln>
                <a:latin typeface="LG Smart UI Bold" panose="020B0800000101010101" pitchFamily="50" charset="-127"/>
                <a:ea typeface="LG Smart UI Bold" panose="020B0800000101010101" pitchFamily="50" charset="-127"/>
              </a:rPr>
              <a:t>Q &amp; A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 소개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9988" y="2635022"/>
            <a:ext cx="4705255" cy="20005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ln>
                  <a:solidFill>
                    <a:srgbClr val="FF0000">
                      <a:alpha val="0"/>
                    </a:srgbClr>
                  </a:solidFill>
                </a:ln>
                <a:latin typeface="LG Smart UI Bold" panose="020B0800000101010101" pitchFamily="50" charset="-127"/>
                <a:ea typeface="LG Smart UI Bold" panose="020B0800000101010101" pitchFamily="50" charset="-127"/>
              </a:rPr>
              <a:t>Ump</a:t>
            </a:r>
          </a:p>
          <a:p>
            <a:r>
              <a:rPr lang="en-US" altLang="ko-KR" sz="3600" dirty="0" smtClean="0">
                <a:ln>
                  <a:solidFill>
                    <a:srgbClr val="FF0000">
                      <a:alpha val="0"/>
                    </a:srgbClr>
                  </a:solidFill>
                </a:ln>
                <a:latin typeface="LG Smart UI Bold" panose="020B0800000101010101" pitchFamily="50" charset="-127"/>
                <a:ea typeface="LG Smart UI Bold" panose="020B0800000101010101" pitchFamily="50" charset="-127"/>
              </a:rPr>
              <a:t>   </a:t>
            </a:r>
            <a:r>
              <a:rPr lang="en-US" altLang="ko-KR" sz="2800" dirty="0" err="1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U+shop</a:t>
            </a:r>
            <a:r>
              <a:rPr lang="en-US" altLang="ko-KR" sz="28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, improved</a:t>
            </a:r>
            <a:endParaRPr lang="en-US" altLang="ko-KR" sz="36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3268592"/>
            <a:ext cx="4506098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LG Smart UI Bold" panose="020B0800000101010101" pitchFamily="50" charset="-127"/>
                <a:ea typeface="LG Smart UI Bold" panose="020B0800000101010101" pitchFamily="50" charset="-127"/>
              </a:rPr>
              <a:t>“</a:t>
            </a:r>
            <a:r>
              <a:rPr lang="ko-KR" altLang="en-US" sz="54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LG Smart UI Bold" panose="020B0800000101010101" pitchFamily="50" charset="-127"/>
                <a:ea typeface="LG Smart UI Bold" panose="020B0800000101010101" pitchFamily="50" charset="-127"/>
              </a:rPr>
              <a:t>고객 최우선</a:t>
            </a:r>
            <a:r>
              <a:rPr lang="en-US" altLang="ko-KR" sz="5400" dirty="0">
                <a:ln>
                  <a:solidFill>
                    <a:srgbClr val="FF0000">
                      <a:alpha val="0"/>
                    </a:srgbClr>
                  </a:solidFill>
                </a:ln>
                <a:latin typeface="LG Smart UI Bold" panose="020B0800000101010101" pitchFamily="50" charset="-127"/>
                <a:ea typeface="LG Smart UI Bold" panose="020B0800000101010101" pitchFamily="50" charset="-127"/>
              </a:rPr>
              <a:t>”</a:t>
            </a:r>
            <a:endParaRPr lang="en-US" altLang="ko-KR" sz="6000" dirty="0">
              <a:ln>
                <a:solidFill>
                  <a:srgbClr val="FF0000">
                    <a:alpha val="0"/>
                  </a:srgbClr>
                </a:solidFill>
              </a:ln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/>
            <a:endParaRPr lang="en-US" altLang="ko-KR" sz="4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고객이 행복해지고 신뢰하는 </a:t>
            </a:r>
            <a:r>
              <a:rPr lang="en-US" altLang="ko-KR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LG</a:t>
            </a:r>
          </a:p>
        </p:txBody>
      </p:sp>
    </p:spTree>
    <p:extLst>
      <p:ext uri="{BB962C8B-B14F-4D97-AF65-F5344CB8AC3E}">
        <p14:creationId xmlns:p14="http://schemas.microsoft.com/office/powerpoint/2010/main" val="282238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00" y="1681242"/>
            <a:ext cx="3450526" cy="1964430"/>
          </a:xfrm>
          <a:prstGeom prst="rect">
            <a:avLst/>
          </a:prstGeom>
          <a:ln>
            <a:solidFill>
              <a:srgbClr val="C10C3F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796364" y="1251829"/>
            <a:ext cx="18149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목록 페이지</a:t>
            </a:r>
            <a:endParaRPr lang="en-US" altLang="ko-KR" sz="20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구현 범위 </a:t>
            </a:r>
            <a:r>
              <a:rPr lang="en-US" altLang="ko-KR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 FO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00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96364" y="1251829"/>
            <a:ext cx="18149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목록 페이지</a:t>
            </a:r>
            <a:endParaRPr lang="en-US" altLang="ko-KR" sz="20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023" y="1681243"/>
            <a:ext cx="3459497" cy="1962835"/>
          </a:xfrm>
          <a:prstGeom prst="rect">
            <a:avLst/>
          </a:prstGeom>
          <a:ln>
            <a:solidFill>
              <a:srgbClr val="C10C3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376272" y="1251829"/>
            <a:ext cx="18149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정보 페이지</a:t>
            </a:r>
            <a:endParaRPr lang="en-US" altLang="ko-KR" sz="20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600" y="1681242"/>
            <a:ext cx="3450526" cy="1964430"/>
          </a:xfrm>
          <a:prstGeom prst="rect">
            <a:avLst/>
          </a:prstGeom>
          <a:ln>
            <a:solidFill>
              <a:srgbClr val="C10C3F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구현 범위 </a:t>
            </a:r>
            <a:r>
              <a:rPr lang="en-US" altLang="ko-KR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 FO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6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023" y="1681243"/>
            <a:ext cx="3459497" cy="1962835"/>
          </a:xfrm>
          <a:prstGeom prst="rect">
            <a:avLst/>
          </a:prstGeom>
          <a:ln>
            <a:solidFill>
              <a:srgbClr val="C10C3F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417" y="1681242"/>
            <a:ext cx="3484444" cy="1962835"/>
          </a:xfrm>
          <a:prstGeom prst="rect">
            <a:avLst/>
          </a:prstGeom>
          <a:ln>
            <a:solidFill>
              <a:srgbClr val="C10C3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376272" y="1251829"/>
            <a:ext cx="18149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정보 페이지</a:t>
            </a:r>
            <a:endParaRPr lang="en-US" altLang="ko-KR" sz="20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73140" y="1251829"/>
            <a:ext cx="18149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계산 페이지</a:t>
            </a:r>
            <a:endParaRPr lang="en-US" altLang="ko-KR" sz="20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600" y="1681242"/>
            <a:ext cx="3450526" cy="1964430"/>
          </a:xfrm>
          <a:prstGeom prst="rect">
            <a:avLst/>
          </a:prstGeom>
          <a:ln>
            <a:solidFill>
              <a:srgbClr val="C10C3F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796364" y="1251829"/>
            <a:ext cx="18149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목록 페이지</a:t>
            </a:r>
            <a:endParaRPr lang="en-US" altLang="ko-KR" sz="20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구현 범위 </a:t>
            </a:r>
            <a:r>
              <a:rPr lang="en-US" altLang="ko-KR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 FO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20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023" y="1681243"/>
            <a:ext cx="3459497" cy="1962835"/>
          </a:xfrm>
          <a:prstGeom prst="rect">
            <a:avLst/>
          </a:prstGeom>
          <a:ln>
            <a:solidFill>
              <a:srgbClr val="C10C3F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417" y="1681242"/>
            <a:ext cx="3484444" cy="1962835"/>
          </a:xfrm>
          <a:prstGeom prst="rect">
            <a:avLst/>
          </a:prstGeom>
          <a:ln>
            <a:solidFill>
              <a:srgbClr val="C10C3F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1408" y="3795702"/>
            <a:ext cx="3620744" cy="2444935"/>
          </a:xfrm>
          <a:prstGeom prst="rect">
            <a:avLst/>
          </a:prstGeom>
          <a:ln>
            <a:solidFill>
              <a:srgbClr val="C10C3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376272" y="1251829"/>
            <a:ext cx="18149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정보 페이지</a:t>
            </a:r>
            <a:endParaRPr lang="en-US" altLang="ko-KR" sz="20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73140" y="1251829"/>
            <a:ext cx="18149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계산 페이지</a:t>
            </a:r>
            <a:endParaRPr lang="en-US" altLang="ko-KR" sz="20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65807" y="6250102"/>
            <a:ext cx="18149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가입 페이지</a:t>
            </a:r>
            <a:endParaRPr lang="en-US" altLang="ko-KR" sz="20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600" y="1681242"/>
            <a:ext cx="3450526" cy="1964430"/>
          </a:xfrm>
          <a:prstGeom prst="rect">
            <a:avLst/>
          </a:prstGeom>
          <a:ln>
            <a:solidFill>
              <a:srgbClr val="C10C3F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1796364" y="1251829"/>
            <a:ext cx="18149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목록 페이지</a:t>
            </a:r>
            <a:endParaRPr lang="en-US" altLang="ko-KR" sz="20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구현 범위 </a:t>
            </a:r>
            <a:r>
              <a:rPr lang="en-US" altLang="ko-KR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 FO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53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8382" y="0"/>
            <a:ext cx="1828801" cy="126307"/>
          </a:xfrm>
          <a:prstGeom prst="rect">
            <a:avLst/>
          </a:prstGeom>
          <a:solidFill>
            <a:srgbClr val="C1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14454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F9EFFA-B98F-4DB2-B834-A96AF99687E5}"/>
              </a:ext>
            </a:extLst>
          </p:cNvPr>
          <p:cNvSpPr txBox="1"/>
          <p:nvPr/>
        </p:nvSpPr>
        <p:spPr>
          <a:xfrm>
            <a:off x="808382" y="490122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구현 범위 </a:t>
            </a:r>
            <a:r>
              <a:rPr lang="en-US" altLang="ko-KR" sz="3600" b="1" dirty="0" smtClean="0">
                <a:solidFill>
                  <a:schemeClr val="tx1">
                    <a:lumMod val="75000"/>
                  </a:schemeClr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- FO</a:t>
            </a:r>
            <a:endParaRPr lang="ko-KR" altLang="en-US" sz="3600" b="1" dirty="0">
              <a:solidFill>
                <a:schemeClr val="tx1">
                  <a:lumMod val="75000"/>
                </a:schemeClr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51" y="6306994"/>
            <a:ext cx="1035754" cy="29383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023" y="1681243"/>
            <a:ext cx="3459497" cy="1962835"/>
          </a:xfrm>
          <a:prstGeom prst="rect">
            <a:avLst/>
          </a:prstGeom>
          <a:ln>
            <a:solidFill>
              <a:srgbClr val="C10C3F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417" y="1681242"/>
            <a:ext cx="3484444" cy="1962835"/>
          </a:xfrm>
          <a:prstGeom prst="rect">
            <a:avLst/>
          </a:prstGeom>
          <a:ln>
            <a:solidFill>
              <a:srgbClr val="C10C3F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1408" y="3795702"/>
            <a:ext cx="3620744" cy="2444935"/>
          </a:xfrm>
          <a:prstGeom prst="rect">
            <a:avLst/>
          </a:prstGeom>
          <a:ln>
            <a:solidFill>
              <a:srgbClr val="C10C3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376272" y="1251829"/>
            <a:ext cx="18149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정보 페이지</a:t>
            </a:r>
            <a:endParaRPr lang="en-US" altLang="ko-KR" sz="20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73140" y="1251829"/>
            <a:ext cx="18149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계산 페이지</a:t>
            </a:r>
            <a:endParaRPr lang="en-US" altLang="ko-KR" sz="20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65807" y="6250102"/>
            <a:ext cx="18149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가입 페이지</a:t>
            </a:r>
            <a:endParaRPr lang="en-US" altLang="ko-KR" sz="20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06021" y="6250102"/>
            <a:ext cx="18149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완료 페이지</a:t>
            </a:r>
            <a:endParaRPr lang="en-US" altLang="ko-KR" sz="20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600" y="1681242"/>
            <a:ext cx="3450526" cy="1964430"/>
          </a:xfrm>
          <a:prstGeom prst="rect">
            <a:avLst/>
          </a:prstGeom>
          <a:ln>
            <a:solidFill>
              <a:srgbClr val="C10C3F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1796364" y="1251829"/>
            <a:ext cx="18149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목록 페이지</a:t>
            </a:r>
            <a:endParaRPr lang="en-US" altLang="ko-KR" sz="2000" dirty="0" smtClean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9657" y="3795701"/>
            <a:ext cx="4067726" cy="2444935"/>
          </a:xfrm>
          <a:prstGeom prst="rect">
            <a:avLst/>
          </a:prstGeom>
          <a:ln>
            <a:solidFill>
              <a:srgbClr val="C10C3F"/>
            </a:solidFill>
          </a:ln>
        </p:spPr>
      </p:pic>
    </p:spTree>
    <p:extLst>
      <p:ext uri="{BB962C8B-B14F-4D97-AF65-F5344CB8AC3E}">
        <p14:creationId xmlns:p14="http://schemas.microsoft.com/office/powerpoint/2010/main" val="65004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467</Words>
  <Application>Microsoft Office PowerPoint</Application>
  <PresentationFormat>와이드스크린</PresentationFormat>
  <Paragraphs>162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LG Smart UI Bold</vt:lpstr>
      <vt:lpstr>LG Smart UI Regular</vt:lpstr>
      <vt:lpstr>LG Smart UI SemiBold</vt:lpstr>
      <vt:lpstr>궁서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566</cp:revision>
  <dcterms:created xsi:type="dcterms:W3CDTF">2021-12-05T02:38:06Z</dcterms:created>
  <dcterms:modified xsi:type="dcterms:W3CDTF">2021-12-06T23:56:06Z</dcterms:modified>
</cp:coreProperties>
</file>