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7"/>
    <p:restoredTop sz="94621"/>
  </p:normalViewPr>
  <p:slideViewPr>
    <p:cSldViewPr snapToGrid="0" snapToObjects="1">
      <p:cViewPr varScale="1">
        <p:scale>
          <a:sx n="135" d="100"/>
          <a:sy n="135" d="100"/>
        </p:scale>
        <p:origin x="1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D5F-582B-D944-AF7D-D494D6895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2DB67-941A-BA4E-B7A2-FB7A1BEC3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DF8CE-52A3-624F-8B15-191C2BE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E92-CE36-DF45-B6C3-4CB2352F1984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8559-D9ED-1A49-8308-5642C154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2940A-2808-6942-8F1E-4A6744FF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90B0-F79C-1E4F-95B7-EE548E6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7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4F75-87E5-CF4F-91B4-773B6E39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1F544-380A-F24D-A6A8-B0AFC3B0E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2D48F-FA8D-7840-A2BC-7FD4EDF7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E92-CE36-DF45-B6C3-4CB2352F1984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E5C8-BB65-9140-960C-2859E680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BCBA-541B-6443-AF60-2253E8D0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90B0-F79C-1E4F-95B7-EE548E6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0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85734-8738-AC40-8A2C-23CF461D1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93026-8630-2D44-A42A-2F44E2AE5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DFF50-DA11-EA45-AD74-51923440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E92-CE36-DF45-B6C3-4CB2352F1984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C188-7757-6841-9D5D-24338B7E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5ED0-FC96-844F-AAE9-F0ACB27A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90B0-F79C-1E4F-95B7-EE548E6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1D1D-7349-644A-B365-049C2187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331A7-D979-194C-A299-8162514CB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F167-D3DE-6840-83F9-2D513CC6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E92-CE36-DF45-B6C3-4CB2352F1984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D217-5B72-BC45-A485-8E365249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2A5A-4F99-744B-8EAA-F5CA4829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90B0-F79C-1E4F-95B7-EE548E6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7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5937-3EFB-174A-B37B-3C26CAAE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90D78-57B2-8443-A0E5-E79F98BB1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52FB-70ED-0F4A-B936-F13320C5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E92-CE36-DF45-B6C3-4CB2352F1984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1770-F338-E642-B5C8-1C9846B1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472D0-C224-1544-AC89-82CEAADD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90B0-F79C-1E4F-95B7-EE548E6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49F1-4C7C-734E-9BF2-B1F0A4BB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4165-B3DC-9745-A342-D79713A3C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9D8D2-E146-2647-8596-DECE9FF15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53723-AE7D-774B-AFD8-89733A38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E92-CE36-DF45-B6C3-4CB2352F1984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C44CE-8298-B24F-9B93-43856650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02E6E-26DA-0444-A2C8-F7C00D0F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90B0-F79C-1E4F-95B7-EE548E6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0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3251-D459-E443-90A2-AB394FA3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644FA-0066-9447-A509-F6570FFF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6173A-1449-0C48-80A0-FB15C2D86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D1F4F-078D-4248-B487-2DCA5ABC0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631CE-2439-AB4A-AAC5-841DBA636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E3CD6-326E-DF49-9503-E6262D97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E92-CE36-DF45-B6C3-4CB2352F1984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5ABAA-837C-294D-A5FF-B0C85B99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6A0B2-D12C-214B-920F-762FAC4D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90B0-F79C-1E4F-95B7-EE548E6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09CC-B6EA-5846-B242-43FFD71C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A4BA3-29DC-8244-B7F6-E27582D0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E92-CE36-DF45-B6C3-4CB2352F1984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E6D45-BA3B-BF4A-80F7-F508ED7C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B2DC7-9B23-DC45-A4DF-448B4B66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90B0-F79C-1E4F-95B7-EE548E6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1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40009-214F-3547-8551-438E14DA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E92-CE36-DF45-B6C3-4CB2352F1984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763AC-36BD-914C-8723-FAD78D96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23773-5F93-F543-86D6-32698129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90B0-F79C-1E4F-95B7-EE548E6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7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FA18-2505-914C-BE18-C645DC26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60BF-CB12-3044-B84C-26824C76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0E504-31C4-894C-AABA-D6F1EE74D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7135B-338A-8847-83C3-308A90E9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E92-CE36-DF45-B6C3-4CB2352F1984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A459F-EB35-2A41-89A7-983FD699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355A5-2DDD-7644-ACE0-A808FB49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90B0-F79C-1E4F-95B7-EE548E6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0889-32F7-194A-801C-C9CD3F37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2D80C-F783-1A4B-854F-AA9F2D9B6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78CB0-FAC6-E746-8A40-036B9456F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8FFBA-FB19-9441-9122-CDAA5F7F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E92-CE36-DF45-B6C3-4CB2352F1984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6ACC7-A841-E84D-A180-3FEFBD71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5A4F1-19DF-2640-95FF-4C7251A6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90B0-F79C-1E4F-95B7-EE548E6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1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4F421-3370-AE45-838A-C9625621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A680B-2DC1-754E-A31E-AF5199FD2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67C6D-40FF-0848-8B31-DBAD2F6DB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F6E92-CE36-DF45-B6C3-4CB2352F1984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8A7E-DA98-1549-930F-DCA24104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69EF-E3CC-BE4A-B300-0C78C122C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90B0-F79C-1E4F-95B7-EE548E6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7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15CE-489E-C341-BCDF-E73203C56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B6FF1-D1BA-284F-8EF7-88FD5646D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15, 2022</a:t>
            </a:r>
          </a:p>
        </p:txBody>
      </p:sp>
    </p:spTree>
    <p:extLst>
      <p:ext uri="{BB962C8B-B14F-4D97-AF65-F5344CB8AC3E}">
        <p14:creationId xmlns:p14="http://schemas.microsoft.com/office/powerpoint/2010/main" val="82927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317C6B-03A8-674A-BCA5-8C93637E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 when using </a:t>
            </a:r>
            <a:r>
              <a:rPr lang="en-US" dirty="0" err="1"/>
              <a:t>GridSearchCV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4F9B6-E7D6-D445-BBE2-D031BAAD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Hyperparameters range</a:t>
            </a:r>
          </a:p>
          <a:p>
            <a:r>
              <a:rPr lang="en-US" dirty="0"/>
              <a:t>Computational cost</a:t>
            </a:r>
          </a:p>
          <a:p>
            <a:r>
              <a:rPr lang="en-US" dirty="0"/>
              <a:t>If one (or more) hyperparameter is not helping the score, we waste a lot of time changing it and we gain nothing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AFE493-A7BD-E341-8EFF-FC2A91EBF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80" y="3777916"/>
            <a:ext cx="5789040" cy="27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9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0C94-C6DF-7F48-B568-F54B9110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RandomizedSearchCV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8D4FB-45F2-B940-92E4-3BE2C2111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produce more interesting results thanks to the less rigid way used to explore combinations of hyperparameters</a:t>
            </a:r>
          </a:p>
          <a:p>
            <a:r>
              <a:rPr lang="en-US" dirty="0"/>
              <a:t>I can control the exact number of iterations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 err="1">
                <a:latin typeface="Courier" pitchFamily="2" charset="0"/>
              </a:rPr>
              <a:t>param_grid</a:t>
            </a:r>
            <a:r>
              <a:rPr lang="en-US" sz="2600" dirty="0">
                <a:latin typeface="Courier" pitchFamily="2" charset="0"/>
              </a:rPr>
              <a:t> = {</a:t>
            </a:r>
          </a:p>
          <a:p>
            <a:pPr marL="0" indent="0">
              <a:buNone/>
            </a:pPr>
            <a:r>
              <a:rPr lang="en-US" sz="2600" dirty="0">
                <a:latin typeface="Courier" pitchFamily="2" charset="0"/>
              </a:rPr>
              <a:t>    "</a:t>
            </a:r>
            <a:r>
              <a:rPr lang="en-US" sz="2600" dirty="0" err="1">
                <a:latin typeface="Courier" pitchFamily="2" charset="0"/>
              </a:rPr>
              <a:t>svc__gamma</a:t>
            </a:r>
            <a:r>
              <a:rPr lang="en-US" sz="2600" dirty="0">
                <a:latin typeface="Courier" pitchFamily="2" charset="0"/>
              </a:rPr>
              <a:t>": [0.001, 0.01, 0.1, 1.0, 10, 100],</a:t>
            </a:r>
          </a:p>
          <a:p>
            <a:pPr marL="0" indent="0">
              <a:buNone/>
            </a:pPr>
            <a:r>
              <a:rPr lang="en-US" sz="2600" dirty="0">
                <a:latin typeface="Courier" pitchFamily="2" charset="0"/>
              </a:rPr>
              <a:t>    "</a:t>
            </a:r>
            <a:r>
              <a:rPr lang="en-US" sz="2600" dirty="0" err="1">
                <a:latin typeface="Courier" pitchFamily="2" charset="0"/>
              </a:rPr>
              <a:t>svc__C</a:t>
            </a:r>
            <a:r>
              <a:rPr lang="en-US" sz="2600" dirty="0">
                <a:latin typeface="Courier" pitchFamily="2" charset="0"/>
              </a:rPr>
              <a:t>": [0.001, 0.01, 0.1, 1.0, 10, 100],</a:t>
            </a:r>
          </a:p>
          <a:p>
            <a:pPr marL="0" indent="0">
              <a:buNone/>
            </a:pPr>
            <a:r>
              <a:rPr lang="en-US" sz="26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sz="2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urier" pitchFamily="2" charset="0"/>
              </a:rPr>
              <a:t>random_search</a:t>
            </a:r>
            <a:r>
              <a:rPr lang="en-US" sz="2600" dirty="0">
                <a:latin typeface="Courier" pitchFamily="2" charset="0"/>
              </a:rPr>
              <a:t> = </a:t>
            </a:r>
            <a:r>
              <a:rPr lang="en-US" sz="2600" dirty="0" err="1">
                <a:latin typeface="Courier" pitchFamily="2" charset="0"/>
              </a:rPr>
              <a:t>RandomizedSearchCV</a:t>
            </a:r>
            <a:r>
              <a:rPr lang="en-US" sz="2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2600" dirty="0">
                <a:latin typeface="Courier" pitchFamily="2" charset="0"/>
              </a:rPr>
              <a:t>    </a:t>
            </a:r>
            <a:r>
              <a:rPr lang="en-US" sz="2600" dirty="0" err="1">
                <a:latin typeface="Courier" pitchFamily="2" charset="0"/>
              </a:rPr>
              <a:t>pipe_svm</a:t>
            </a:r>
            <a:r>
              <a:rPr lang="en-US" sz="2600" dirty="0">
                <a:latin typeface="Courier" pitchFamily="2" charset="0"/>
              </a:rPr>
              <a:t>, </a:t>
            </a:r>
            <a:r>
              <a:rPr lang="en-US" sz="2600" dirty="0" err="1">
                <a:latin typeface="Courier" pitchFamily="2" charset="0"/>
              </a:rPr>
              <a:t>param_distributions</a:t>
            </a:r>
            <a:r>
              <a:rPr lang="en-US" sz="2600" dirty="0">
                <a:latin typeface="Courier" pitchFamily="2" charset="0"/>
              </a:rPr>
              <a:t>=</a:t>
            </a:r>
            <a:r>
              <a:rPr lang="en-US" sz="2600" dirty="0" err="1">
                <a:latin typeface="Courier" pitchFamily="2" charset="0"/>
              </a:rPr>
              <a:t>param_grid</a:t>
            </a:r>
            <a:r>
              <a:rPr lang="en-US" sz="2600" dirty="0">
                <a:latin typeface="Courier" pitchFamily="2" charset="0"/>
              </a:rPr>
              <a:t>, </a:t>
            </a:r>
            <a:r>
              <a:rPr lang="en-US" sz="2600" dirty="0" err="1">
                <a:latin typeface="Courier" pitchFamily="2" charset="0"/>
              </a:rPr>
              <a:t>n_jobs</a:t>
            </a:r>
            <a:r>
              <a:rPr lang="en-US" sz="2600" dirty="0">
                <a:latin typeface="Courier" pitchFamily="2" charset="0"/>
              </a:rPr>
              <a:t>=-1,    </a:t>
            </a:r>
          </a:p>
          <a:p>
            <a:pPr marL="0" indent="0">
              <a:buNone/>
            </a:pPr>
            <a:r>
              <a:rPr lang="en-US" sz="2600" dirty="0">
                <a:latin typeface="Courier" pitchFamily="2" charset="0"/>
              </a:rPr>
              <a:t>    </a:t>
            </a:r>
            <a:r>
              <a:rPr lang="en-US" sz="2600" dirty="0" err="1">
                <a:latin typeface="Courier" pitchFamily="2" charset="0"/>
              </a:rPr>
              <a:t>n_iter</a:t>
            </a:r>
            <a:r>
              <a:rPr lang="en-US" sz="2600" dirty="0">
                <a:latin typeface="Courier" pitchFamily="2" charset="0"/>
              </a:rPr>
              <a:t>=10, cv=5)</a:t>
            </a:r>
          </a:p>
        </p:txBody>
      </p:sp>
    </p:spTree>
    <p:extLst>
      <p:ext uri="{BB962C8B-B14F-4D97-AF65-F5344CB8AC3E}">
        <p14:creationId xmlns:p14="http://schemas.microsoft.com/office/powerpoint/2010/main" val="102909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6B1C-DF07-544D-AA97-15DDFAED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RandomizedSearchCV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3A97-9539-9B4C-8753-103E03A0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 better, I can use hyperparameter distributions instead of exact values: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param_dist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"</a:t>
            </a:r>
            <a:r>
              <a:rPr lang="en-US" dirty="0" err="1">
                <a:latin typeface="Courier" pitchFamily="2" charset="0"/>
              </a:rPr>
              <a:t>svc__C</a:t>
            </a:r>
            <a:r>
              <a:rPr lang="en-US" dirty="0">
                <a:latin typeface="Courier" pitchFamily="2" charset="0"/>
              </a:rPr>
              <a:t>": uniform(0.1, 1e4), 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"</a:t>
            </a:r>
            <a:r>
              <a:rPr lang="en-US" dirty="0" err="1">
                <a:latin typeface="Courier" pitchFamily="2" charset="0"/>
              </a:rPr>
              <a:t>svc__gamma</a:t>
            </a:r>
            <a:r>
              <a:rPr lang="en-US" dirty="0">
                <a:latin typeface="Courier" pitchFamily="2" charset="0"/>
              </a:rPr>
              <a:t>": </a:t>
            </a:r>
            <a:r>
              <a:rPr lang="en-US" dirty="0" err="1">
                <a:latin typeface="Courier" pitchFamily="2" charset="0"/>
              </a:rPr>
              <a:t>loguniform</a:t>
            </a:r>
            <a:r>
              <a:rPr lang="en-US" dirty="0">
                <a:latin typeface="Courier" pitchFamily="2" charset="0"/>
              </a:rPr>
              <a:t>(1e-5, 1e3),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E7C372-222B-E545-8266-F3C10D662D1A}"/>
              </a:ext>
            </a:extLst>
          </p:cNvPr>
          <p:cNvCxnSpPr/>
          <p:nvPr/>
        </p:nvCxnSpPr>
        <p:spPr>
          <a:xfrm>
            <a:off x="3814011" y="3970421"/>
            <a:ext cx="39583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0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AC8A-5882-164B-B198-C9FF7DA8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Optimization bias/Overfitting of the validation set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E188-C75E-5644-93A8-1CEBDCE2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a problem caused by small datasets</a:t>
            </a:r>
          </a:p>
          <a:p>
            <a:r>
              <a:rPr lang="en-US" dirty="0"/>
              <a:t>If the validation set is small, it has its own generalization problems: the best hyperparameters found here are not reflective of the best hyperparameter for the problem</a:t>
            </a:r>
          </a:p>
          <a:p>
            <a:r>
              <a:rPr lang="en-US" dirty="0"/>
              <a:t>This is made worse by trying many models and many different combinations of hyperparameters </a:t>
            </a:r>
            <a:r>
              <a:rPr lang="en-US" dirty="0">
                <a:sym typeface="Wingdings" pitchFamily="2" charset="2"/>
              </a:rPr>
              <a:t> one of them may get lucky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9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09CD-3CE0-4A44-8830-AC1F6EAA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FD0B-94B4-F840-A21D-8BBC43C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Consider a multiple-choice (</a:t>
            </a:r>
            <a:r>
              <a:rPr lang="en-CA" dirty="0" err="1"/>
              <a:t>a,b,c,d</a:t>
            </a:r>
            <a:r>
              <a:rPr lang="en-CA" dirty="0"/>
              <a:t>) "test" with 10 questions:</a:t>
            </a:r>
          </a:p>
          <a:p>
            <a:r>
              <a:rPr lang="en-CA" dirty="0"/>
              <a:t>If you choose answers randomly, expected grade is 25% (no bias).</a:t>
            </a:r>
          </a:p>
          <a:p>
            <a:r>
              <a:rPr lang="en-CA" dirty="0"/>
              <a:t>If you fill out two tests randomly and pick the best, expected grade is 33%.</a:t>
            </a:r>
          </a:p>
          <a:p>
            <a:pPr lvl="1"/>
            <a:r>
              <a:rPr lang="en-CA" dirty="0"/>
              <a:t>Optimization bias of ~8%.</a:t>
            </a:r>
          </a:p>
          <a:p>
            <a:r>
              <a:rPr lang="en-CA" dirty="0"/>
              <a:t>If you take the best among 10 random tests, expected grade is ~47%.</a:t>
            </a:r>
          </a:p>
          <a:p>
            <a:r>
              <a:rPr lang="en-CA" dirty="0"/>
              <a:t>If you take the best among 100, expected grade is ~62%.</a:t>
            </a:r>
          </a:p>
          <a:p>
            <a:r>
              <a:rPr lang="en-CA" dirty="0"/>
              <a:t>If you take the best among 1000, expected grade is ~73%.</a:t>
            </a:r>
          </a:p>
          <a:p>
            <a:r>
              <a:rPr lang="en-CA" dirty="0"/>
              <a:t>If you take the best among 10000, expected grade is ~82%.</a:t>
            </a:r>
          </a:p>
          <a:p>
            <a:pPr lvl="1"/>
            <a:r>
              <a:rPr lang="en-CA" dirty="0"/>
              <a:t>You have so many "chances" that you expect to do well.</a:t>
            </a:r>
          </a:p>
          <a:p>
            <a:r>
              <a:rPr lang="en-CA" b="1" dirty="0"/>
              <a:t>But on new questions the "random choice" accuracy is still 25%.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4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8991-269D-574C-83CC-E1CE0DCD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Exercise!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B43F-AD51-A949-BE52-A44E694C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question/topic (make it specific)</a:t>
            </a:r>
          </a:p>
          <a:p>
            <a:r>
              <a:rPr lang="en-US" dirty="0"/>
              <a:t>Turn to your neighbor and ask! They have 3 minutes to answer</a:t>
            </a:r>
          </a:p>
          <a:p>
            <a:r>
              <a:rPr lang="en-US" dirty="0"/>
              <a:t>Switch roles</a:t>
            </a:r>
          </a:p>
          <a:p>
            <a:r>
              <a:rPr lang="en-US" dirty="0"/>
              <a:t>Give each other feedback</a:t>
            </a:r>
          </a:p>
          <a:p>
            <a:pPr lvl="1"/>
            <a:r>
              <a:rPr lang="en-US" dirty="0"/>
              <a:t>Did you understand their answer?</a:t>
            </a:r>
          </a:p>
          <a:p>
            <a:pPr lvl="1"/>
            <a:r>
              <a:rPr lang="en-US" dirty="0"/>
              <a:t>Do you think it was complete?</a:t>
            </a:r>
          </a:p>
          <a:p>
            <a:pPr lvl="1"/>
            <a:r>
              <a:rPr lang="en-US" dirty="0"/>
              <a:t>Did they use the correct vocabulary?</a:t>
            </a:r>
          </a:p>
        </p:txBody>
      </p:sp>
    </p:spTree>
    <p:extLst>
      <p:ext uri="{BB962C8B-B14F-4D97-AF65-F5344CB8AC3E}">
        <p14:creationId xmlns:p14="http://schemas.microsoft.com/office/powerpoint/2010/main" val="20023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DA84-D3D2-4543-BF0F-A910A84C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1E7C-F43F-2744-A9EA-4820D6E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per other exam topics, I will not ask you to write code, but you are expected to understand existing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there to know about pipelines?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we use them.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they operate.</a:t>
            </a:r>
          </a:p>
        </p:txBody>
      </p:sp>
    </p:spTree>
    <p:extLst>
      <p:ext uri="{BB962C8B-B14F-4D97-AF65-F5344CB8AC3E}">
        <p14:creationId xmlns:p14="http://schemas.microsoft.com/office/powerpoint/2010/main" val="156862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D8DD-885D-B546-8969-6999FBDF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did we introduce pipelines?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3D40-2DC7-2644-8156-DC13B598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scaler = </a:t>
            </a:r>
            <a:r>
              <a:rPr lang="en-US" sz="2400" dirty="0" err="1">
                <a:latin typeface="Courier" pitchFamily="2" charset="0"/>
              </a:rPr>
              <a:t>StandardScaler</a:t>
            </a:r>
            <a:r>
              <a:rPr lang="en-US" sz="24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scaler.fit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X_train_toy</a:t>
            </a:r>
            <a:r>
              <a:rPr lang="en-US" sz="24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train_scaled</a:t>
            </a:r>
            <a:r>
              <a:rPr lang="en-US" sz="2400" dirty="0">
                <a:latin typeface="Courier" pitchFamily="2" charset="0"/>
              </a:rPr>
              <a:t> = </a:t>
            </a:r>
            <a:r>
              <a:rPr lang="en-US" sz="2400" dirty="0" err="1">
                <a:latin typeface="Courier" pitchFamily="2" charset="0"/>
              </a:rPr>
              <a:t>scaler.transform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X_train_toy</a:t>
            </a:r>
            <a:r>
              <a:rPr lang="en-US" sz="24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scaler = </a:t>
            </a:r>
            <a:r>
              <a:rPr lang="en-US" sz="2400" dirty="0" err="1">
                <a:latin typeface="Courier" pitchFamily="2" charset="0"/>
              </a:rPr>
              <a:t>StandardScaler</a:t>
            </a:r>
            <a:r>
              <a:rPr lang="en-US" sz="24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scaler.fit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X_test_toy</a:t>
            </a:r>
            <a:r>
              <a:rPr lang="en-US" sz="24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test_scaled</a:t>
            </a:r>
            <a:r>
              <a:rPr lang="en-US" sz="2400" dirty="0">
                <a:latin typeface="Courier" pitchFamily="2" charset="0"/>
              </a:rPr>
              <a:t> = </a:t>
            </a:r>
            <a:r>
              <a:rPr lang="en-US" sz="2400" dirty="0" err="1">
                <a:latin typeface="Courier" pitchFamily="2" charset="0"/>
              </a:rPr>
              <a:t>scaler.transform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X_test_toy</a:t>
            </a:r>
            <a:r>
              <a:rPr lang="en-US" sz="2400" dirty="0">
                <a:latin typeface="Courier" pitchFamily="2" charset="0"/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3A2AB3-C0BB-0146-BF64-24E58DD60A01}"/>
              </a:ext>
            </a:extLst>
          </p:cNvPr>
          <p:cNvSpPr/>
          <p:nvPr/>
        </p:nvSpPr>
        <p:spPr>
          <a:xfrm>
            <a:off x="6581274" y="5378116"/>
            <a:ext cx="4860758" cy="96252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saw other scenarios of poorly preprocessed data</a:t>
            </a:r>
          </a:p>
        </p:txBody>
      </p:sp>
    </p:spTree>
    <p:extLst>
      <p:ext uri="{BB962C8B-B14F-4D97-AF65-F5344CB8AC3E}">
        <p14:creationId xmlns:p14="http://schemas.microsoft.com/office/powerpoint/2010/main" val="177460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AB6-1D87-A340-B12A-E573CB24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pipelines operate?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44937-95AA-CD4E-B0E8-3EDD2B2A4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1269" y="1540042"/>
            <a:ext cx="6451449" cy="478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7CECFE-8CED-034C-93E9-5BFFD877A54D}"/>
              </a:ext>
            </a:extLst>
          </p:cNvPr>
          <p:cNvSpPr txBox="1"/>
          <p:nvPr/>
        </p:nvSpPr>
        <p:spPr>
          <a:xfrm>
            <a:off x="421105" y="1690688"/>
            <a:ext cx="44812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 = </a:t>
            </a:r>
            <a:r>
              <a:rPr lang="en-US" dirty="0" err="1"/>
              <a:t>make_pipeline</a:t>
            </a:r>
            <a:r>
              <a:rPr lang="en-US" dirty="0"/>
              <a:t>(</a:t>
            </a:r>
          </a:p>
          <a:p>
            <a:r>
              <a:rPr lang="en-US" dirty="0"/>
              <a:t>	</a:t>
            </a:r>
            <a:r>
              <a:rPr lang="en-US" dirty="0" err="1"/>
              <a:t>SimpleImputer</a:t>
            </a:r>
            <a:r>
              <a:rPr lang="en-US" dirty="0"/>
              <a:t>(strategy="median"), 	</a:t>
            </a:r>
            <a:r>
              <a:rPr lang="en-US" dirty="0" err="1"/>
              <a:t>StandardScaler</a:t>
            </a:r>
            <a:r>
              <a:rPr lang="en-US" dirty="0"/>
              <a:t>(), 	</a:t>
            </a:r>
            <a:r>
              <a:rPr lang="en-US" dirty="0" err="1"/>
              <a:t>KNeighborsRegressor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 err="1"/>
              <a:t>pipe.fit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pipe.predict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pipe.predict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cross_validate</a:t>
            </a:r>
            <a:r>
              <a:rPr lang="en-US" dirty="0"/>
              <a:t>(pipe, 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cv =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AFDB-CB12-4E48-93FA-26BC9836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BC80-25BD-BA44-86AC-FCF852B5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(all) classifiers have hyperparameters that can be used to “regulate” learning.</a:t>
            </a:r>
          </a:p>
          <a:p>
            <a:r>
              <a:rPr lang="en-US" dirty="0"/>
              <a:t>The goal is to find good balance between over and underfitting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2D255-9B3E-DB40-896D-A51FCA0E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11" y="3243849"/>
            <a:ext cx="4826000" cy="3378200"/>
          </a:xfrm>
          <a:prstGeom prst="rect">
            <a:avLst/>
          </a:prstGeom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1141F072-62A4-3841-BC4C-8AAE2C101948}"/>
              </a:ext>
            </a:extLst>
          </p:cNvPr>
          <p:cNvSpPr/>
          <p:nvPr/>
        </p:nvSpPr>
        <p:spPr>
          <a:xfrm>
            <a:off x="7551822" y="3741820"/>
            <a:ext cx="3465095" cy="1852863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Can we do this without cross-validation?</a:t>
            </a:r>
          </a:p>
        </p:txBody>
      </p:sp>
    </p:spTree>
    <p:extLst>
      <p:ext uri="{BB962C8B-B14F-4D97-AF65-F5344CB8AC3E}">
        <p14:creationId xmlns:p14="http://schemas.microsoft.com/office/powerpoint/2010/main" val="317033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BD03-3512-7D4D-BE71-076F44C6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– 1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152D-BC9A-ED4F-BD5C-7155CC300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72550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param_grid</a:t>
            </a:r>
            <a:r>
              <a:rPr lang="en-US" sz="1800" dirty="0">
                <a:latin typeface="Courier" pitchFamily="2" charset="0"/>
              </a:rPr>
              <a:t> = {"</a:t>
            </a:r>
            <a:r>
              <a:rPr lang="en-US" sz="1800" dirty="0" err="1">
                <a:latin typeface="Courier" pitchFamily="2" charset="0"/>
              </a:rPr>
              <a:t>max_depth</a:t>
            </a:r>
            <a:r>
              <a:rPr lang="en-US" sz="1800" dirty="0">
                <a:latin typeface="Courier" pitchFamily="2" charset="0"/>
              </a:rPr>
              <a:t>": </a:t>
            </a:r>
            <a:r>
              <a:rPr lang="en-US" sz="1800" dirty="0" err="1">
                <a:latin typeface="Courier" pitchFamily="2" charset="0"/>
              </a:rPr>
              <a:t>np.arange</a:t>
            </a:r>
            <a:r>
              <a:rPr lang="en-US" sz="1800" dirty="0">
                <a:latin typeface="Courier" pitchFamily="2" charset="0"/>
              </a:rPr>
              <a:t>(1, 16)}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 depth in </a:t>
            </a:r>
            <a:r>
              <a:rPr lang="en-US" sz="1800" dirty="0" err="1">
                <a:latin typeface="Courier" pitchFamily="2" charset="0"/>
              </a:rPr>
              <a:t>param_grid</a:t>
            </a:r>
            <a:r>
              <a:rPr lang="en-US" sz="1800" dirty="0">
                <a:latin typeface="Courier" pitchFamily="2" charset="0"/>
              </a:rPr>
              <a:t>["</a:t>
            </a:r>
            <a:r>
              <a:rPr lang="en-US" sz="1800" dirty="0" err="1">
                <a:latin typeface="Courier" pitchFamily="2" charset="0"/>
              </a:rPr>
              <a:t>max_depth</a:t>
            </a:r>
            <a:r>
              <a:rPr lang="en-US" sz="1800" dirty="0">
                <a:latin typeface="Courier" pitchFamily="2" charset="0"/>
              </a:rPr>
              <a:t>"]: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model= </a:t>
            </a:r>
            <a:r>
              <a:rPr lang="en-US" sz="1800" dirty="0" err="1">
                <a:latin typeface="Courier" pitchFamily="2" charset="0"/>
              </a:rPr>
              <a:t>DecisionTreeClassifier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max_depth</a:t>
            </a:r>
            <a:r>
              <a:rPr lang="en-US" sz="1800" dirty="0">
                <a:latin typeface="Courier" pitchFamily="2" charset="0"/>
              </a:rPr>
              <a:t>=depth)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scores = </a:t>
            </a:r>
            <a:r>
              <a:rPr lang="en-US" sz="1800" dirty="0" err="1">
                <a:latin typeface="Courier" pitchFamily="2" charset="0"/>
              </a:rPr>
              <a:t>cross_validate</a:t>
            </a:r>
            <a:r>
              <a:rPr lang="en-US" sz="1800" dirty="0">
                <a:latin typeface="Courier" pitchFamily="2" charset="0"/>
              </a:rPr>
              <a:t>(model, </a:t>
            </a:r>
            <a:r>
              <a:rPr lang="en-US" sz="1800" dirty="0" err="1">
                <a:latin typeface="Courier" pitchFamily="2" charset="0"/>
              </a:rPr>
              <a:t>X_train</a:t>
            </a:r>
            <a:r>
              <a:rPr lang="en-US" sz="1800" dirty="0">
                <a:latin typeface="Courier" pitchFamily="2" charset="0"/>
              </a:rPr>
              <a:t>, 	   	      </a:t>
            </a:r>
            <a:r>
              <a:rPr lang="en-US" sz="1800" dirty="0" err="1">
                <a:latin typeface="Courier" pitchFamily="2" charset="0"/>
              </a:rPr>
              <a:t>y_train</a:t>
            </a:r>
            <a:r>
              <a:rPr lang="en-US" sz="1800" dirty="0">
                <a:latin typeface="Courier" pitchFamily="2" charset="0"/>
              </a:rPr>
              <a:t>, cv=10, 		  	 	      </a:t>
            </a:r>
            <a:r>
              <a:rPr lang="en-US" sz="1800" dirty="0" err="1">
                <a:latin typeface="Courier" pitchFamily="2" charset="0"/>
              </a:rPr>
              <a:t>return_train_score</a:t>
            </a:r>
            <a:r>
              <a:rPr lang="en-US" sz="1800" dirty="0">
                <a:latin typeface="Courier" pitchFamily="2" charset="0"/>
              </a:rPr>
              <a:t>=True)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E1190-61E7-6340-81E5-8CF504DCA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568" y="1480462"/>
            <a:ext cx="4647532" cy="504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9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F880-64B9-8C4E-8320-D2E79CEE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Hyperparameter tuning – 2 or more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90EE-27EF-4948-ABF4-1ECE1FCDD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Tuning more than 1 parameter is more challenging because:</a:t>
            </a:r>
          </a:p>
          <a:p>
            <a:r>
              <a:rPr lang="en-US" dirty="0"/>
              <a:t>The optimal parameter combination may not match the values obtained when optimizing 1 parameter at the time</a:t>
            </a:r>
          </a:p>
          <a:p>
            <a:r>
              <a:rPr lang="en-US" dirty="0"/>
              <a:t>It is computationally costly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Solutions: </a:t>
            </a:r>
            <a:r>
              <a:rPr lang="en-US" dirty="0" err="1">
                <a:latin typeface="Courier" pitchFamily="2" charset="0"/>
              </a:rPr>
              <a:t>GridSearchCV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RandomizedSearchCV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3462-0CC8-8B4A-BB87-AC944564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GridSearchCV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E169-9D86-DE47-911B-A7371774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pipe_svm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make_pipeline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StandardScaler</a:t>
            </a:r>
            <a:r>
              <a:rPr lang="en-US" sz="2000" dirty="0">
                <a:latin typeface="Courier" pitchFamily="2" charset="0"/>
              </a:rPr>
              <a:t>(), SVC(gamma=0.1))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param_grid</a:t>
            </a:r>
            <a:r>
              <a:rPr lang="en-US" sz="2000" dirty="0">
                <a:latin typeface="Courier" pitchFamily="2" charset="0"/>
              </a:rPr>
              <a:t> =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"</a:t>
            </a:r>
            <a:r>
              <a:rPr lang="en-US" sz="2000" dirty="0" err="1">
                <a:latin typeface="Courier" pitchFamily="2" charset="0"/>
              </a:rPr>
              <a:t>svc__gamma</a:t>
            </a:r>
            <a:r>
              <a:rPr lang="en-US" sz="2000" dirty="0">
                <a:latin typeface="Courier" pitchFamily="2" charset="0"/>
              </a:rPr>
              <a:t>": [0.001, 0.01, 0.1, 1.0, 10, 100],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"</a:t>
            </a:r>
            <a:r>
              <a:rPr lang="en-US" sz="2000" dirty="0" err="1">
                <a:latin typeface="Courier" pitchFamily="2" charset="0"/>
              </a:rPr>
              <a:t>svc__C</a:t>
            </a:r>
            <a:r>
              <a:rPr lang="en-US" sz="2000" dirty="0">
                <a:latin typeface="Courier" pitchFamily="2" charset="0"/>
              </a:rPr>
              <a:t>": [0.001, 0.01, 0.1, 1.0, 10, 100],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grid_search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GridSearchCV</a:t>
            </a:r>
            <a:r>
              <a:rPr lang="en-US" sz="20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pipe_svm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param_grid</a:t>
            </a:r>
            <a:r>
              <a:rPr lang="en-US" sz="2000" dirty="0">
                <a:latin typeface="Courier" pitchFamily="2" charset="0"/>
              </a:rPr>
              <a:t>, cv=5, </a:t>
            </a:r>
            <a:r>
              <a:rPr lang="en-US" sz="2000" dirty="0" err="1">
                <a:latin typeface="Courier" pitchFamily="2" charset="0"/>
              </a:rPr>
              <a:t>n_jobs</a:t>
            </a:r>
            <a:r>
              <a:rPr lang="en-US" sz="2000" dirty="0">
                <a:latin typeface="Courier" pitchFamily="2" charset="0"/>
              </a:rPr>
              <a:t>=-1, </a:t>
            </a:r>
            <a:r>
              <a:rPr lang="en-US" sz="2000" dirty="0" err="1">
                <a:latin typeface="Courier" pitchFamily="2" charset="0"/>
              </a:rPr>
              <a:t>return_train_score</a:t>
            </a:r>
            <a:r>
              <a:rPr lang="en-US" sz="2000" dirty="0">
                <a:latin typeface="Courier" pitchFamily="2" charset="0"/>
              </a:rPr>
              <a:t>=True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grid_search.fit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X_train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y_train</a:t>
            </a:r>
            <a:r>
              <a:rPr lang="en-US" sz="20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937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1073-2398-3A49-810C-3E353FD8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280EDA-BB9D-624C-A7D4-D9E91C8EA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83116" y="1690688"/>
            <a:ext cx="3657600" cy="34163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2195DC-032E-504A-BC12-18F4A8AF0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799" y="1690688"/>
            <a:ext cx="61842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scores = </a:t>
            </a:r>
            <a:r>
              <a:rPr lang="en-US" sz="1400" dirty="0" err="1">
                <a:latin typeface="Courier" pitchFamily="2" charset="0"/>
              </a:rPr>
              <a:t>np.array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results.mean_test_score</a:t>
            </a:r>
            <a:r>
              <a:rPr lang="en-US" sz="1400" dirty="0">
                <a:latin typeface="Courier" pitchFamily="2" charset="0"/>
              </a:rPr>
              <a:t>).reshape(6, 6)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# plot the mean cross-validation scores</a:t>
            </a:r>
          </a:p>
          <a:p>
            <a:pPr marL="0" indent="0">
              <a:buNone/>
            </a:pPr>
            <a:r>
              <a:rPr lang="en-US" sz="1400" dirty="0" err="1">
                <a:latin typeface="Courier" pitchFamily="2" charset="0"/>
              </a:rPr>
              <a:t>mglearn.tools.heatmap</a:t>
            </a:r>
            <a:r>
              <a:rPr lang="en-US" sz="14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  scores,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  </a:t>
            </a:r>
            <a:r>
              <a:rPr lang="en-US" sz="1400" dirty="0" err="1">
                <a:latin typeface="Courier" pitchFamily="2" charset="0"/>
              </a:rPr>
              <a:t>xlabel</a:t>
            </a:r>
            <a:r>
              <a:rPr lang="en-US" sz="1400" dirty="0">
                <a:latin typeface="Courier" pitchFamily="2" charset="0"/>
              </a:rPr>
              <a:t>="gamma",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  </a:t>
            </a:r>
            <a:r>
              <a:rPr lang="en-US" sz="1400" dirty="0" err="1">
                <a:latin typeface="Courier" pitchFamily="2" charset="0"/>
              </a:rPr>
              <a:t>xticklabels</a:t>
            </a:r>
            <a:r>
              <a:rPr lang="en-US" sz="1400" dirty="0">
                <a:latin typeface="Courier" pitchFamily="2" charset="0"/>
              </a:rPr>
              <a:t>=</a:t>
            </a:r>
            <a:r>
              <a:rPr lang="en-US" sz="1400" dirty="0" err="1">
                <a:latin typeface="Courier" pitchFamily="2" charset="0"/>
              </a:rPr>
              <a:t>param_grid</a:t>
            </a:r>
            <a:r>
              <a:rPr lang="en-US" sz="1400" dirty="0">
                <a:latin typeface="Courier" pitchFamily="2" charset="0"/>
              </a:rPr>
              <a:t>["</a:t>
            </a:r>
            <a:r>
              <a:rPr lang="en-US" sz="1400" dirty="0" err="1">
                <a:latin typeface="Courier" pitchFamily="2" charset="0"/>
              </a:rPr>
              <a:t>svc__gamma</a:t>
            </a:r>
            <a:r>
              <a:rPr lang="en-US" sz="1400" dirty="0">
                <a:latin typeface="Courier" pitchFamily="2" charset="0"/>
              </a:rPr>
              <a:t>"],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  </a:t>
            </a:r>
            <a:r>
              <a:rPr lang="en-US" sz="1400" dirty="0" err="1">
                <a:latin typeface="Courier" pitchFamily="2" charset="0"/>
              </a:rPr>
              <a:t>ylabel</a:t>
            </a:r>
            <a:r>
              <a:rPr lang="en-US" sz="1400" dirty="0">
                <a:latin typeface="Courier" pitchFamily="2" charset="0"/>
              </a:rPr>
              <a:t>="C",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  </a:t>
            </a:r>
            <a:r>
              <a:rPr lang="en-US" sz="1400" dirty="0" err="1">
                <a:latin typeface="Courier" pitchFamily="2" charset="0"/>
              </a:rPr>
              <a:t>yticklabels</a:t>
            </a:r>
            <a:r>
              <a:rPr lang="en-US" sz="1400" dirty="0">
                <a:latin typeface="Courier" pitchFamily="2" charset="0"/>
              </a:rPr>
              <a:t>=</a:t>
            </a:r>
            <a:r>
              <a:rPr lang="en-US" sz="1400" dirty="0" err="1">
                <a:latin typeface="Courier" pitchFamily="2" charset="0"/>
              </a:rPr>
              <a:t>param_grid</a:t>
            </a:r>
            <a:r>
              <a:rPr lang="en-US" sz="1400" dirty="0">
                <a:latin typeface="Courier" pitchFamily="2" charset="0"/>
              </a:rPr>
              <a:t>["</a:t>
            </a:r>
            <a:r>
              <a:rPr lang="en-US" sz="1400" dirty="0" err="1">
                <a:latin typeface="Courier" pitchFamily="2" charset="0"/>
              </a:rPr>
              <a:t>svc__C</a:t>
            </a:r>
            <a:r>
              <a:rPr lang="en-US" sz="1400" dirty="0">
                <a:latin typeface="Courier" pitchFamily="2" charset="0"/>
              </a:rPr>
              <a:t>"],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  </a:t>
            </a:r>
            <a:r>
              <a:rPr lang="en-US" sz="1400" dirty="0" err="1">
                <a:latin typeface="Courier" pitchFamily="2" charset="0"/>
              </a:rPr>
              <a:t>cmap</a:t>
            </a:r>
            <a:r>
              <a:rPr lang="en-US" sz="1400" dirty="0">
                <a:latin typeface="Courier" pitchFamily="2" charset="0"/>
              </a:rPr>
              <a:t>="</a:t>
            </a:r>
            <a:r>
              <a:rPr lang="en-US" sz="1400" dirty="0" err="1">
                <a:latin typeface="Courier" pitchFamily="2" charset="0"/>
              </a:rPr>
              <a:t>viridis</a:t>
            </a:r>
            <a:r>
              <a:rPr lang="en-US" sz="1400" dirty="0">
                <a:latin typeface="Courier" pitchFamily="2" charset="0"/>
              </a:rPr>
              <a:t>",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69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981</Words>
  <Application>Microsoft Macintosh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Office Theme</vt:lpstr>
      <vt:lpstr>Midterm prep</vt:lpstr>
      <vt:lpstr>Pipelines</vt:lpstr>
      <vt:lpstr>When did we introduce pipelines?</vt:lpstr>
      <vt:lpstr>How do pipelines operate?</vt:lpstr>
      <vt:lpstr>Hyperparameter tuning</vt:lpstr>
      <vt:lpstr>Hyperparameter tuning – 1 parameter</vt:lpstr>
      <vt:lpstr>Hyperparameter tuning – 2 or more parameters</vt:lpstr>
      <vt:lpstr>GridSearchCV</vt:lpstr>
      <vt:lpstr>Heatmap</vt:lpstr>
      <vt:lpstr>Things to consider when using GridSearchCV</vt:lpstr>
      <vt:lpstr>RandomizedSearchCV</vt:lpstr>
      <vt:lpstr>RandomizedSearchCV</vt:lpstr>
      <vt:lpstr>Optimization bias/Overfitting of the validation set</vt:lpstr>
      <vt:lpstr>Example</vt:lpstr>
      <vt:lpstr>Final Exercise!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prep</dc:title>
  <dc:creator>Toti, Giulia</dc:creator>
  <cp:lastModifiedBy>Toti, Giulia</cp:lastModifiedBy>
  <cp:revision>6</cp:revision>
  <dcterms:created xsi:type="dcterms:W3CDTF">2022-02-15T17:17:39Z</dcterms:created>
  <dcterms:modified xsi:type="dcterms:W3CDTF">2022-02-15T21:54:48Z</dcterms:modified>
</cp:coreProperties>
</file>