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34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2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4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43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80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2525EC-8CCC-AB42-8BD1-1DA82123D46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ga2-d1oi30&amp;list=PLPnZfvKID1Sje5jWxt-4CSZD7bUI4gSPS&amp;index=2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jure/pubs/bail-qje17.pdf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243A-E860-1C45-9C29-648F4E9C5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Ethics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8595E-9DB3-1444-9D85-A15A4D51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0041-174D-524A-9816-5BF0891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the data?</a:t>
            </a:r>
          </a:p>
        </p:txBody>
      </p:sp>
      <p:pic>
        <p:nvPicPr>
          <p:cNvPr id="8193" name="Picture 1" descr="page13image60555120">
            <a:extLst>
              <a:ext uri="{FF2B5EF4-FFF2-40B4-BE49-F238E27FC236}">
                <a16:creationId xmlns:a16="http://schemas.microsoft.com/office/drawing/2014/main" id="{51F790DF-196F-AE4A-909F-619EDC5F9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40" y="2453268"/>
            <a:ext cx="7973121" cy="417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84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7B34-CC48-8A45-B5A4-32DA467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dilemmas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DAEEE-6C15-5A4D-8CBD-9108B7F2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Ethical dilemmas are hard to wrangle with</a:t>
            </a:r>
          </a:p>
          <a:p>
            <a:r>
              <a:rPr lang="en-US" dirty="0"/>
              <a:t>Difficult to come to a conclusion (one that satisfies all parties)</a:t>
            </a:r>
          </a:p>
          <a:p>
            <a:r>
              <a:rPr lang="en-US" dirty="0"/>
              <a:t>Ethical frameworks help</a:t>
            </a:r>
          </a:p>
        </p:txBody>
      </p:sp>
    </p:spTree>
    <p:extLst>
      <p:ext uri="{BB962C8B-B14F-4D97-AF65-F5344CB8AC3E}">
        <p14:creationId xmlns:p14="http://schemas.microsoft.com/office/powerpoint/2010/main" val="158250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CF5C-5239-2247-8F54-CF3DB7E8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6109" cy="706964"/>
          </a:xfrm>
        </p:spPr>
        <p:txBody>
          <a:bodyPr/>
          <a:lstStyle/>
          <a:p>
            <a:r>
              <a:rPr lang="en-US" dirty="0"/>
              <a:t>Example: The Doctrine of Double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5E6A-744B-8B47-BF83-8D1E77658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026109" cy="34163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Used to justify otherwise impermissible acts based on circumstances (e.g. self-defence)</a:t>
            </a:r>
          </a:p>
          <a:p>
            <a:pPr marL="0" indent="0">
              <a:buNone/>
            </a:pPr>
            <a:r>
              <a:rPr lang="en-CA" dirty="0"/>
              <a:t>An action having foreseen harmful effects practically inseparable from the good effect is justifiable if the following are true: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there must be intention for the good consequence, not for the bad;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nature of the act is itself good, or at least morally neutral;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good consequence must be the direct result of the action, and not of the bad consequence;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bad effect can never outweigh the good effect.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DF471-B1E9-B145-9121-BF6B42F423A8}"/>
              </a:ext>
            </a:extLst>
          </p:cNvPr>
          <p:cNvSpPr txBox="1"/>
          <p:nvPr/>
        </p:nvSpPr>
        <p:spPr>
          <a:xfrm>
            <a:off x="122662" y="6411951"/>
            <a:ext cx="73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Principle_of_double_effect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2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9A9A-FF0C-7646-8E3E-B7BD16E3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Misuse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A3E1-10EC-2E4A-AAEC-F234BD6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times, the problems originate not from a difficult ethical decision, but from a misunderstanding of Data Science abilities: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https://www.youtube.com/watch?v=rga2-d1oi30&amp;list=PLPnZfvKID1Sje5jWxt-4CSZD7bUI4gSPS&amp;index=27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8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8FDB-4009-1A4C-98A0-EF057F10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Bias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8E171-F40E-E24D-89C5-35576155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18" y="2325808"/>
            <a:ext cx="5795963" cy="44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0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9382-B992-AA40-BDC8-08E58E4C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 technologies have bias?</a:t>
            </a:r>
            <a:endParaRPr lang="en-US" dirty="0"/>
          </a:p>
        </p:txBody>
      </p:sp>
      <p:pic>
        <p:nvPicPr>
          <p:cNvPr id="10241" name="Picture 1" descr="page17image59904832">
            <a:extLst>
              <a:ext uri="{FF2B5EF4-FFF2-40B4-BE49-F238E27FC236}">
                <a16:creationId xmlns:a16="http://schemas.microsoft.com/office/drawing/2014/main" id="{BC44E12E-E513-7C49-A7ED-7DC52429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557463"/>
            <a:ext cx="439420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age17image59906848">
            <a:extLst>
              <a:ext uri="{FF2B5EF4-FFF2-40B4-BE49-F238E27FC236}">
                <a16:creationId xmlns:a16="http://schemas.microsoft.com/office/drawing/2014/main" id="{501F6FB6-DB72-0846-92AE-BC51F4B2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4772025"/>
            <a:ext cx="35687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page17image59908080">
            <a:extLst>
              <a:ext uri="{FF2B5EF4-FFF2-40B4-BE49-F238E27FC236}">
                <a16:creationId xmlns:a16="http://schemas.microsoft.com/office/drawing/2014/main" id="{3CC308B8-5E08-E344-BDF9-A95DABDD2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38" y="3006725"/>
            <a:ext cx="12065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age17image59907520">
            <a:extLst>
              <a:ext uri="{FF2B5EF4-FFF2-40B4-BE49-F238E27FC236}">
                <a16:creationId xmlns:a16="http://schemas.microsoft.com/office/drawing/2014/main" id="{DA3C7D3D-DD09-A648-B97A-00097158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0" y="3006725"/>
            <a:ext cx="10414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0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99F2-5AF3-EB40-BBF7-E39B83E6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algorithmic bias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F07C-D790-5247-970F-FCFF99A9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7968"/>
            <a:ext cx="8825659" cy="3661832"/>
          </a:xfrm>
        </p:spPr>
        <p:txBody>
          <a:bodyPr>
            <a:normAutofit lnSpcReduction="10000"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2400" dirty="0"/>
              <a:t>Cheap</a:t>
            </a:r>
          </a:p>
          <a:p>
            <a:r>
              <a:rPr lang="en-US" sz="2400" dirty="0"/>
              <a:t>Scalable </a:t>
            </a:r>
          </a:p>
          <a:p>
            <a:r>
              <a:rPr lang="en-US" sz="2400" dirty="0"/>
              <a:t>Automated </a:t>
            </a:r>
          </a:p>
          <a:p>
            <a:r>
              <a:rPr lang="en-US" sz="2400" dirty="0"/>
              <a:t>Self-reinforcing </a:t>
            </a:r>
          </a:p>
          <a:p>
            <a:r>
              <a:rPr lang="en-US" sz="2400" dirty="0"/>
              <a:t>Seemingly objective </a:t>
            </a:r>
          </a:p>
          <a:p>
            <a:r>
              <a:rPr lang="en-US" sz="2400" dirty="0"/>
              <a:t>Often lacking appeals processes </a:t>
            </a:r>
          </a:p>
          <a:p>
            <a:r>
              <a:rPr lang="en-US" sz="2400" dirty="0"/>
              <a:t>Does not just predict but also cause the future         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08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5083-36C6-4B41-86AB-6DDE4048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bias </a:t>
            </a:r>
          </a:p>
        </p:txBody>
      </p:sp>
      <p:pic>
        <p:nvPicPr>
          <p:cNvPr id="12289" name="Picture 1" descr="page20image59821008">
            <a:extLst>
              <a:ext uri="{FF2B5EF4-FFF2-40B4-BE49-F238E27FC236}">
                <a16:creationId xmlns:a16="http://schemas.microsoft.com/office/drawing/2014/main" id="{566F91B7-3588-F149-8D28-7B6E2ECF3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22500" r="2739" b="20834"/>
          <a:stretch/>
        </p:blipFill>
        <p:spPr bwMode="auto">
          <a:xfrm>
            <a:off x="720327" y="2586038"/>
            <a:ext cx="10795397" cy="36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39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CF0E-3B0C-7744-A8DE-8240881F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bias</a:t>
            </a:r>
          </a:p>
        </p:txBody>
      </p:sp>
      <p:pic>
        <p:nvPicPr>
          <p:cNvPr id="13313" name="Picture 1" descr="page21image59897520">
            <a:extLst>
              <a:ext uri="{FF2B5EF4-FFF2-40B4-BE49-F238E27FC236}">
                <a16:creationId xmlns:a16="http://schemas.microsoft.com/office/drawing/2014/main" id="{8B914CCE-C342-FF49-B913-65415A9D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90" y="2928936"/>
            <a:ext cx="5924397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page21image59886880">
            <a:extLst>
              <a:ext uri="{FF2B5EF4-FFF2-40B4-BE49-F238E27FC236}">
                <a16:creationId xmlns:a16="http://schemas.microsoft.com/office/drawing/2014/main" id="{52F8FF81-E833-1E42-AB79-F7138B12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928936"/>
            <a:ext cx="5105266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487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49F2-6A8B-3D46-B7A2-DAFA3728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bias</a:t>
            </a:r>
          </a:p>
        </p:txBody>
      </p:sp>
      <p:pic>
        <p:nvPicPr>
          <p:cNvPr id="14337" name="Picture 1" descr="page22image60807632">
            <a:extLst>
              <a:ext uri="{FF2B5EF4-FFF2-40B4-BE49-F238E27FC236}">
                <a16:creationId xmlns:a16="http://schemas.microsoft.com/office/drawing/2014/main" id="{A9D47602-4654-9A40-9205-0F9FB0CF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51" y="2652183"/>
            <a:ext cx="5290457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page22image60815136">
            <a:extLst>
              <a:ext uri="{FF2B5EF4-FFF2-40B4-BE49-F238E27FC236}">
                <a16:creationId xmlns:a16="http://schemas.microsoft.com/office/drawing/2014/main" id="{4A7E4C3E-B9A2-1945-9152-4564B28B3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6" y="4205817"/>
            <a:ext cx="5665774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page22image60801024">
            <a:extLst>
              <a:ext uri="{FF2B5EF4-FFF2-40B4-BE49-F238E27FC236}">
                <a16:creationId xmlns:a16="http://schemas.microsoft.com/office/drawing/2014/main" id="{A14758DF-860E-914F-A36B-7E7A69809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80" y="4205817"/>
            <a:ext cx="5502207" cy="157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4CC5-B019-734F-9DCD-489032D4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9532D-4EAB-AF4B-9035-3A617E7A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Ethical dilemmas</a:t>
            </a:r>
          </a:p>
          <a:p>
            <a:r>
              <a:rPr lang="en-US" dirty="0"/>
              <a:t>Misuse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3172381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2747-FB05-A044-BBD6-96795F25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representation bias</a:t>
            </a:r>
          </a:p>
        </p:txBody>
      </p:sp>
      <p:pic>
        <p:nvPicPr>
          <p:cNvPr id="15361" name="Picture 1" descr="page25image59881024">
            <a:extLst>
              <a:ext uri="{FF2B5EF4-FFF2-40B4-BE49-F238E27FC236}">
                <a16:creationId xmlns:a16="http://schemas.microsoft.com/office/drawing/2014/main" id="{9E6379FB-C82F-D34E-8E61-B1D18DBE5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28888"/>
            <a:ext cx="74676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511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48FC-77A6-4B41-AA8A-FAEDC4C0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representation bias</a:t>
            </a:r>
          </a:p>
        </p:txBody>
      </p:sp>
      <p:pic>
        <p:nvPicPr>
          <p:cNvPr id="16385" name="Picture 1" descr="page26image59976528">
            <a:extLst>
              <a:ext uri="{FF2B5EF4-FFF2-40B4-BE49-F238E27FC236}">
                <a16:creationId xmlns:a16="http://schemas.microsoft.com/office/drawing/2014/main" id="{4DDD6248-4451-6F44-9F82-C9C44B25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2571750"/>
            <a:ext cx="75692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54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44A0-45C5-6F46-B3A7-223D9E13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bias</a:t>
            </a:r>
          </a:p>
        </p:txBody>
      </p:sp>
      <p:pic>
        <p:nvPicPr>
          <p:cNvPr id="17409" name="Picture 1" descr="page28image59872736">
            <a:extLst>
              <a:ext uri="{FF2B5EF4-FFF2-40B4-BE49-F238E27FC236}">
                <a16:creationId xmlns:a16="http://schemas.microsoft.com/office/drawing/2014/main" id="{501B61BC-5334-2947-BFF8-8B96BA40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4" y="2343150"/>
            <a:ext cx="4521290" cy="12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page28image59872176">
            <a:extLst>
              <a:ext uri="{FF2B5EF4-FFF2-40B4-BE49-F238E27FC236}">
                <a16:creationId xmlns:a16="http://schemas.microsoft.com/office/drawing/2014/main" id="{06A590C0-36B7-4541-A3F3-12B6A618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8" y="3714749"/>
            <a:ext cx="4697867" cy="300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page28image59875648">
            <a:extLst>
              <a:ext uri="{FF2B5EF4-FFF2-40B4-BE49-F238E27FC236}">
                <a16:creationId xmlns:a16="http://schemas.microsoft.com/office/drawing/2014/main" id="{63EEF918-0C15-644F-A9FB-26D1D3893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2343150"/>
            <a:ext cx="5257801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page28image59881248">
            <a:extLst>
              <a:ext uri="{FF2B5EF4-FFF2-40B4-BE49-F238E27FC236}">
                <a16:creationId xmlns:a16="http://schemas.microsoft.com/office/drawing/2014/main" id="{CDF199C1-4FCA-E24A-BDF8-B8C467BE8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00499"/>
            <a:ext cx="5210176" cy="168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A3A9-A15A-0449-9B7A-309F9CBA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success in DS</a:t>
            </a:r>
          </a:p>
        </p:txBody>
      </p:sp>
      <p:pic>
        <p:nvPicPr>
          <p:cNvPr id="19457" name="Picture 1" descr="page32image59874976">
            <a:extLst>
              <a:ext uri="{FF2B5EF4-FFF2-40B4-BE49-F238E27FC236}">
                <a16:creationId xmlns:a16="http://schemas.microsoft.com/office/drawing/2014/main" id="{7DC353DE-AE81-264C-A74B-9DF46320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2281240"/>
            <a:ext cx="5511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page32image59871616">
            <a:extLst>
              <a:ext uri="{FF2B5EF4-FFF2-40B4-BE49-F238E27FC236}">
                <a16:creationId xmlns:a16="http://schemas.microsoft.com/office/drawing/2014/main" id="{37CCCC22-C0E4-ED43-8284-BEEAD2D11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60" y="4214813"/>
            <a:ext cx="65024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605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AEDB-EEEF-2E44-8D73-45198821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C88A-E955-CD41-B43D-1E8CBBAF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250" y="4078286"/>
            <a:ext cx="8825659" cy="2070102"/>
          </a:xfrm>
        </p:spPr>
        <p:txBody>
          <a:bodyPr/>
          <a:lstStyle/>
          <a:p>
            <a:r>
              <a:rPr lang="en-US" dirty="0"/>
              <a:t>Cancelled scheduled operations to draft extra staff to ER </a:t>
            </a:r>
          </a:p>
          <a:p>
            <a:r>
              <a:rPr lang="en-US" dirty="0"/>
              <a:t>Required patients to wait outside the ER, e.g. in ambulances </a:t>
            </a:r>
          </a:p>
          <a:p>
            <a:r>
              <a:rPr lang="en-US" dirty="0"/>
              <a:t>Put stretchers in hallways and classified them as "beds" </a:t>
            </a:r>
          </a:p>
          <a:p>
            <a:r>
              <a:rPr lang="en-US" dirty="0"/>
              <a:t>Hospital and patients reported different wait times. </a:t>
            </a:r>
          </a:p>
          <a:p>
            <a:endParaRPr lang="en-US" dirty="0"/>
          </a:p>
        </p:txBody>
      </p:sp>
      <p:pic>
        <p:nvPicPr>
          <p:cNvPr id="18434" name="Picture 2" descr="page31image41419328">
            <a:extLst>
              <a:ext uri="{FF2B5EF4-FFF2-40B4-BE49-F238E27FC236}">
                <a16:creationId xmlns:a16="http://schemas.microsoft.com/office/drawing/2014/main" id="{D39541E2-823A-184B-8E2D-405772289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82563"/>
            <a:ext cx="8293100" cy="207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page31image60386688">
            <a:extLst>
              <a:ext uri="{FF2B5EF4-FFF2-40B4-BE49-F238E27FC236}">
                <a16:creationId xmlns:a16="http://schemas.microsoft.com/office/drawing/2014/main" id="{C037BCB2-0A64-AC4F-B8D9-594435780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2587092"/>
            <a:ext cx="79375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6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8C33-F260-AB4D-935C-33838DF7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Goodhart’s/Campbell’s law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D1AD-6470-C94E-AA95-5B7DC4DE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4575"/>
            <a:ext cx="10046446" cy="3971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When a measure becomes a target it ceases to be a good measure </a:t>
            </a:r>
          </a:p>
          <a:p>
            <a:endParaRPr lang="en-US" sz="1100" dirty="0"/>
          </a:p>
          <a:p>
            <a:r>
              <a:rPr lang="en-US" sz="2000" dirty="0"/>
              <a:t>Use multiple metrics instead of a single score </a:t>
            </a:r>
          </a:p>
          <a:p>
            <a:r>
              <a:rPr lang="en-US" sz="2000" dirty="0"/>
              <a:t>Listening to qualitative first-person experiences </a:t>
            </a:r>
          </a:p>
          <a:p>
            <a:r>
              <a:rPr lang="en-US" sz="2000" dirty="0"/>
              <a:t>Involve domain experts </a:t>
            </a:r>
          </a:p>
          <a:p>
            <a:r>
              <a:rPr lang="en-US" sz="2000" dirty="0"/>
              <a:t>Consider biases and what can go wrong beforehand </a:t>
            </a:r>
          </a:p>
          <a:p>
            <a:r>
              <a:rPr lang="en-US" sz="2000" dirty="0"/>
              <a:t>Transparent algorithms </a:t>
            </a:r>
          </a:p>
          <a:p>
            <a:r>
              <a:rPr lang="en-US" sz="2000" dirty="0"/>
              <a:t>Assess and review your metrics regularly </a:t>
            </a:r>
          </a:p>
          <a:p>
            <a:r>
              <a:rPr lang="en-US" sz="2000" dirty="0"/>
              <a:t>Legislative incentives for companies to adhere             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1517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2F20-EEE4-7A4C-B2A5-837CC327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17746" cy="706964"/>
          </a:xfrm>
        </p:spPr>
        <p:txBody>
          <a:bodyPr/>
          <a:lstStyle/>
          <a:p>
            <a:r>
              <a:rPr lang="en-US" dirty="0"/>
              <a:t>What if machines were actually better?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0B67B-A317-E24E-BC3E-9CFF980C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341562"/>
            <a:ext cx="7239000" cy="374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4A625-FF80-574F-88A4-86E67C5327CA}"/>
              </a:ext>
            </a:extLst>
          </p:cNvPr>
          <p:cNvSpPr txBox="1"/>
          <p:nvPr/>
        </p:nvSpPr>
        <p:spPr>
          <a:xfrm>
            <a:off x="314325" y="6257925"/>
            <a:ext cx="652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https://cs.stanford.edu/people/jure/pubs/bail-qje17.pdf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4626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8ADB-B8EE-4246-BA16-6CE24C9C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7010-8468-E446-9533-DDA4F6BDC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46446" cy="3416300"/>
          </a:xfrm>
        </p:spPr>
        <p:txBody>
          <a:bodyPr>
            <a:normAutofit/>
          </a:bodyPr>
          <a:lstStyle/>
          <a:p>
            <a:r>
              <a:rPr lang="en-US" sz="2400" dirty="0"/>
              <a:t>Rather than trying to understand IF your model is fair, try to understand HOW it is unfair. </a:t>
            </a:r>
          </a:p>
          <a:p>
            <a:r>
              <a:rPr lang="en-US" sz="2400" dirty="0"/>
              <a:t>Look at multiple fairness metrics to diagnose potential issues among diverse stakeholders. </a:t>
            </a:r>
          </a:p>
          <a:p>
            <a:r>
              <a:rPr lang="en-US" sz="2400" dirty="0"/>
              <a:t>Be careful when optimizing on fairness criteria. </a:t>
            </a:r>
          </a:p>
          <a:p>
            <a:r>
              <a:rPr lang="en-US" sz="2400" dirty="0"/>
              <a:t>Use domain expertise to try to understand causal relationships underlying the observed results. </a:t>
            </a:r>
          </a:p>
        </p:txBody>
      </p:sp>
      <p:pic>
        <p:nvPicPr>
          <p:cNvPr id="21506" name="Picture 2" descr="page44image41534208">
            <a:extLst>
              <a:ext uri="{FF2B5EF4-FFF2-40B4-BE49-F238E27FC236}">
                <a16:creationId xmlns:a16="http://schemas.microsoft.com/office/drawing/2014/main" id="{64F95F2C-3C5C-804D-A749-A7D36CD21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304800"/>
            <a:ext cx="90043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32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217A-0F8B-5946-A8B0-413B405C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trolley problem</a:t>
            </a:r>
          </a:p>
        </p:txBody>
      </p:sp>
      <p:pic>
        <p:nvPicPr>
          <p:cNvPr id="2050" name="Picture 2" descr="Trolley problem - Wikipedia">
            <a:extLst>
              <a:ext uri="{FF2B5EF4-FFF2-40B4-BE49-F238E27FC236}">
                <a16:creationId xmlns:a16="http://schemas.microsoft.com/office/drawing/2014/main" id="{726CD328-76CD-394B-AE4A-DB969ED3BE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96" y="2524078"/>
            <a:ext cx="10977208" cy="37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A8B25-6F68-B442-BCA6-3F719406BB3E}"/>
              </a:ext>
            </a:extLst>
          </p:cNvPr>
          <p:cNvSpPr txBox="1"/>
          <p:nvPr/>
        </p:nvSpPr>
        <p:spPr>
          <a:xfrm>
            <a:off x="92927" y="6386266"/>
            <a:ext cx="568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Trolley_problem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4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7F2B-F47C-8343-BFA3-1671E5C7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Self-driving car dilemma</a:t>
            </a:r>
          </a:p>
        </p:txBody>
      </p:sp>
      <p:pic>
        <p:nvPicPr>
          <p:cNvPr id="1025" name="Picture 1" descr="page5image61691808">
            <a:extLst>
              <a:ext uri="{FF2B5EF4-FFF2-40B4-BE49-F238E27FC236}">
                <a16:creationId xmlns:a16="http://schemas.microsoft.com/office/drawing/2014/main" id="{3571B0E7-70D1-E945-8FA5-DDA0BF47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558" y="2553628"/>
            <a:ext cx="7844884" cy="287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12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7F2B-F47C-8343-BFA3-1671E5C7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Self-driving car dilemma</a:t>
            </a:r>
          </a:p>
        </p:txBody>
      </p:sp>
      <p:pic>
        <p:nvPicPr>
          <p:cNvPr id="3073" name="Picture 1" descr="page6image59856688">
            <a:extLst>
              <a:ext uri="{FF2B5EF4-FFF2-40B4-BE49-F238E27FC236}">
                <a16:creationId xmlns:a16="http://schemas.microsoft.com/office/drawing/2014/main" id="{E18337DF-A94F-BA4B-839C-BFCD866C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558" y="2405461"/>
            <a:ext cx="7742809" cy="427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74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E5EF-5135-C94C-82DF-9C14C70B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Self-driving car dilemma</a:t>
            </a:r>
          </a:p>
        </p:txBody>
      </p:sp>
      <p:pic>
        <p:nvPicPr>
          <p:cNvPr id="4097" name="Picture 1" descr="page7image61693712">
            <a:extLst>
              <a:ext uri="{FF2B5EF4-FFF2-40B4-BE49-F238E27FC236}">
                <a16:creationId xmlns:a16="http://schemas.microsoft.com/office/drawing/2014/main" id="{2AAE6BFF-6DDE-7244-9D94-8AD8D0E11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37" y="2531326"/>
            <a:ext cx="7103326" cy="396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4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E254-6DB3-E046-BF0E-23E4DF65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Self-driving car dilemma</a:t>
            </a:r>
          </a:p>
        </p:txBody>
      </p:sp>
      <p:pic>
        <p:nvPicPr>
          <p:cNvPr id="5121" name="Picture 1" descr="page8image59860496">
            <a:extLst>
              <a:ext uri="{FF2B5EF4-FFF2-40B4-BE49-F238E27FC236}">
                <a16:creationId xmlns:a16="http://schemas.microsoft.com/office/drawing/2014/main" id="{3BDC2CEA-EC39-8146-80DB-CDCA058F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88" y="2598234"/>
            <a:ext cx="7081024" cy="393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07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4AAB-8EDE-4045-B81C-9499B8E1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MIT self-driving car survey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6E53-72C2-A446-AA3D-F01F244E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615" y="2603500"/>
            <a:ext cx="8017998" cy="3416300"/>
          </a:xfrm>
        </p:spPr>
        <p:txBody>
          <a:bodyPr/>
          <a:lstStyle/>
          <a:p>
            <a:pPr lvl="0" fontAlgn="base"/>
            <a:endParaRPr lang="en-US" altLang="en-US" dirty="0"/>
          </a:p>
          <a:p>
            <a:pPr lvl="0" fontAlgn="base"/>
            <a:r>
              <a:rPr lang="en-US" altLang="en-US" dirty="0"/>
              <a:t>Online survey </a:t>
            </a:r>
          </a:p>
          <a:p>
            <a:pPr lvl="0" fontAlgn="base"/>
            <a:r>
              <a:rPr lang="en-US" altLang="en-US" dirty="0"/>
              <a:t>Millions of participants </a:t>
            </a:r>
          </a:p>
          <a:p>
            <a:pPr lvl="0" fontAlgn="base"/>
            <a:r>
              <a:rPr lang="en-US" altLang="en-US" dirty="0"/>
              <a:t>233 countries </a:t>
            </a:r>
          </a:p>
        </p:txBody>
      </p:sp>
      <p:pic>
        <p:nvPicPr>
          <p:cNvPr id="6149" name="Picture 5" descr="page10image60505632">
            <a:extLst>
              <a:ext uri="{FF2B5EF4-FFF2-40B4-BE49-F238E27FC236}">
                <a16:creationId xmlns:a16="http://schemas.microsoft.com/office/drawing/2014/main" id="{E7E16BB3-05D0-6746-825A-4CF644F65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2551643"/>
            <a:ext cx="41529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0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FAE1-B835-5043-9577-E0DA7E4D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MIT self-driving car survey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F984-4AD7-F24B-8A21-041391DD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en-US" dirty="0"/>
              <a:t>Many countries in east Asia, put a similar value on the elderly and younger lives. </a:t>
            </a:r>
          </a:p>
          <a:p>
            <a:pPr fontAlgn="base"/>
            <a:r>
              <a:rPr lang="en-US" altLang="en-US" dirty="0"/>
              <a:t>Many French speaking countries put a higher value on female lives. </a:t>
            </a:r>
          </a:p>
          <a:p>
            <a:pPr fontAlgn="base"/>
            <a:r>
              <a:rPr lang="en-US" altLang="en-US" dirty="0"/>
              <a:t>Countries with high income disparity generally valued the lives of “business people” higher than others.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16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{880FEAE5-F679-444E-8451-F5B8148BCD6C}tf10001076</Template>
  <TotalTime>1157</TotalTime>
  <Words>527</Words>
  <Application>Microsoft Macintosh PowerPoint</Application>
  <PresentationFormat>Widescreen</PresentationFormat>
  <Paragraphs>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 Boardroom</vt:lpstr>
      <vt:lpstr>Data Science Ethics</vt:lpstr>
      <vt:lpstr>Topics</vt:lpstr>
      <vt:lpstr>The trolley problem</vt:lpstr>
      <vt:lpstr>Self-driving car dilemma</vt:lpstr>
      <vt:lpstr>Self-driving car dilemma</vt:lpstr>
      <vt:lpstr>Self-driving car dilemma</vt:lpstr>
      <vt:lpstr>Self-driving car dilemma</vt:lpstr>
      <vt:lpstr>MIT self-driving car survey </vt:lpstr>
      <vt:lpstr>MIT self-driving car survey </vt:lpstr>
      <vt:lpstr>Bias with the data?</vt:lpstr>
      <vt:lpstr>Ethical dilemmas</vt:lpstr>
      <vt:lpstr>Example: The Doctrine of Double Effect</vt:lpstr>
      <vt:lpstr>Misuse of Data Science</vt:lpstr>
      <vt:lpstr>Human Bias</vt:lpstr>
      <vt:lpstr>Can technologies have bias?</vt:lpstr>
      <vt:lpstr>Why does algorithmic bias matter?</vt:lpstr>
      <vt:lpstr>Sources of bias </vt:lpstr>
      <vt:lpstr>Historical bias</vt:lpstr>
      <vt:lpstr>Representation bias</vt:lpstr>
      <vt:lpstr>Example of representation bias</vt:lpstr>
      <vt:lpstr>Example of representation bias</vt:lpstr>
      <vt:lpstr>Measurement bias</vt:lpstr>
      <vt:lpstr>Defining success in DS</vt:lpstr>
      <vt:lpstr>Gaming</vt:lpstr>
      <vt:lpstr>Goodhart’s/Campbell’s law </vt:lpstr>
      <vt:lpstr>What if machines were actually better?</vt:lpstr>
      <vt:lpstr>Take home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Ethics</dc:title>
  <dc:creator>Toti, Giulia</dc:creator>
  <cp:lastModifiedBy>Toti, Giulia</cp:lastModifiedBy>
  <cp:revision>8</cp:revision>
  <dcterms:created xsi:type="dcterms:W3CDTF">2022-03-30T21:21:10Z</dcterms:created>
  <dcterms:modified xsi:type="dcterms:W3CDTF">2022-03-31T16:39:01Z</dcterms:modified>
</cp:coreProperties>
</file>