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40"/>
  </p:notesMasterIdLst>
  <p:sldIdLst>
    <p:sldId id="256" r:id="rId2"/>
    <p:sldId id="280" r:id="rId3"/>
    <p:sldId id="339" r:id="rId4"/>
    <p:sldId id="340" r:id="rId5"/>
    <p:sldId id="341" r:id="rId6"/>
    <p:sldId id="380" r:id="rId7"/>
    <p:sldId id="412" r:id="rId8"/>
    <p:sldId id="411" r:id="rId9"/>
    <p:sldId id="413" r:id="rId10"/>
    <p:sldId id="414" r:id="rId11"/>
    <p:sldId id="417" r:id="rId12"/>
    <p:sldId id="415" r:id="rId13"/>
    <p:sldId id="418" r:id="rId14"/>
    <p:sldId id="419" r:id="rId15"/>
    <p:sldId id="428" r:id="rId16"/>
    <p:sldId id="420" r:id="rId17"/>
    <p:sldId id="424" r:id="rId18"/>
    <p:sldId id="421" r:id="rId19"/>
    <p:sldId id="422" r:id="rId20"/>
    <p:sldId id="423" r:id="rId21"/>
    <p:sldId id="405" r:id="rId22"/>
    <p:sldId id="406" r:id="rId23"/>
    <p:sldId id="407" r:id="rId24"/>
    <p:sldId id="427" r:id="rId25"/>
    <p:sldId id="426" r:id="rId26"/>
    <p:sldId id="408" r:id="rId27"/>
    <p:sldId id="409" r:id="rId28"/>
    <p:sldId id="365" r:id="rId29"/>
    <p:sldId id="396" r:id="rId30"/>
    <p:sldId id="398" r:id="rId31"/>
    <p:sldId id="397" r:id="rId32"/>
    <p:sldId id="381" r:id="rId33"/>
    <p:sldId id="382" r:id="rId34"/>
    <p:sldId id="399" r:id="rId35"/>
    <p:sldId id="400" r:id="rId36"/>
    <p:sldId id="401" r:id="rId37"/>
    <p:sldId id="402" r:id="rId38"/>
    <p:sldId id="403"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E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389" autoAdjust="0"/>
  </p:normalViewPr>
  <p:slideViewPr>
    <p:cSldViewPr>
      <p:cViewPr varScale="1">
        <p:scale>
          <a:sx n="80" d="100"/>
          <a:sy n="80" d="100"/>
        </p:scale>
        <p:origin x="2500" y="52"/>
      </p:cViewPr>
      <p:guideLst>
        <p:guide orient="horz" pos="1620"/>
        <p:guide pos="2880"/>
      </p:guideLst>
    </p:cSldViewPr>
  </p:slideViewPr>
  <p:notesTextViewPr>
    <p:cViewPr>
      <p:scale>
        <a:sx n="1" d="1"/>
        <a:sy n="1" d="1"/>
      </p:scale>
      <p:origin x="0" y="0"/>
    </p:cViewPr>
  </p:notesTextViewPr>
  <p:sorterViewPr>
    <p:cViewPr>
      <p:scale>
        <a:sx n="106" d="100"/>
        <a:sy n="106" d="100"/>
      </p:scale>
      <p:origin x="0" y="-7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49775B-8F53-4D6D-8CF3-A5EC3380B11F}" type="datetimeFigureOut">
              <a:rPr lang="en-US" smtClean="0"/>
              <a:t>2017-02-08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49CAB-11E7-4E46-B3A8-B9759289B5BF}" type="slidenum">
              <a:rPr lang="en-US" smtClean="0"/>
              <a:t>‹#›</a:t>
            </a:fld>
            <a:endParaRPr lang="en-US"/>
          </a:p>
        </p:txBody>
      </p:sp>
    </p:spTree>
    <p:extLst>
      <p:ext uri="{BB962C8B-B14F-4D97-AF65-F5344CB8AC3E}">
        <p14:creationId xmlns:p14="http://schemas.microsoft.com/office/powerpoint/2010/main" val="190865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Integer_(computer_science)" TargetMode="External"/><Relationship Id="rId3" Type="http://schemas.openxmlformats.org/officeDocument/2006/relationships/hyperlink" Target="https://en.wikipedia.org/wiki/Federal_Aviation_Authority" TargetMode="External"/><Relationship Id="rId7" Type="http://schemas.openxmlformats.org/officeDocument/2006/relationships/hyperlink" Target="https://en.wikipedia.org/wiki/Signed_number_representation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Software_update" TargetMode="External"/><Relationship Id="rId5" Type="http://schemas.openxmlformats.org/officeDocument/2006/relationships/hyperlink" Target="https://en.wikipedia.org/wiki/Ram_air_turbine" TargetMode="External"/><Relationship Id="rId4" Type="http://schemas.openxmlformats.org/officeDocument/2006/relationships/hyperlink" Target="https://en.wikipedia.org/wiki/Boeing_787"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tionary.org/wiki/bit#Etymology_3"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archive.computerhistory.org/resources/text/IBM/Stretch/pdfs/Buchholz_102636426.pdf" TargetMode="External"/><Relationship Id="rId4" Type="http://schemas.openxmlformats.org/officeDocument/2006/relationships/hyperlink" Target="https://en.wikipedia.org/wiki/IBM_703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a:t>
            </a:fld>
            <a:endParaRPr lang="en-US"/>
          </a:p>
        </p:txBody>
      </p:sp>
    </p:spTree>
    <p:extLst>
      <p:ext uri="{BB962C8B-B14F-4D97-AF65-F5344CB8AC3E}">
        <p14:creationId xmlns:p14="http://schemas.microsoft.com/office/powerpoint/2010/main" val="4183337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Binary is easy for computers and hard for humans.</a:t>
            </a:r>
          </a:p>
          <a:p>
            <a:endParaRPr lang="en-US" dirty="0"/>
          </a:p>
          <a:p>
            <a:r>
              <a:rPr lang="en-US" dirty="0"/>
              <a:t>Integers come only in multiples of the 8-bit byte “word” or register size, the smallest unit of data in computer architecture.</a:t>
            </a:r>
          </a:p>
          <a:p>
            <a:endParaRPr lang="en-US" dirty="0"/>
          </a:p>
          <a:p>
            <a:r>
              <a:rPr lang="en-US" dirty="0"/>
              <a:t>How many bits do you need to store 2017 in binary? 13. Who would know this off the top of their head?</a:t>
            </a:r>
          </a:p>
          <a:p>
            <a:r>
              <a:rPr lang="en-US" dirty="0"/>
              <a:t>PROBLEM: </a:t>
            </a:r>
            <a:r>
              <a:rPr lang="en-US" dirty="0" err="1"/>
              <a:t>int</a:t>
            </a:r>
            <a:r>
              <a:rPr lang="en-US" dirty="0"/>
              <a:t> type may be short or long depending on platform, language, etc. </a:t>
            </a:r>
          </a:p>
          <a:p>
            <a:r>
              <a:rPr lang="en-US" dirty="0"/>
              <a:t>Recommend you say what you mean: </a:t>
            </a:r>
            <a:r>
              <a:rPr lang="en-US" b="1" dirty="0"/>
              <a:t>short </a:t>
            </a:r>
            <a:r>
              <a:rPr lang="en-US" dirty="0"/>
              <a:t>or </a:t>
            </a:r>
            <a:r>
              <a:rPr lang="en-US" b="1" dirty="0"/>
              <a:t>long </a:t>
            </a:r>
            <a:r>
              <a:rPr lang="en-US" dirty="0"/>
              <a:t>or 16-bit or 32-bit but not “</a:t>
            </a:r>
            <a:r>
              <a:rPr lang="en-US" dirty="0" err="1"/>
              <a:t>int</a:t>
            </a:r>
            <a:r>
              <a:rPr lang="en-US" dirty="0"/>
              <a:t>”.</a:t>
            </a:r>
          </a:p>
          <a:p>
            <a:endParaRPr lang="en-US" dirty="0"/>
          </a:p>
          <a:p>
            <a:r>
              <a:rPr lang="en-CA" sz="1200" b="0" i="0" kern="1200" dirty="0">
                <a:solidFill>
                  <a:schemeClr val="tx1"/>
                </a:solidFill>
                <a:effectLst/>
                <a:latin typeface="+mn-lt"/>
                <a:ea typeface="+mn-ea"/>
                <a:cs typeface="+mn-cs"/>
              </a:rPr>
              <a:t>A long </a:t>
            </a:r>
            <a:r>
              <a:rPr lang="en-CA" sz="1200" b="0" i="0" kern="1200" dirty="0" err="1">
                <a:solidFill>
                  <a:schemeClr val="tx1"/>
                </a:solidFill>
                <a:effectLst/>
                <a:latin typeface="+mn-lt"/>
                <a:ea typeface="+mn-ea"/>
                <a:cs typeface="+mn-cs"/>
              </a:rPr>
              <a:t>long</a:t>
            </a:r>
            <a:r>
              <a:rPr lang="en-CA" sz="1200" b="0" i="0" kern="1200" dirty="0">
                <a:solidFill>
                  <a:schemeClr val="tx1"/>
                </a:solidFill>
                <a:effectLst/>
                <a:latin typeface="+mn-lt"/>
                <a:ea typeface="+mn-ea"/>
                <a:cs typeface="+mn-cs"/>
              </a:rPr>
              <a:t> or </a:t>
            </a:r>
            <a:r>
              <a:rPr lang="en-CA" sz="1200" b="0" i="1" kern="1200" dirty="0">
                <a:solidFill>
                  <a:schemeClr val="tx1"/>
                </a:solidFill>
                <a:effectLst/>
                <a:latin typeface="+mn-lt"/>
                <a:ea typeface="+mn-ea"/>
                <a:cs typeface="+mn-cs"/>
              </a:rPr>
              <a:t>big integer</a:t>
            </a:r>
            <a:r>
              <a:rPr lang="en-CA" sz="1200" b="0" i="0" kern="1200" dirty="0">
                <a:solidFill>
                  <a:schemeClr val="tx1"/>
                </a:solidFill>
                <a:effectLst/>
                <a:latin typeface="+mn-lt"/>
                <a:ea typeface="+mn-ea"/>
                <a:cs typeface="+mn-cs"/>
              </a:rPr>
              <a:t> (IBM’s BIGINT) is a 64-bit binary integer with a range of -9,223,372,036,854,775,808 to +9223372036854775807.</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That’s a 9 with 18 zeros or 9 quintillion.</a:t>
            </a:r>
            <a:endParaRPr lang="en-US" dirty="0"/>
          </a:p>
          <a:p>
            <a:endParaRPr lang="en-US" dirty="0"/>
          </a:p>
          <a:p>
            <a:r>
              <a:rPr lang="en-US" dirty="0"/>
              <a:t>CPUs address similar amounts of RAM depending on their addressing bit width: </a:t>
            </a:r>
          </a:p>
          <a:p>
            <a:r>
              <a:rPr lang="en-US" dirty="0"/>
              <a:t>32 bit processors or operating systems can address a maximum of 4GB RAM</a:t>
            </a:r>
          </a:p>
          <a:p>
            <a:r>
              <a:rPr lang="en-US" dirty="0"/>
              <a:t>32 bit application software can address only 2GB of memory for variables and it’s own data (the rest of RAM is for the OS and the program itself) regardless of whether it runs on a 32-bit or 64-bit OS.</a:t>
            </a:r>
          </a:p>
          <a:p>
            <a:r>
              <a:rPr lang="en-US" dirty="0"/>
              <a:t>64 bit application software can address far more memory but must be compiled, tested, and run on a 64-bit platform.</a:t>
            </a:r>
          </a:p>
          <a:p>
            <a:endParaRPr lang="en-US" dirty="0"/>
          </a:p>
          <a:p>
            <a:r>
              <a:rPr lang="en-CA" dirty="0"/>
              <a:t>https://msdn.microsoft.com/en-us/library/0b726ydb.aspx</a:t>
            </a:r>
          </a:p>
          <a:p>
            <a:r>
              <a:rPr lang="en-US" dirty="0"/>
              <a:t>http://en.cppreference.com/w/c/types/integer</a:t>
            </a:r>
          </a:p>
          <a:p>
            <a:r>
              <a:rPr lang="en-US" dirty="0"/>
              <a:t>https://en.wikipedia.org/wiki/C_data_types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14</a:t>
            </a:fld>
            <a:endParaRPr lang="en-US"/>
          </a:p>
        </p:txBody>
      </p:sp>
    </p:spTree>
    <p:extLst>
      <p:ext uri="{BB962C8B-B14F-4D97-AF65-F5344CB8AC3E}">
        <p14:creationId xmlns:p14="http://schemas.microsoft.com/office/powerpoint/2010/main" val="2397439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Reference https://www3.ntu.edu.sg/home/ehchua/programming/java/datarepresentation.html</a:t>
            </a:r>
          </a:p>
          <a:p>
            <a:endParaRPr lang="en-US" dirty="0"/>
          </a:p>
          <a:p>
            <a:r>
              <a:rPr lang="en-US" dirty="0"/>
              <a:t>T</a:t>
            </a:r>
            <a:r>
              <a:rPr lang="en-CA" dirty="0"/>
              <a:t>his example shows a type  __int8, a signed version of the char type which is rarely used but useful for the example. Short, long, and long </a:t>
            </a:r>
            <a:r>
              <a:rPr lang="en-CA" dirty="0" err="1"/>
              <a:t>long</a:t>
            </a:r>
            <a:r>
              <a:rPr lang="en-CA" dirty="0"/>
              <a:t> integers use the same scheme.</a:t>
            </a:r>
          </a:p>
          <a:p>
            <a:endParaRPr lang="en-US" dirty="0"/>
          </a:p>
          <a:p>
            <a:r>
              <a:rPr lang="en-CA" sz="1200" b="0" i="0" kern="1200" dirty="0">
                <a:solidFill>
                  <a:schemeClr val="tx1"/>
                </a:solidFill>
                <a:effectLst/>
                <a:latin typeface="+mn-lt"/>
                <a:ea typeface="+mn-ea"/>
                <a:cs typeface="+mn-cs"/>
              </a:rPr>
              <a:t>https://en.wikipedia.org/wiki/Two's_complement</a:t>
            </a:r>
          </a:p>
          <a:p>
            <a:r>
              <a:rPr lang="en-CA" sz="1200" b="0" i="0" kern="1200" dirty="0">
                <a:solidFill>
                  <a:schemeClr val="tx1"/>
                </a:solidFill>
                <a:effectLst/>
                <a:latin typeface="+mn-lt"/>
                <a:ea typeface="+mn-ea"/>
                <a:cs typeface="+mn-cs"/>
              </a:rPr>
              <a:t>The two's-complement system has the advantage that the fundamental arithmetic operations of addition, subtraction, and multiplication are identical to those for unsigned binary numbers. This property makes the system both simpler to implement—there is no special handling of positive vs negative numbers—and is capable of easily handling higher precision arithmetic. </a:t>
            </a:r>
          </a:p>
          <a:p>
            <a:endParaRPr lang="en-CA" sz="1200" b="0" i="0" kern="1200" dirty="0">
              <a:solidFill>
                <a:schemeClr val="tx1"/>
              </a:solidFill>
              <a:effectLst/>
              <a:latin typeface="+mn-lt"/>
              <a:ea typeface="+mn-ea"/>
              <a:cs typeface="+mn-cs"/>
            </a:endParaRPr>
          </a:p>
          <a:p>
            <a:r>
              <a:rPr lang="en-US" dirty="0"/>
              <a:t>The disadvantage is overflow when +127 + 1 becomes −128.</a:t>
            </a:r>
          </a:p>
          <a:p>
            <a:r>
              <a:rPr lang="en-US" dirty="0"/>
              <a:t>But we have that problem with decimal numbers, too.</a:t>
            </a:r>
          </a:p>
          <a:p>
            <a:endParaRPr lang="en-US" dirty="0"/>
          </a:p>
          <a:p>
            <a:r>
              <a:rPr lang="en-US" dirty="0"/>
              <a:t>In IBM databases, there is a DECIMAL data type, base 10, just like humans use. It has always been used for business and financial applications.</a:t>
            </a:r>
          </a:p>
          <a:p>
            <a:r>
              <a:rPr lang="en-US" dirty="0"/>
              <a:t>E.g. 9.2 is 1,234,567.89 It overflows at ten million dollars. Even with decimal data types, we have to ask, “Is this big enough?”</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15</a:t>
            </a:fld>
            <a:endParaRPr lang="en-US"/>
          </a:p>
        </p:txBody>
      </p:sp>
    </p:spTree>
    <p:extLst>
      <p:ext uri="{BB962C8B-B14F-4D97-AF65-F5344CB8AC3E}">
        <p14:creationId xmlns:p14="http://schemas.microsoft.com/office/powerpoint/2010/main" val="4182621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programmers we need to conceptualize binary orders of magnitude.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integer length is needed to hold 2017? Is 8 bits enough? 16? Is 32 or 64 too much of a memory hog?</a:t>
            </a:r>
          </a:p>
          <a:p>
            <a:endParaRPr lang="en-CA" dirty="0"/>
          </a:p>
          <a:p>
            <a:r>
              <a:rPr lang="en-CA" dirty="0"/>
              <a:t>What is the maximum value for a signed int32?  Remember from the previous slide? 2,147,483,647</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If you think the value is too hard to remember in base 10, it’s easy in base 2, it’s 31 ones: 1111111111111111111111111111111</a:t>
            </a:r>
          </a:p>
          <a:p>
            <a:r>
              <a:rPr lang="en-CA" dirty="0"/>
              <a:t>Easiest way to remember exactly is to get a tattoo.</a:t>
            </a:r>
          </a:p>
          <a:p>
            <a:r>
              <a:rPr lang="en-US" dirty="0"/>
              <a:t>O</a:t>
            </a:r>
            <a:r>
              <a:rPr lang="en-CA" dirty="0"/>
              <a:t>r just remember +/- 2 billion.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In the C programming language specification, signed integer overflow causes </a:t>
            </a:r>
            <a:r>
              <a:rPr lang="en-CA" sz="1200" b="1" i="0" kern="1200" dirty="0">
                <a:solidFill>
                  <a:schemeClr val="tx1"/>
                </a:solidFill>
                <a:effectLst/>
                <a:latin typeface="+mn-lt"/>
                <a:ea typeface="+mn-ea"/>
                <a:cs typeface="+mn-cs"/>
              </a:rPr>
              <a:t>undefined behavior</a:t>
            </a:r>
            <a:r>
              <a:rPr lang="en-CA" sz="1200" b="0" i="0" kern="1200" dirty="0">
                <a:solidFill>
                  <a:schemeClr val="tx1"/>
                </a:solidFill>
                <a:effectLst/>
                <a:latin typeface="+mn-lt"/>
                <a:ea typeface="+mn-ea"/>
                <a:cs typeface="+mn-cs"/>
              </a:rPr>
              <a:t> because there are three different architectures to store signed values, all with different side effects.</a:t>
            </a:r>
            <a:br>
              <a:rPr lang="en-CA" sz="1200" b="0" i="0" kern="1200" dirty="0">
                <a:solidFill>
                  <a:schemeClr val="tx1"/>
                </a:solidFill>
                <a:effectLst/>
                <a:latin typeface="+mn-lt"/>
                <a:ea typeface="+mn-ea"/>
                <a:cs typeface="+mn-cs"/>
              </a:rPr>
            </a:br>
            <a:r>
              <a:rPr lang="en-CA" sz="1200" b="0" i="0" kern="1200" dirty="0">
                <a:solidFill>
                  <a:schemeClr val="tx1"/>
                </a:solidFill>
                <a:effectLst/>
                <a:latin typeface="+mn-lt"/>
                <a:ea typeface="+mn-ea"/>
                <a:cs typeface="+mn-cs"/>
              </a:rPr>
              <a:t>On most platforms—because most use Twos Complement—signed overflow behaves like unsigned integer overflow: integers wrap around on overflow. 32,767 + 1 = −32,768 − 1 = 32,767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U</a:t>
            </a:r>
            <a:r>
              <a:rPr lang="en-CA" sz="1200" b="0" i="0" kern="1200" dirty="0" err="1">
                <a:solidFill>
                  <a:schemeClr val="tx1"/>
                </a:solidFill>
                <a:effectLst/>
                <a:latin typeface="+mn-lt"/>
                <a:ea typeface="+mn-ea"/>
                <a:cs typeface="+mn-cs"/>
              </a:rPr>
              <a:t>nsigned</a:t>
            </a:r>
            <a:r>
              <a:rPr lang="en-CA" sz="1200" b="0" i="0" kern="1200" dirty="0">
                <a:solidFill>
                  <a:schemeClr val="tx1"/>
                </a:solidFill>
                <a:effectLst/>
                <a:latin typeface="+mn-lt"/>
                <a:ea typeface="+mn-ea"/>
                <a:cs typeface="+mn-cs"/>
              </a:rPr>
              <a:t> Integers can hold twice as many positive values as signed but twice as much is rarely enough and the side-effect danger of mixing unsigned and signed integers is not worth it.</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i="0" kern="1200" dirty="0">
                <a:solidFill>
                  <a:schemeClr val="tx1"/>
                </a:solidFill>
                <a:effectLst/>
                <a:latin typeface="+mn-lt"/>
                <a:ea typeface="+mn-ea"/>
                <a:cs typeface="+mn-cs"/>
              </a:rPr>
              <a:t>C# and Java don’t provide unsigned integer types for good reason: it’s too prone to subtle errors introduced by binary processing when signed and unsigned are mixed in calculations.</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16</a:t>
            </a:fld>
            <a:endParaRPr lang="en-US"/>
          </a:p>
        </p:txBody>
      </p:sp>
    </p:spTree>
    <p:extLst>
      <p:ext uri="{BB962C8B-B14F-4D97-AF65-F5344CB8AC3E}">
        <p14:creationId xmlns:p14="http://schemas.microsoft.com/office/powerpoint/2010/main" val="3819326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Integer overflow</a:t>
            </a:r>
          </a:p>
          <a:p>
            <a:r>
              <a:rPr lang="en-CA" dirty="0"/>
              <a:t>https://www.youtube.com/watch?v=9bZkp7q19f0  at 2,757,501,680+ views as of 2017 Winter term.</a:t>
            </a:r>
            <a:endParaRPr lang="en-US" dirty="0"/>
          </a:p>
          <a:p>
            <a:endParaRPr lang="en-US" dirty="0"/>
          </a:p>
          <a:p>
            <a:r>
              <a:rPr lang="en-CA" sz="1200" b="0" i="0" kern="1200" dirty="0">
                <a:solidFill>
                  <a:schemeClr val="tx1"/>
                </a:solidFill>
                <a:effectLst/>
                <a:latin typeface="+mn-lt"/>
                <a:ea typeface="+mn-ea"/>
                <a:cs typeface="+mn-cs"/>
              </a:rPr>
              <a:t>On 30 April 2015, the </a:t>
            </a:r>
            <a:r>
              <a:rPr lang="en-CA" sz="1200" b="0" i="0" u="none" strike="noStrike" kern="1200" dirty="0">
                <a:solidFill>
                  <a:schemeClr val="tx1"/>
                </a:solidFill>
                <a:effectLst/>
                <a:latin typeface="+mn-lt"/>
                <a:ea typeface="+mn-ea"/>
                <a:cs typeface="+mn-cs"/>
                <a:hlinkClick r:id="rId3" tooltip="Federal Aviation Authority"/>
              </a:rPr>
              <a:t>Federal Aviation Authority</a:t>
            </a:r>
            <a:r>
              <a:rPr lang="en-CA" sz="1200" b="0" i="0" kern="1200" dirty="0">
                <a:solidFill>
                  <a:schemeClr val="tx1"/>
                </a:solidFill>
                <a:effectLst/>
                <a:latin typeface="+mn-lt"/>
                <a:ea typeface="+mn-ea"/>
                <a:cs typeface="+mn-cs"/>
              </a:rPr>
              <a:t> ordered </a:t>
            </a:r>
            <a:r>
              <a:rPr lang="en-CA" sz="1200" b="0" i="0" u="none" strike="noStrike" kern="1200" dirty="0">
                <a:solidFill>
                  <a:schemeClr val="tx1"/>
                </a:solidFill>
                <a:effectLst/>
                <a:latin typeface="+mn-lt"/>
                <a:ea typeface="+mn-ea"/>
                <a:cs typeface="+mn-cs"/>
                <a:hlinkClick r:id="rId4" tooltip="Boeing 787"/>
              </a:rPr>
              <a:t>Boeing 787</a:t>
            </a:r>
            <a:r>
              <a:rPr lang="en-CA" sz="1200" b="0" i="0" u="none" strike="noStrike" kern="1200" dirty="0">
                <a:solidFill>
                  <a:schemeClr val="tx1"/>
                </a:solidFill>
                <a:effectLst/>
                <a:latin typeface="+mn-lt"/>
                <a:ea typeface="+mn-ea"/>
                <a:cs typeface="+mn-cs"/>
              </a:rPr>
              <a:t> Dreamliner</a:t>
            </a:r>
            <a:r>
              <a:rPr lang="en-CA" sz="1200" b="0" i="0" kern="1200" dirty="0">
                <a:solidFill>
                  <a:schemeClr val="tx1"/>
                </a:solidFill>
                <a:effectLst/>
                <a:latin typeface="+mn-lt"/>
                <a:ea typeface="+mn-ea"/>
                <a:cs typeface="+mn-cs"/>
              </a:rPr>
              <a:t> operators to reset its electrical system to avoid an integer overflow which could lead to complete loss of normal electrical power and </a:t>
            </a:r>
            <a:r>
              <a:rPr lang="en-CA" sz="1200" b="0" i="0" u="none" strike="noStrike" kern="1200" dirty="0">
                <a:solidFill>
                  <a:schemeClr val="tx1"/>
                </a:solidFill>
                <a:effectLst/>
                <a:latin typeface="+mn-lt"/>
                <a:ea typeface="+mn-ea"/>
                <a:cs typeface="+mn-cs"/>
                <a:hlinkClick r:id="rId5" tooltip="Ram air turbine"/>
              </a:rPr>
              <a:t>ram air turbine</a:t>
            </a:r>
            <a:r>
              <a:rPr lang="en-CA" sz="1200" b="0" i="0" kern="1200" dirty="0">
                <a:solidFill>
                  <a:schemeClr val="tx1"/>
                </a:solidFill>
                <a:effectLst/>
                <a:latin typeface="+mn-lt"/>
                <a:ea typeface="+mn-ea"/>
                <a:cs typeface="+mn-cs"/>
              </a:rPr>
              <a:t> deployment to generate emergency power. Boeing issued a </a:t>
            </a:r>
            <a:r>
              <a:rPr lang="en-CA" sz="1200" b="0" i="0" u="none" strike="noStrike" kern="1200" dirty="0">
                <a:solidFill>
                  <a:schemeClr val="tx1"/>
                </a:solidFill>
                <a:effectLst/>
                <a:latin typeface="+mn-lt"/>
                <a:ea typeface="+mn-ea"/>
                <a:cs typeface="+mn-cs"/>
                <a:hlinkClick r:id="rId6" tooltip="Software update"/>
              </a:rPr>
              <a:t>software update</a:t>
            </a:r>
            <a:r>
              <a:rPr lang="en-CA" sz="1200" b="0" i="0" kern="1200" dirty="0">
                <a:solidFill>
                  <a:schemeClr val="tx1"/>
                </a:solidFill>
                <a:effectLst/>
                <a:latin typeface="+mn-lt"/>
                <a:ea typeface="+mn-ea"/>
                <a:cs typeface="+mn-cs"/>
              </a:rPr>
              <a:t> in the fourth quarter of 2015 before the overflow would happen again. The error happened after 2³¹ </a:t>
            </a:r>
            <a:r>
              <a:rPr lang="en-CA" sz="1200" b="0" i="0" kern="1200" dirty="0" err="1">
                <a:solidFill>
                  <a:schemeClr val="tx1"/>
                </a:solidFill>
                <a:effectLst/>
                <a:latin typeface="+mn-lt"/>
                <a:ea typeface="+mn-ea"/>
                <a:cs typeface="+mn-cs"/>
              </a:rPr>
              <a:t>centiseconds</a:t>
            </a:r>
            <a:r>
              <a:rPr lang="en-CA" sz="1200" b="0" i="0" kern="1200" dirty="0">
                <a:solidFill>
                  <a:schemeClr val="tx1"/>
                </a:solidFill>
                <a:effectLst/>
                <a:latin typeface="+mn-lt"/>
                <a:ea typeface="+mn-ea"/>
                <a:cs typeface="+mn-cs"/>
              </a:rPr>
              <a:t> (248.55134814815 days) of operation indicating a 32-bit </a:t>
            </a:r>
            <a:r>
              <a:rPr lang="en-CA" sz="1200" b="0" i="0" u="none" strike="noStrike" kern="1200" dirty="0">
                <a:solidFill>
                  <a:schemeClr val="tx1"/>
                </a:solidFill>
                <a:effectLst/>
                <a:latin typeface="+mn-lt"/>
                <a:ea typeface="+mn-ea"/>
                <a:cs typeface="+mn-cs"/>
                <a:hlinkClick r:id="rId7" tooltip="Signed number representations"/>
              </a:rPr>
              <a:t>signed</a:t>
            </a:r>
            <a:r>
              <a:rPr lang="en-CA" sz="1200" b="0" i="0" kern="1200" dirty="0">
                <a:solidFill>
                  <a:schemeClr val="tx1"/>
                </a:solidFill>
                <a:effectLst/>
                <a:latin typeface="+mn-lt"/>
                <a:ea typeface="+mn-ea"/>
                <a:cs typeface="+mn-cs"/>
              </a:rPr>
              <a:t> </a:t>
            </a:r>
            <a:r>
              <a:rPr lang="en-CA" sz="1200" b="0" i="0" u="none" strike="noStrike" kern="1200" dirty="0">
                <a:solidFill>
                  <a:schemeClr val="tx1"/>
                </a:solidFill>
                <a:effectLst/>
                <a:latin typeface="+mn-lt"/>
                <a:ea typeface="+mn-ea"/>
                <a:cs typeface="+mn-cs"/>
                <a:hlinkClick r:id="rId8" tooltip="Integer (computer science)"/>
              </a:rPr>
              <a:t>integer</a:t>
            </a:r>
            <a:r>
              <a:rPr lang="en-CA" sz="1200" b="0" i="0" kern="1200" dirty="0">
                <a:solidFill>
                  <a:schemeClr val="tx1"/>
                </a:solidFill>
                <a:effectLst/>
                <a:latin typeface="+mn-lt"/>
                <a:ea typeface="+mn-ea"/>
                <a:cs typeface="+mn-cs"/>
              </a:rPr>
              <a:t>. (</a:t>
            </a:r>
            <a:r>
              <a:rPr lang="en-CA" dirty="0"/>
              <a:t>2,147,483,647 / </a:t>
            </a:r>
            <a:r>
              <a:rPr lang="en-CA" sz="1200" b="0" i="0" kern="1200" dirty="0">
                <a:solidFill>
                  <a:schemeClr val="tx1"/>
                </a:solidFill>
                <a:effectLst/>
                <a:latin typeface="+mn-lt"/>
                <a:ea typeface="+mn-ea"/>
                <a:cs typeface="+mn-cs"/>
              </a:rPr>
              <a:t>100 hundredths / 60 seconds / 60 minutes / 24 hours) Even if they had counted full seconds, it would not have happened for 24855 days or 68 years. That’s still a bit tight; Douglas DC-3’s have been flying for 70+ years. So an unsigned 32-bit </a:t>
            </a:r>
            <a:r>
              <a:rPr lang="en-CA" sz="1200" b="0" i="0" kern="1200" dirty="0" err="1">
                <a:solidFill>
                  <a:schemeClr val="tx1"/>
                </a:solidFill>
                <a:effectLst/>
                <a:latin typeface="+mn-lt"/>
                <a:ea typeface="+mn-ea"/>
                <a:cs typeface="+mn-cs"/>
              </a:rPr>
              <a:t>int</a:t>
            </a:r>
            <a:r>
              <a:rPr lang="en-CA" sz="1200" b="0" i="0" kern="1200" dirty="0">
                <a:solidFill>
                  <a:schemeClr val="tx1"/>
                </a:solidFill>
                <a:effectLst/>
                <a:latin typeface="+mn-lt"/>
                <a:ea typeface="+mn-ea"/>
                <a:cs typeface="+mn-cs"/>
              </a:rPr>
              <a:t> counting only full seconds would have been enough but because subtle errors can occur when mixing signed and unsigned integers, that might not have been a solution. If the programmer specified a “long </a:t>
            </a:r>
            <a:r>
              <a:rPr lang="en-CA" sz="1200" b="0" i="0" kern="1200" dirty="0" err="1">
                <a:solidFill>
                  <a:schemeClr val="tx1"/>
                </a:solidFill>
                <a:effectLst/>
                <a:latin typeface="+mn-lt"/>
                <a:ea typeface="+mn-ea"/>
                <a:cs typeface="+mn-cs"/>
              </a:rPr>
              <a:t>long</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int</a:t>
            </a:r>
            <a:r>
              <a:rPr lang="en-CA" sz="1200" b="0" i="0" kern="1200" dirty="0">
                <a:solidFill>
                  <a:schemeClr val="tx1"/>
                </a:solidFill>
                <a:effectLst/>
                <a:latin typeface="+mn-lt"/>
                <a:ea typeface="+mn-ea"/>
                <a:cs typeface="+mn-cs"/>
              </a:rPr>
              <a:t>; it would have taken 3 billion years to overflow counting hundredths of a second.</a:t>
            </a:r>
          </a:p>
          <a:p>
            <a:endParaRPr lang="en-CA" sz="1200" b="0" i="0" kern="1200" dirty="0">
              <a:solidFill>
                <a:schemeClr val="tx1"/>
              </a:solidFill>
              <a:effectLst/>
              <a:latin typeface="+mn-lt"/>
              <a:ea typeface="+mn-ea"/>
              <a:cs typeface="+mn-cs"/>
            </a:endParaRPr>
          </a:p>
          <a:p>
            <a:r>
              <a:rPr lang="en-US" dirty="0"/>
              <a:t>Big (long </a:t>
            </a:r>
            <a:r>
              <a:rPr lang="en-US" dirty="0" err="1"/>
              <a:t>int</a:t>
            </a:r>
            <a:r>
              <a:rPr lang="en-US" dirty="0"/>
              <a:t>) and little things (hundredths of a second) are hard to gauge. </a:t>
            </a:r>
          </a:p>
          <a:p>
            <a:r>
              <a:rPr lang="en-US" dirty="0"/>
              <a:t>https://en.wikipedia.org/wiki/Integer_overflow</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Unix systems record time values as the number of seconds, positive or negative, since 00:00:00 UTC on January 1, 1970. 32-bit systems use a signed 32-bit integer for this which gives a range of 1970 +/- 68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But 2,147,483,647 seconds after that date, the integer value will wrap around. On January 19, 2038, at 03:14:07 in the morning, 32-bit Unix systems will go back in time 136 years.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Not a problem for any contemporary UNIX system, they are all 64-bit. But what about small 32-bit embedded systems?</a:t>
            </a:r>
            <a:endParaRPr lang="en-US" dirty="0"/>
          </a:p>
          <a:p>
            <a:endParaRPr lang="en-US" dirty="0"/>
          </a:p>
          <a:p>
            <a:r>
              <a:rPr lang="en-US" dirty="0"/>
              <a:t>Activity:</a:t>
            </a:r>
          </a:p>
          <a:p>
            <a:r>
              <a:rPr lang="en-US" dirty="0"/>
              <a:t>What is wrong with this line of code? </a:t>
            </a:r>
            <a:br>
              <a:rPr lang="en-US" dirty="0"/>
            </a:br>
            <a:r>
              <a:rPr lang="en-CA" dirty="0"/>
              <a:t>mid = (low + high) / 2; // low and high and mid are all integers of the same size.</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17</a:t>
            </a:fld>
            <a:endParaRPr lang="en-US"/>
          </a:p>
        </p:txBody>
      </p:sp>
    </p:spTree>
    <p:extLst>
      <p:ext uri="{BB962C8B-B14F-4D97-AF65-F5344CB8AC3E}">
        <p14:creationId xmlns:p14="http://schemas.microsoft.com/office/powerpoint/2010/main" val="124046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 Algebra and logic gates</a:t>
            </a:r>
          </a:p>
          <a:p>
            <a:pPr marL="228600" indent="-228600">
              <a:buAutoNum type="arabicPeriod"/>
            </a:pPr>
            <a:r>
              <a:rPr lang="en-US" dirty="0"/>
              <a:t>If the Day of Week is Monday, then continue evaluating the expressions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If you have one or more classes on Monday, then continue evaluating the expressions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TRUE + TRUE = TRUE, continue evaluating the expressions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Are you sick? You’re here so lets assume you are not sick, i.e. the variable “sick” = FALSE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NOT FALSE is TRUE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TRUE + TRUE = TRUE, so </a:t>
            </a:r>
            <a:r>
              <a:rPr lang="en-US" dirty="0" err="1"/>
              <a:t>goto</a:t>
            </a:r>
            <a:r>
              <a:rPr lang="en-US" dirty="0"/>
              <a:t> school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same logic can be expressed negatively with ORs instead of ANDs.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Boolean expressions resolve to a simple TRUE or FALSE.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logic expressions joined by AND must be true for the whole expression to resolve to TRUE. One FALSE negates any number of AND TRUEs. </a:t>
            </a:r>
          </a:p>
          <a:p>
            <a:r>
              <a:rPr lang="en-US" dirty="0"/>
              <a:t>OR starts a new condition. </a:t>
            </a:r>
            <a:r>
              <a:rPr lang="en-CA" dirty="0"/>
              <a:t>OR connects two conditions and returns true if either condition is true or if both conditions are true.</a:t>
            </a: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18</a:t>
            </a:fld>
            <a:endParaRPr lang="en-US"/>
          </a:p>
        </p:txBody>
      </p:sp>
    </p:spTree>
    <p:extLst>
      <p:ext uri="{BB962C8B-B14F-4D97-AF65-F5344CB8AC3E}">
        <p14:creationId xmlns:p14="http://schemas.microsoft.com/office/powerpoint/2010/main" val="1880234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to “</a:t>
            </a:r>
            <a:r>
              <a:rPr lang="en-US" dirty="0">
                <a:solidFill>
                  <a:schemeClr val="tx2"/>
                </a:solidFill>
              </a:rPr>
              <a:t>convert from Decimal to Binary to Hex</a:t>
            </a:r>
            <a:r>
              <a:rPr lang="en-US" dirty="0"/>
              <a:t>”?</a:t>
            </a:r>
            <a:r>
              <a:rPr lang="en-CA" dirty="0"/>
              <a:t> Use Google.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256 is also 16^2, thus HEX.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Concept of nibbles, easier to count 0 to F twice than 0 to 255 all the time.</a:t>
            </a:r>
            <a:endParaRPr lang="en-US" sz="2000" dirty="0"/>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19</a:t>
            </a:fld>
            <a:endParaRPr lang="en-US"/>
          </a:p>
        </p:txBody>
      </p:sp>
    </p:spTree>
    <p:extLst>
      <p:ext uri="{BB962C8B-B14F-4D97-AF65-F5344CB8AC3E}">
        <p14:creationId xmlns:p14="http://schemas.microsoft.com/office/powerpoint/2010/main" val="715024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in the day, some computers had trouble with more than 256 colors, thus “web safe” colors were born using hex values.</a:t>
            </a:r>
          </a:p>
          <a:p>
            <a:r>
              <a:rPr lang="en-US" dirty="0"/>
              <a:t>RGB = RED, GREEN, BLUE. Any color can be created from the combination of these.</a:t>
            </a:r>
          </a:p>
          <a:p>
            <a:endParaRPr lang="en-US" dirty="0"/>
          </a:p>
          <a:p>
            <a:r>
              <a:rPr lang="en-CA" dirty="0"/>
              <a:t>https://en.wikipedia.org/wiki/Web_colors#Web-safe_colors</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20</a:t>
            </a:fld>
            <a:endParaRPr lang="en-US"/>
          </a:p>
        </p:txBody>
      </p:sp>
    </p:spTree>
    <p:extLst>
      <p:ext uri="{BB962C8B-B14F-4D97-AF65-F5344CB8AC3E}">
        <p14:creationId xmlns:p14="http://schemas.microsoft.com/office/powerpoint/2010/main" val="2072231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slide indicates a typical revision schedule for software</a:t>
            </a:r>
          </a:p>
          <a:p>
            <a:endParaRPr lang="en-US" baseline="0" dirty="0"/>
          </a:p>
          <a:p>
            <a:r>
              <a:rPr lang="en-US" baseline="0" dirty="0"/>
              <a:t>In the development stage, only a two numbering system is used: 0.1, 0.2, etc. Each number indicates a new build of the software. </a:t>
            </a:r>
          </a:p>
          <a:p>
            <a:endParaRPr lang="en-US" baseline="0" dirty="0"/>
          </a:p>
          <a:p>
            <a:r>
              <a:rPr lang="en-US" baseline="0" dirty="0"/>
              <a:t>When the software project is complete, the numbering of 1.0 is given, and the word Alpha is appended. This means that the software is not stable and has major bugs, preventing some of its features from working. The Alpha number is increased to indicate revisions in the code – usually bug fixes which improve functionality or performance.</a:t>
            </a:r>
          </a:p>
          <a:p>
            <a:endParaRPr lang="en-US" baseline="0" dirty="0"/>
          </a:p>
          <a:p>
            <a:r>
              <a:rPr lang="en-US" baseline="0" dirty="0"/>
              <a:t>After the major bugs have been fixed and the software is stable, the Beta phase is commenced. Notice that the numbering is still 1.0 throughout this timeframe.</a:t>
            </a:r>
          </a:p>
          <a:p>
            <a:endParaRPr lang="en-US" baseline="0" dirty="0"/>
          </a:p>
          <a:p>
            <a:r>
              <a:rPr lang="en-US" baseline="0" dirty="0"/>
              <a:t>When all of the known bugs have been dealt with and the software now performs as expected, the Release Candidate phase is begun. This phase provides an opportunity for selected public members to download the software and try it out. During this phase, bugs are usually discovered as well as compatibility issues due to specific system configurations. This gives software developers a method to test the software in a real world environment, but without the pressure of officially launching the software. During this phase changes are made to fix configuration issues and bugs.</a:t>
            </a:r>
          </a:p>
          <a:p>
            <a:endParaRPr lang="en-US" baseline="0" dirty="0"/>
          </a:p>
          <a:p>
            <a:r>
              <a:rPr lang="en-US" baseline="0" dirty="0"/>
              <a:t>When the software is really for public release and announced as a finished product, it is given the numbering of 1.0.0 (typically the last number if it is a 0 is not written, i.e. 1.0)</a:t>
            </a:r>
          </a:p>
          <a:p>
            <a:endParaRPr lang="en-US" baseline="0" dirty="0"/>
          </a:p>
          <a:p>
            <a:r>
              <a:rPr lang="en-US" baseline="0" dirty="0"/>
              <a:t>1.0.2 – announces bug fixes from 1.0.1 and is backward compatible with 1.0.1 and forward compatible with 1.1.0.</a:t>
            </a:r>
          </a:p>
          <a:p>
            <a:endParaRPr lang="en-US" baseline="0" dirty="0"/>
          </a:p>
          <a:p>
            <a:r>
              <a:rPr lang="en-US" baseline="0" dirty="0"/>
              <a:t>1.1.1 – is backward compatible with 1.1.0, but is not forward compatible with 1.2.0 because of new features or formats.</a:t>
            </a:r>
          </a:p>
          <a:p>
            <a:endParaRPr lang="en-US" baseline="0" dirty="0"/>
          </a:p>
          <a:p>
            <a:r>
              <a:rPr lang="en-US" baseline="0" dirty="0"/>
              <a:t>2.0 – is not backward compatible with 1.2.1, and will not be compatible with 2.1, when it is developed.</a:t>
            </a:r>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22</a:t>
            </a:fld>
            <a:endParaRPr lang="en-US"/>
          </a:p>
        </p:txBody>
      </p:sp>
    </p:spTree>
    <p:extLst>
      <p:ext uri="{BB962C8B-B14F-4D97-AF65-F5344CB8AC3E}">
        <p14:creationId xmlns:p14="http://schemas.microsoft.com/office/powerpoint/2010/main" val="3510709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three tier numbering system is a convention adopted by software vendors. The purpose of the numbering system is twofold:</a:t>
            </a:r>
          </a:p>
          <a:p>
            <a:pPr marL="228600" indent="-228600">
              <a:buFont typeface="+mj-lt"/>
              <a:buAutoNum type="arabicPeriod"/>
            </a:pPr>
            <a:r>
              <a:rPr lang="en-US" baseline="0" dirty="0"/>
              <a:t>To communicate the order of the releases so you can track the software’s development over time.</a:t>
            </a:r>
          </a:p>
          <a:p>
            <a:pPr marL="228600" indent="-228600">
              <a:buFont typeface="+mj-lt"/>
              <a:buAutoNum type="arabicPeriod"/>
            </a:pPr>
            <a:r>
              <a:rPr lang="en-US" baseline="0" dirty="0"/>
              <a:t>To communicate clearly the nature and degree of changes in each release.</a:t>
            </a:r>
          </a:p>
          <a:p>
            <a:pPr marL="228600" indent="-228600">
              <a:buFont typeface="+mj-lt"/>
              <a:buAutoNum type="arabicPeriod"/>
            </a:pPr>
            <a:endParaRPr lang="en-US" baseline="0" dirty="0"/>
          </a:p>
          <a:p>
            <a:pPr marL="0" indent="0">
              <a:buFont typeface="+mj-lt"/>
              <a:buNone/>
            </a:pPr>
            <a:r>
              <a:rPr lang="en-US" dirty="0"/>
              <a:t>Release numbers are groups</a:t>
            </a:r>
            <a:r>
              <a:rPr lang="en-US" baseline="0" dirty="0"/>
              <a:t> of numbers separated by dots – the dots are not decimals, merely separators.</a:t>
            </a:r>
          </a:p>
          <a:p>
            <a:pPr marL="0" indent="0">
              <a:buFont typeface="+mj-lt"/>
              <a:buNone/>
            </a:pPr>
            <a:endParaRPr lang="en-US" baseline="0" dirty="0"/>
          </a:p>
          <a:p>
            <a:pPr marL="0" indent="0">
              <a:buFont typeface="+mj-lt"/>
              <a:buNone/>
            </a:pPr>
            <a:r>
              <a:rPr lang="en-US" dirty="0"/>
              <a:t>The</a:t>
            </a:r>
            <a:r>
              <a:rPr lang="en-US" baseline="0" dirty="0"/>
              <a:t> number on the right indicates micro changes to the code base. These are typically bug fixes.</a:t>
            </a:r>
          </a:p>
          <a:p>
            <a:pPr marL="0" indent="0">
              <a:buFont typeface="+mj-lt"/>
              <a:buNone/>
            </a:pPr>
            <a:r>
              <a:rPr lang="en-US" baseline="0" dirty="0"/>
              <a:t>Micro revisions are defined as changes which are forward and backward compatible.</a:t>
            </a:r>
          </a:p>
          <a:p>
            <a:pPr marL="0" indent="0">
              <a:buFont typeface="+mj-lt"/>
              <a:buNone/>
            </a:pPr>
            <a:r>
              <a:rPr lang="en-US" baseline="0" dirty="0"/>
              <a:t>This means that 3.4.2 is backward compatible with 3.4.1. Forward compatibility means that customers who install 3.5.0 should not have any compatibility problems with 3.4.2 clients, except that clients with 3.4.2 will not have the features of the 3.5.0 clients. If there are compatibility issues then it is not a micro change and the minor revision number needs to be incremented.</a:t>
            </a:r>
          </a:p>
          <a:p>
            <a:pPr marL="0" indent="0">
              <a:buFont typeface="+mj-lt"/>
              <a:buNone/>
            </a:pPr>
            <a:endParaRPr lang="en-US" baseline="0" dirty="0"/>
          </a:p>
          <a:p>
            <a:pPr marL="0" indent="0">
              <a:buFont typeface="+mj-lt"/>
              <a:buNone/>
            </a:pPr>
            <a:r>
              <a:rPr lang="en-US" baseline="0" dirty="0"/>
              <a:t>The minor revision number is typically used to introduce new product features of the software. Changes here must be backward compatible, but not forward compatible. For example, clients who upgraded to 3.4.2 will have no compatibility issues with 3.3.0 clients. The 3.4.2 software can read 3.3.0 files, but may silently change the format to something that the 3.3.0 clients can not be able to read in order to gain new features. Thus, minor changes are always backward compatible, but not forward compatible.</a:t>
            </a:r>
          </a:p>
          <a:p>
            <a:pPr marL="0" indent="0">
              <a:buFont typeface="+mj-lt"/>
              <a:buNone/>
            </a:pPr>
            <a:endParaRPr lang="en-US" baseline="0" dirty="0"/>
          </a:p>
          <a:p>
            <a:pPr marL="0" indent="0">
              <a:buFont typeface="+mj-lt"/>
              <a:buNone/>
            </a:pPr>
            <a:r>
              <a:rPr lang="en-US" baseline="0" dirty="0"/>
              <a:t>Major changes mark compatibility boundaries. Changes here communicate major revisions to have new feature sets or require hardware changes as well. Thus, a new major change can be (it doesn’t have to be, but this is based on what the software does) forward and backward incompatible. Clients who upgrade to 3.0.0 from 2.2.2, for example, will have compatibility issues due to reengineered software design or incompatible hardware. Or 4.0 clients will have compatibility issues with 3.4.2 clients because of the new hardware or the new way the software works.</a:t>
            </a:r>
          </a:p>
          <a:p>
            <a:pPr marL="0" indent="0">
              <a:buFont typeface="+mj-lt"/>
              <a:buNone/>
            </a:pPr>
            <a:endParaRPr lang="en-US" baseline="0" dirty="0"/>
          </a:p>
          <a:p>
            <a:pPr marL="0" indent="0">
              <a:buFont typeface="+mj-lt"/>
              <a:buNone/>
            </a:pPr>
            <a:r>
              <a:rPr lang="en-US" baseline="0" dirty="0"/>
              <a:t>https://en.wikipedia.org/wiki/Software_versioning</a:t>
            </a:r>
          </a:p>
          <a:p>
            <a:pPr marL="0" indent="0">
              <a:buFont typeface="+mj-lt"/>
              <a:buNone/>
            </a:pPr>
            <a:r>
              <a:rPr lang="en-US" baseline="0" dirty="0"/>
              <a:t>Note: Microsoft uses build numbering; see the wiki article.</a:t>
            </a:r>
          </a:p>
        </p:txBody>
      </p:sp>
      <p:sp>
        <p:nvSpPr>
          <p:cNvPr id="4" name="Slide Number Placeholder 3"/>
          <p:cNvSpPr>
            <a:spLocks noGrp="1"/>
          </p:cNvSpPr>
          <p:nvPr>
            <p:ph type="sldNum" sz="quarter" idx="10"/>
          </p:nvPr>
        </p:nvSpPr>
        <p:spPr/>
        <p:txBody>
          <a:bodyPr/>
          <a:lstStyle/>
          <a:p>
            <a:fld id="{6CE49CAB-11E7-4E46-B3A8-B9759289B5BF}" type="slidenum">
              <a:rPr lang="en-US" smtClean="0"/>
              <a:t>23</a:t>
            </a:fld>
            <a:endParaRPr lang="en-US"/>
          </a:p>
        </p:txBody>
      </p:sp>
    </p:spTree>
    <p:extLst>
      <p:ext uri="{BB962C8B-B14F-4D97-AF65-F5344CB8AC3E}">
        <p14:creationId xmlns:p14="http://schemas.microsoft.com/office/powerpoint/2010/main" val="831761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Practice software versioning by writing a program in stages, building up its functionality.</a:t>
            </a:r>
          </a:p>
          <a:p>
            <a:r>
              <a:rPr lang="en-CA" sz="1200" kern="1200" dirty="0">
                <a:solidFill>
                  <a:schemeClr val="tx1"/>
                </a:solidFill>
                <a:effectLst/>
                <a:latin typeface="+mn-lt"/>
                <a:ea typeface="+mn-ea"/>
                <a:cs typeface="+mn-cs"/>
              </a:rPr>
              <a:t>Write the comments first!</a:t>
            </a:r>
          </a:p>
          <a:p>
            <a:r>
              <a:rPr lang="en-CA" sz="1200" kern="1200" dirty="0">
                <a:solidFill>
                  <a:schemeClr val="tx1"/>
                </a:solidFill>
                <a:effectLst/>
                <a:latin typeface="+mn-lt"/>
                <a:ea typeface="+mn-ea"/>
                <a:cs typeface="+mn-cs"/>
              </a:rPr>
              <a:t>satisfy the DOWIM compiler (DO What I Mean -- compiler ignores the code and compiles your comments)</a:t>
            </a:r>
          </a:p>
          <a:p>
            <a:r>
              <a:rPr lang="en-CA" sz="1200" kern="1200" dirty="0">
                <a:solidFill>
                  <a:schemeClr val="tx1"/>
                </a:solidFill>
                <a:effectLst/>
                <a:latin typeface="+mn-lt"/>
                <a:ea typeface="+mn-ea"/>
                <a:cs typeface="+mn-cs"/>
              </a:rPr>
              <a:t>programs do what you code, not what you mean.</a:t>
            </a:r>
          </a:p>
          <a:p>
            <a:r>
              <a:rPr lang="en-CA" sz="1200" kern="1200" dirty="0">
                <a:solidFill>
                  <a:schemeClr val="tx1"/>
                </a:solidFill>
                <a:effectLst/>
                <a:latin typeface="+mn-lt"/>
                <a:ea typeface="+mn-ea"/>
                <a:cs typeface="+mn-cs"/>
              </a:rPr>
              <a:t>what do your comments say the code should do?</a:t>
            </a:r>
          </a:p>
          <a:p>
            <a:r>
              <a:rPr lang="en-CA" sz="1200" kern="1200" dirty="0">
                <a:solidFill>
                  <a:schemeClr val="tx1"/>
                </a:solidFill>
                <a:effectLst/>
                <a:latin typeface="+mn-lt"/>
                <a:ea typeface="+mn-ea"/>
                <a:cs typeface="+mn-cs"/>
              </a:rPr>
              <a:t>You don't have comments? How do you know what you mean?</a:t>
            </a:r>
            <a:br>
              <a:rPr lang="en-CA" sz="1200" kern="1200" dirty="0">
                <a:solidFill>
                  <a:schemeClr val="tx1"/>
                </a:solidFill>
                <a:effectLst/>
                <a:latin typeface="+mn-lt"/>
                <a:ea typeface="+mn-ea"/>
                <a:cs typeface="+mn-cs"/>
              </a:rPr>
            </a:br>
            <a:r>
              <a:rPr lang="en-CA" sz="1200" kern="1200" dirty="0">
                <a:solidFill>
                  <a:schemeClr val="tx1"/>
                </a:solidFill>
                <a:effectLst/>
                <a:latin typeface="+mn-lt"/>
                <a:ea typeface="+mn-ea"/>
                <a:cs typeface="+mn-cs"/>
              </a:rPr>
              <a:t>If you can't explain it, how can you code it?</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do you eat an elephant? One bite at a time.</a:t>
            </a:r>
          </a:p>
          <a:p>
            <a:r>
              <a:rPr lang="en-US" sz="1200" kern="1200" dirty="0">
                <a:solidFill>
                  <a:schemeClr val="tx1"/>
                </a:solidFill>
                <a:effectLst/>
                <a:latin typeface="+mn-lt"/>
                <a:ea typeface="+mn-ea"/>
                <a:cs typeface="+mn-cs"/>
              </a:rPr>
              <a:t>Break the program into bite-sized chunks that can work on their own or with the previously debugged code. Add one part at a time.</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Debugging:</a:t>
            </a:r>
          </a:p>
          <a:p>
            <a:r>
              <a:rPr lang="en-CA" sz="1200" kern="1200" dirty="0">
                <a:solidFill>
                  <a:schemeClr val="tx1"/>
                </a:solidFill>
                <a:effectLst/>
                <a:latin typeface="+mn-lt"/>
                <a:ea typeface="+mn-ea"/>
                <a:cs typeface="+mn-cs"/>
              </a:rPr>
              <a:t>Leave the problem alone for a while and come back later. A good night's sleep is often the best help you can give yourself. After midnight, problems can take hours to solve. In the morning, they usually take minutes.</a:t>
            </a:r>
          </a:p>
          <a:p>
            <a:r>
              <a:rPr lang="en-CA" sz="1200" kern="1200" dirty="0">
                <a:solidFill>
                  <a:schemeClr val="tx1"/>
                </a:solidFill>
                <a:effectLst/>
                <a:latin typeface="+mn-lt"/>
                <a:ea typeface="+mn-ea"/>
                <a:cs typeface="+mn-cs"/>
              </a:rPr>
              <a:t>Show a colleague your problem. Another pair of eyes can often spot what you can no longer see. Also, explaining things out loud to someone else can often reveal the problem's cause. (Thinking too much can result in infinite loops.)</a:t>
            </a:r>
          </a:p>
          <a:p>
            <a:r>
              <a:rPr lang="en-US" sz="1200" kern="1200" dirty="0">
                <a:solidFill>
                  <a:schemeClr val="tx1"/>
                </a:solidFill>
                <a:effectLst/>
                <a:latin typeface="+mn-lt"/>
                <a:ea typeface="+mn-ea"/>
                <a:cs typeface="+mn-cs"/>
              </a:rPr>
              <a:t>When testing your logic, make one change at a time and re-test. Making too many changes at once can complicate debugging. When you are all done, re-test everything to make sure a fix did not "unfix" something else.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24</a:t>
            </a:fld>
            <a:endParaRPr lang="en-US"/>
          </a:p>
        </p:txBody>
      </p:sp>
    </p:spTree>
    <p:extLst>
      <p:ext uri="{BB962C8B-B14F-4D97-AF65-F5344CB8AC3E}">
        <p14:creationId xmlns:p14="http://schemas.microsoft.com/office/powerpoint/2010/main" val="1161162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p:txBody>
      </p:sp>
      <p:sp>
        <p:nvSpPr>
          <p:cNvPr id="4" name="Slide Number Placeholder 3"/>
          <p:cNvSpPr>
            <a:spLocks noGrp="1"/>
          </p:cNvSpPr>
          <p:nvPr>
            <p:ph type="sldNum" sz="quarter" idx="10"/>
          </p:nvPr>
        </p:nvSpPr>
        <p:spPr/>
        <p:txBody>
          <a:bodyPr/>
          <a:lstStyle/>
          <a:p>
            <a:fld id="{6CE49CAB-11E7-4E46-B3A8-B9759289B5BF}" type="slidenum">
              <a:rPr lang="en-US" smtClean="0"/>
              <a:t>4</a:t>
            </a:fld>
            <a:endParaRPr lang="en-US"/>
          </a:p>
        </p:txBody>
      </p:sp>
    </p:spTree>
    <p:extLst>
      <p:ext uri="{BB962C8B-B14F-4D97-AF65-F5344CB8AC3E}">
        <p14:creationId xmlns:p14="http://schemas.microsoft.com/office/powerpoint/2010/main" val="21579700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26</a:t>
            </a:fld>
            <a:endParaRPr lang="en-US"/>
          </a:p>
        </p:txBody>
      </p:sp>
    </p:spTree>
    <p:extLst>
      <p:ext uri="{BB962C8B-B14F-4D97-AF65-F5344CB8AC3E}">
        <p14:creationId xmlns:p14="http://schemas.microsoft.com/office/powerpoint/2010/main" val="39854330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27</a:t>
            </a:fld>
            <a:endParaRPr lang="en-US"/>
          </a:p>
        </p:txBody>
      </p:sp>
    </p:spTree>
    <p:extLst>
      <p:ext uri="{BB962C8B-B14F-4D97-AF65-F5344CB8AC3E}">
        <p14:creationId xmlns:p14="http://schemas.microsoft.com/office/powerpoint/2010/main" val="999421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31</a:t>
            </a:fld>
            <a:endParaRPr lang="en-US"/>
          </a:p>
        </p:txBody>
      </p:sp>
    </p:spTree>
    <p:extLst>
      <p:ext uri="{BB962C8B-B14F-4D97-AF65-F5344CB8AC3E}">
        <p14:creationId xmlns:p14="http://schemas.microsoft.com/office/powerpoint/2010/main" val="4204671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32</a:t>
            </a:fld>
            <a:endParaRPr lang="en-US"/>
          </a:p>
        </p:txBody>
      </p:sp>
    </p:spTree>
    <p:extLst>
      <p:ext uri="{BB962C8B-B14F-4D97-AF65-F5344CB8AC3E}">
        <p14:creationId xmlns:p14="http://schemas.microsoft.com/office/powerpoint/2010/main" val="143180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Real Life is analog and we count in tens. Digital Life is on or off, in bits and bytes and ones and zeros. In both cases, we hope that our checksums are not in a negative balance and that we remain in parity. </a:t>
            </a:r>
          </a:p>
          <a:p>
            <a:endParaRPr lang="en-CA" sz="1200" b="0" i="0" kern="1200" dirty="0">
              <a:solidFill>
                <a:schemeClr val="tx1"/>
              </a:solidFill>
              <a:effectLst/>
              <a:latin typeface="+mn-lt"/>
              <a:ea typeface="+mn-ea"/>
              <a:cs typeface="+mn-cs"/>
            </a:endParaRPr>
          </a:p>
          <a:p>
            <a:r>
              <a:rPr lang="en-US" dirty="0"/>
              <a:t>People: how are you? Fine or Lousy. That is usually a binary answer heard as analog. Your friend knows if you are really 80% fine and 20% lousy. Or, your friend understands irony: when you say “lousy” at a great party and “just fine” near the end of exam week are both understood with the logical NOT.</a:t>
            </a:r>
          </a:p>
          <a:p>
            <a:endParaRPr lang="en-US" dirty="0"/>
          </a:p>
          <a:p>
            <a:r>
              <a:rPr lang="en-US" dirty="0"/>
              <a:t>Computers: The CPU says to the </a:t>
            </a:r>
            <a:r>
              <a:rPr lang="en-CA" sz="1200" b="0" i="0" kern="1200" dirty="0">
                <a:solidFill>
                  <a:schemeClr val="tx1"/>
                </a:solidFill>
                <a:effectLst/>
                <a:latin typeface="+mn-lt"/>
                <a:ea typeface="+mn-ea"/>
                <a:cs typeface="+mn-cs"/>
              </a:rPr>
              <a:t>memory cache, “How are you?” Memory cache says, “I think I have a parity error.” CPU says, “Yeah, you look a bit off.”</a:t>
            </a:r>
            <a:endParaRPr lang="en-US" dirty="0"/>
          </a:p>
          <a:p>
            <a:endParaRPr lang="en-US" dirty="0"/>
          </a:p>
          <a:p>
            <a:r>
              <a:rPr lang="en-US" dirty="0"/>
              <a:t>People: how is your computer? No one knows for sure. From the computer’s POV, what does it know about how it is? Only that it is ON or OFF.  There is no MAYBE. That’s OK, who wants a computer that can’t make up its mind.</a:t>
            </a:r>
          </a:p>
          <a:p>
            <a:endParaRPr lang="en-US" dirty="0"/>
          </a:p>
          <a:p>
            <a:r>
              <a:rPr lang="en-US" dirty="0"/>
              <a:t>This link is and excellent illustration of analog vs binary:  https://chortle.ccsu.edu/java5/Notes/chap02/ch02_1.html </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7</a:t>
            </a:fld>
            <a:endParaRPr lang="en-US"/>
          </a:p>
        </p:txBody>
      </p:sp>
    </p:spTree>
    <p:extLst>
      <p:ext uri="{BB962C8B-B14F-4D97-AF65-F5344CB8AC3E}">
        <p14:creationId xmlns:p14="http://schemas.microsoft.com/office/powerpoint/2010/main" val="3067422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systems: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digit is one for a total of ten on both hands.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8</a:t>
            </a:fld>
            <a:endParaRPr lang="en-US"/>
          </a:p>
        </p:txBody>
      </p:sp>
    </p:spTree>
    <p:extLst>
      <p:ext uri="{BB962C8B-B14F-4D97-AF65-F5344CB8AC3E}">
        <p14:creationId xmlns:p14="http://schemas.microsoft.com/office/powerpoint/2010/main" val="134893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systems: count to 99 on ten digits.</a:t>
            </a:r>
          </a:p>
          <a:p>
            <a:r>
              <a:rPr lang="en-US" dirty="0"/>
              <a:t>This finger counting system may have been the origin of the Roman symbols: right hand fingers are ones and the thumb is five, left hand fingers are tens and the thumb is fifty. This is a very useful method of counting and keeping track of numbers up to 99 in a noisy and busy environment. Fingers on the right hand go up, index to pinky for 1,2,3,4; then the fingers go down for 5 and the thumb comes up. Thumb + index to pinky for  6, 7, 8, 9. For 10, the right hand closes and the left hand’s index finger goes 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9</a:t>
            </a:fld>
            <a:endParaRPr lang="en-US"/>
          </a:p>
        </p:txBody>
      </p:sp>
    </p:spTree>
    <p:extLst>
      <p:ext uri="{BB962C8B-B14F-4D97-AF65-F5344CB8AC3E}">
        <p14:creationId xmlns:p14="http://schemas.microsoft.com/office/powerpoint/2010/main" val="344913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think differently about numbering systems.</a:t>
            </a:r>
          </a:p>
          <a:p>
            <a:r>
              <a:rPr lang="en-US" dirty="0"/>
              <a:t>e.g. 2,017</a:t>
            </a:r>
          </a:p>
          <a:p>
            <a:r>
              <a:rPr lang="en-US" dirty="0"/>
              <a:t>1,1,1,1,1,1,1,1,1,1,1,1,1,1,1,…this is going to go on for quite a while and will be a big pile of ones.</a:t>
            </a:r>
          </a:p>
          <a:p>
            <a:r>
              <a:rPr lang="en-US" dirty="0"/>
              <a:t>One, two, three, many. That’s it. Four values are all some societies have needed. Would that modern life would be so simple.</a:t>
            </a:r>
          </a:p>
          <a:p>
            <a:r>
              <a:rPr lang="en-US" dirty="0"/>
              <a:t>Romans used units of ones, fives, tens, fifties, hundreds, five-hundreds, thousands: MMXVII</a:t>
            </a:r>
          </a:p>
          <a:p>
            <a:r>
              <a:rPr lang="en-US" dirty="0"/>
              <a:t> </a:t>
            </a:r>
          </a:p>
          <a:p>
            <a:r>
              <a:rPr lang="en-US" b="1" dirty="0"/>
              <a:t>Arabic numerals used a unique symbol for each of 0-9 </a:t>
            </a:r>
            <a:r>
              <a:rPr lang="en-US" dirty="0"/>
              <a:t>and columnar position to indicate orders of magnitude X 10: ones, tens, hundreds, Thousands,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binary, 2017 is 11111100001 (not very useful, is it?)) See https://instacalc.com/1439</a:t>
            </a:r>
          </a:p>
          <a:p>
            <a:endParaRPr lang="en-US" dirty="0"/>
          </a:p>
          <a:p>
            <a:r>
              <a:rPr lang="en-US" dirty="0"/>
              <a:t>Context matters</a:t>
            </a:r>
          </a:p>
          <a:p>
            <a:r>
              <a:rPr lang="en-US" dirty="0"/>
              <a:t>2,017 as a cardinal number is very different from 2017 as a Gregorian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20:17:00  is 8:17pm where the base for seconds and minutes is 60 but for hours it is 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brains have concepts of orders of magnitude depending on context</a:t>
            </a:r>
          </a:p>
          <a:p>
            <a:r>
              <a:rPr lang="en-US" b="1" dirty="0"/>
              <a:t>Thousands is a lot in terms of years, not as much as it used to be in terms of dollars, not very many in terms of stars in the universe.</a:t>
            </a:r>
          </a:p>
          <a:p>
            <a:endParaRPr lang="en-US" dirty="0"/>
          </a:p>
        </p:txBody>
      </p:sp>
      <p:sp>
        <p:nvSpPr>
          <p:cNvPr id="4" name="Slide Number Placeholder 3"/>
          <p:cNvSpPr>
            <a:spLocks noGrp="1"/>
          </p:cNvSpPr>
          <p:nvPr>
            <p:ph type="sldNum" sz="quarter" idx="10"/>
          </p:nvPr>
        </p:nvSpPr>
        <p:spPr/>
        <p:txBody>
          <a:bodyPr/>
          <a:lstStyle/>
          <a:p>
            <a:fld id="{6CE49CAB-11E7-4E46-B3A8-B9759289B5BF}" type="slidenum">
              <a:rPr lang="en-US" smtClean="0"/>
              <a:t>10</a:t>
            </a:fld>
            <a:endParaRPr lang="en-US"/>
          </a:p>
        </p:txBody>
      </p:sp>
    </p:spTree>
    <p:extLst>
      <p:ext uri="{BB962C8B-B14F-4D97-AF65-F5344CB8AC3E}">
        <p14:creationId xmlns:p14="http://schemas.microsoft.com/office/powerpoint/2010/main" val="2083554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decimal and binary values are frequently confused with the decimal version becoming more commonly used.</a:t>
            </a:r>
          </a:p>
          <a:p>
            <a:r>
              <a:rPr lang="en-US" dirty="0"/>
              <a:t>The Greek origins of terms were very interesting for a while.</a:t>
            </a:r>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11</a:t>
            </a:fld>
            <a:endParaRPr lang="en-US"/>
          </a:p>
        </p:txBody>
      </p:sp>
    </p:spTree>
    <p:extLst>
      <p:ext uri="{BB962C8B-B14F-4D97-AF65-F5344CB8AC3E}">
        <p14:creationId xmlns:p14="http://schemas.microsoft.com/office/powerpoint/2010/main" val="493991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BYTE was expansion of </a:t>
            </a:r>
            <a:r>
              <a:rPr lang="en-CA" sz="1200" b="0" i="0" u="none" strike="noStrike" kern="1200" dirty="0">
                <a:solidFill>
                  <a:schemeClr val="tx1"/>
                </a:solidFill>
                <a:effectLst/>
                <a:latin typeface="+mn-lt"/>
                <a:ea typeface="+mn-ea"/>
                <a:cs typeface="+mn-cs"/>
                <a:hlinkClick r:id="rId3" tooltip="bit"/>
              </a:rPr>
              <a:t>bit</a:t>
            </a:r>
            <a:r>
              <a:rPr lang="en-CA" sz="1200" b="0" i="0" kern="1200" dirty="0">
                <a:solidFill>
                  <a:schemeClr val="tx1"/>
                </a:solidFill>
                <a:effectLst/>
                <a:latin typeface="+mn-lt"/>
                <a:ea typeface="+mn-ea"/>
                <a:cs typeface="+mn-cs"/>
              </a:rPr>
              <a:t>, coined by Dr. Werner Buchholz in July 1956, during the early design phase for the </a:t>
            </a:r>
            <a:r>
              <a:rPr lang="en-CA" sz="1200" b="0" i="0" u="none" strike="noStrike" kern="1200" dirty="0">
                <a:solidFill>
                  <a:schemeClr val="tx1"/>
                </a:solidFill>
                <a:effectLst/>
                <a:latin typeface="+mn-lt"/>
                <a:ea typeface="+mn-ea"/>
                <a:cs typeface="+mn-cs"/>
                <a:hlinkClick r:id="rId4" tooltip="w:IBM 7030"/>
              </a:rPr>
              <a:t>IBM Stretch</a:t>
            </a:r>
            <a:r>
              <a:rPr lang="en-CA" sz="1200" b="0" i="0" kern="1200" dirty="0">
                <a:solidFill>
                  <a:schemeClr val="tx1"/>
                </a:solidFill>
                <a:effectLst/>
                <a:latin typeface="+mn-lt"/>
                <a:ea typeface="+mn-ea"/>
                <a:cs typeface="+mn-cs"/>
              </a:rPr>
              <a:t> computer. </a:t>
            </a:r>
            <a:br>
              <a:rPr lang="en-CA" sz="1200" b="0" i="0" kern="1200" dirty="0">
                <a:solidFill>
                  <a:schemeClr val="tx1"/>
                </a:solidFill>
                <a:effectLst/>
                <a:latin typeface="+mn-lt"/>
                <a:ea typeface="+mn-ea"/>
                <a:cs typeface="+mn-cs"/>
              </a:rPr>
            </a:br>
            <a:r>
              <a:rPr lang="en-CA" sz="1200" b="1" i="0" kern="1200" dirty="0">
                <a:solidFill>
                  <a:schemeClr val="tx1"/>
                </a:solidFill>
                <a:effectLst/>
                <a:latin typeface="+mn-lt"/>
                <a:ea typeface="+mn-ea"/>
                <a:cs typeface="+mn-cs"/>
              </a:rPr>
              <a:t>Byte was a deliberate respelling of </a:t>
            </a:r>
            <a:r>
              <a:rPr lang="en-CA" sz="1200" b="1" i="1" kern="1200" dirty="0">
                <a:solidFill>
                  <a:schemeClr val="tx1"/>
                </a:solidFill>
                <a:effectLst/>
                <a:latin typeface="+mn-lt"/>
                <a:ea typeface="+mn-ea"/>
                <a:cs typeface="+mn-cs"/>
              </a:rPr>
              <a:t>bite</a:t>
            </a:r>
            <a:r>
              <a:rPr lang="en-CA" sz="1200" b="1" i="0" kern="1200" dirty="0">
                <a:solidFill>
                  <a:schemeClr val="tx1"/>
                </a:solidFill>
                <a:effectLst/>
                <a:latin typeface="+mn-lt"/>
                <a:ea typeface="+mn-ea"/>
                <a:cs typeface="+mn-cs"/>
              </a:rPr>
              <a:t> to avoid accidental mutation to </a:t>
            </a:r>
            <a:r>
              <a:rPr lang="en-CA" sz="1200" b="1" i="1" kern="1200" dirty="0">
                <a:solidFill>
                  <a:schemeClr val="tx1"/>
                </a:solidFill>
                <a:effectLst/>
                <a:latin typeface="+mn-lt"/>
                <a:ea typeface="+mn-ea"/>
                <a:cs typeface="+mn-cs"/>
              </a:rPr>
              <a:t>bit</a:t>
            </a:r>
            <a:r>
              <a:rPr lang="en-CA" sz="1200" b="1" i="0" kern="1200" dirty="0">
                <a:solidFill>
                  <a:schemeClr val="tx1"/>
                </a:solidFill>
                <a:effectLst/>
                <a:latin typeface="+mn-lt"/>
                <a:ea typeface="+mn-ea"/>
                <a:cs typeface="+mn-cs"/>
              </a:rPr>
              <a:t>.</a:t>
            </a:r>
          </a:p>
          <a:p>
            <a:r>
              <a:rPr lang="en-CA" sz="1200" b="0" i="0" kern="1200" dirty="0" err="1">
                <a:solidFill>
                  <a:schemeClr val="tx1"/>
                </a:solidFill>
                <a:effectLst/>
                <a:latin typeface="+mn-lt"/>
                <a:ea typeface="+mn-ea"/>
                <a:cs typeface="+mn-cs"/>
              </a:rPr>
              <a:t>Bemer</a:t>
            </a:r>
            <a:r>
              <a:rPr lang="en-CA" sz="1200" b="0" i="0" kern="1200" dirty="0">
                <a:solidFill>
                  <a:schemeClr val="tx1"/>
                </a:solidFill>
                <a:effectLst/>
                <a:latin typeface="+mn-lt"/>
                <a:ea typeface="+mn-ea"/>
                <a:cs typeface="+mn-cs"/>
              </a:rPr>
              <a:t>, RW; Buchholz, Werner (1962), "4, Natural Data Units", in Buchholz, Werner, </a:t>
            </a:r>
            <a:r>
              <a:rPr lang="en-CA" sz="1200" b="0" i="1" u="none" strike="noStrike" kern="1200" dirty="0">
                <a:solidFill>
                  <a:schemeClr val="tx1"/>
                </a:solidFill>
                <a:effectLst/>
                <a:latin typeface="+mn-lt"/>
                <a:ea typeface="+mn-ea"/>
                <a:cs typeface="+mn-cs"/>
                <a:hlinkClick r:id="rId5"/>
              </a:rPr>
              <a:t>Planning a Computer System – Project Stretch</a:t>
            </a:r>
            <a:r>
              <a:rPr lang="en-CA" sz="1200" b="0" i="0" kern="1200" dirty="0">
                <a:solidFill>
                  <a:schemeClr val="tx1"/>
                </a:solidFill>
                <a:effectLst/>
                <a:latin typeface="+mn-lt"/>
                <a:ea typeface="+mn-ea"/>
                <a:cs typeface="+mn-cs"/>
              </a:rPr>
              <a:t>(PDF), pp. 39–40</a:t>
            </a:r>
          </a:p>
          <a:p>
            <a:endParaRPr lang="en-CA" dirty="0"/>
          </a:p>
          <a:p>
            <a:r>
              <a:rPr lang="en-CA" dirty="0"/>
              <a:t>Byte: A sequence of adjacent bits (binary digits) that can be operated on as a unit by a computer; the smallest usable machine word; nearly always eight bits, which can represent an integer from 0 to 255 or a single character of text.</a:t>
            </a:r>
          </a:p>
          <a:p>
            <a:endParaRPr lang="en-CA" dirty="0"/>
          </a:p>
          <a:p>
            <a:r>
              <a:rPr lang="en-CA" dirty="0"/>
              <a:t>The C and C++ programming languages define byte as an "addressable unit of data storage large enough to hold any member of the basic character set of the execution environment" (clause 3.6 of the C standard). </a:t>
            </a:r>
            <a:br>
              <a:rPr lang="en-CA" dirty="0"/>
            </a:br>
            <a:r>
              <a:rPr lang="en-CA" dirty="0"/>
              <a:t>The C standard requires that the integral data type unsigned </a:t>
            </a:r>
            <a:r>
              <a:rPr lang="en-CA" b="1" dirty="0"/>
              <a:t>char</a:t>
            </a:r>
            <a:r>
              <a:rPr lang="en-CA" dirty="0"/>
              <a:t> must hold at least 256 different values, and is represented by at least eight bits (clause 5.2.4.2.1). </a:t>
            </a:r>
          </a:p>
          <a:p>
            <a:endParaRPr lang="en-US" dirty="0"/>
          </a:p>
          <a:p>
            <a:r>
              <a:rPr lang="en-US" dirty="0"/>
              <a:t>Binary Number Game</a:t>
            </a:r>
          </a:p>
          <a:p>
            <a:r>
              <a:rPr lang="en-US" dirty="0"/>
              <a:t>http://www.wordfreegames.com/game/binary-game.html (easier)</a:t>
            </a:r>
          </a:p>
          <a:p>
            <a:r>
              <a:rPr lang="en-US" dirty="0"/>
              <a:t>https://studio.code.org/projects/applab/iukLbcDnzqgoxuu810unLw (challenging)</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12</a:t>
            </a:fld>
            <a:endParaRPr lang="en-US"/>
          </a:p>
        </p:txBody>
      </p:sp>
    </p:spTree>
    <p:extLst>
      <p:ext uri="{BB962C8B-B14F-4D97-AF65-F5344CB8AC3E}">
        <p14:creationId xmlns:p14="http://schemas.microsoft.com/office/powerpoint/2010/main" val="823140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http://nookkin.com/articles/computer-science/why-computers-use-binary.ndoc</a:t>
            </a:r>
          </a:p>
          <a:p>
            <a:r>
              <a:rPr lang="en-CA" sz="1200" b="0" i="0" kern="1200" dirty="0">
                <a:solidFill>
                  <a:schemeClr val="tx1"/>
                </a:solidFill>
                <a:effectLst/>
                <a:latin typeface="+mn-lt"/>
                <a:ea typeface="+mn-ea"/>
                <a:cs typeface="+mn-cs"/>
              </a:rPr>
              <a:t>Why do all modern-day computers use binary then?</a:t>
            </a:r>
          </a:p>
          <a:p>
            <a:r>
              <a:rPr lang="en-CA" sz="1200" b="0" i="0" kern="1200" dirty="0">
                <a:solidFill>
                  <a:schemeClr val="tx1"/>
                </a:solidFill>
                <a:effectLst/>
                <a:latin typeface="+mn-lt"/>
                <a:ea typeface="+mn-ea"/>
                <a:cs typeface="+mn-cs"/>
              </a:rPr>
              <a:t>Simple answer: Computers weren't initially designed to use binary [early ALUs were decimal]... rather, binary was determined to be the most practical system to use with the transistor/solid-state/semi-conductor computers that followed the invention of the microchip.</a:t>
            </a:r>
          </a:p>
          <a:p>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Full answer: We only use binary because we currently do not have the technology to create "switches" that can reliably hold more than two possible states. (Quantum computers aren't exactly handy at the moment.) The binary system was chosen only because it is quite easy to distinguish the presence of an electric current from an absence of electric current, especially when working with trillions of such connections. And using any other number base in this system ridiculous, because the system would need to constantly convert between them. That's all there is to it.</a:t>
            </a:r>
          </a:p>
          <a:p>
            <a:endParaRPr lang="en-CA" dirty="0"/>
          </a:p>
        </p:txBody>
      </p:sp>
      <p:sp>
        <p:nvSpPr>
          <p:cNvPr id="4" name="Slide Number Placeholder 3"/>
          <p:cNvSpPr>
            <a:spLocks noGrp="1"/>
          </p:cNvSpPr>
          <p:nvPr>
            <p:ph type="sldNum" sz="quarter" idx="10"/>
          </p:nvPr>
        </p:nvSpPr>
        <p:spPr/>
        <p:txBody>
          <a:bodyPr/>
          <a:lstStyle/>
          <a:p>
            <a:fld id="{6CE49CAB-11E7-4E46-B3A8-B9759289B5BF}" type="slidenum">
              <a:rPr lang="en-US" smtClean="0"/>
              <a:t>13</a:t>
            </a:fld>
            <a:endParaRPr lang="en-US"/>
          </a:p>
        </p:txBody>
      </p:sp>
    </p:spTree>
    <p:extLst>
      <p:ext uri="{BB962C8B-B14F-4D97-AF65-F5344CB8AC3E}">
        <p14:creationId xmlns:p14="http://schemas.microsoft.com/office/powerpoint/2010/main" val="3459520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2017-02-08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07471-B472-4C3F-B46F-D347BD4AB42B}" type="datetimeFigureOut">
              <a:rPr lang="en-CA" smtClean="0"/>
              <a:t>2017-02-08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2017-02-08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B07471-B472-4C3F-B46F-D347BD4AB42B}" type="datetimeFigureOut">
              <a:rPr lang="en-CA" smtClean="0"/>
              <a:t>2017-02-08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2017-02-08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07471-B472-4C3F-B46F-D347BD4AB42B}" type="datetimeFigureOut">
              <a:rPr lang="en-CA" smtClean="0"/>
              <a:t>2017-02-08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B07471-B472-4C3F-B46F-D347BD4AB42B}" type="datetimeFigureOut">
              <a:rPr lang="en-CA" smtClean="0"/>
              <a:t>2017-02-08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ry - Stop">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7571184" cy="742950"/>
          </a:xfrm>
        </p:spPr>
        <p:txBody>
          <a:bodyPr/>
          <a:lstStyle/>
          <a:p>
            <a:r>
              <a:rPr lang="en-US" dirty="0"/>
              <a:t>Click to edit Master title style</a:t>
            </a:r>
            <a:endParaRPr lang="en-CA" dirty="0"/>
          </a:p>
        </p:txBody>
      </p:sp>
      <p:sp>
        <p:nvSpPr>
          <p:cNvPr id="3" name="Date Placeholder 2"/>
          <p:cNvSpPr>
            <a:spLocks noGrp="1"/>
          </p:cNvSpPr>
          <p:nvPr>
            <p:ph type="dt" sz="half" idx="10"/>
          </p:nvPr>
        </p:nvSpPr>
        <p:spPr/>
        <p:txBody>
          <a:bodyPr/>
          <a:lstStyle/>
          <a:p>
            <a:fld id="{E9B07471-B472-4C3F-B46F-D347BD4AB42B}" type="datetimeFigureOut">
              <a:rPr lang="en-CA" smtClean="0"/>
              <a:t>2017-02-08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
        <p:nvSpPr>
          <p:cNvPr id="6" name="Content Placeholder 2"/>
          <p:cNvSpPr>
            <a:spLocks noGrp="1"/>
          </p:cNvSpPr>
          <p:nvPr>
            <p:ph idx="1"/>
          </p:nvPr>
        </p:nvSpPr>
        <p:spPr>
          <a:xfrm>
            <a:off x="457200" y="1200150"/>
            <a:ext cx="82296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8091958" y="411509"/>
            <a:ext cx="720080" cy="830997"/>
          </a:xfrm>
          <a:prstGeom prst="rect">
            <a:avLst/>
          </a:prstGeom>
          <a:noFill/>
        </p:spPr>
        <p:txBody>
          <a:bodyPr wrap="square" rtlCol="0">
            <a:spAutoFit/>
          </a:bodyPr>
          <a:lstStyle/>
          <a:p>
            <a:r>
              <a:rPr lang="en-CA" sz="4800" dirty="0" err="1">
                <a:solidFill>
                  <a:schemeClr val="tx2">
                    <a:lumMod val="60000"/>
                    <a:lumOff val="40000"/>
                  </a:schemeClr>
                </a:solidFill>
                <a:latin typeface="Webdings" pitchFamily="18" charset="2"/>
              </a:rPr>
              <a:t>i</a:t>
            </a:r>
            <a:endParaRPr lang="en-CA" sz="4800" dirty="0">
              <a:solidFill>
                <a:schemeClr val="tx2">
                  <a:lumMod val="60000"/>
                  <a:lumOff val="40000"/>
                </a:schemeClr>
              </a:solidFill>
              <a:latin typeface="Webdings" pitchFamily="18" charset="2"/>
            </a:endParaRPr>
          </a:p>
        </p:txBody>
      </p:sp>
    </p:spTree>
    <p:extLst>
      <p:ext uri="{BB962C8B-B14F-4D97-AF65-F5344CB8AC3E}">
        <p14:creationId xmlns:p14="http://schemas.microsoft.com/office/powerpoint/2010/main" val="2482613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1"/>
            <a:ext cx="7772400" cy="1650206"/>
          </a:xfrm>
        </p:spPr>
        <p:txBody>
          <a:bodyPr anchor="b">
            <a:normAutofit/>
          </a:bodyPr>
          <a:lstStyle>
            <a:lvl1pPr algn="l">
              <a:defRPr sz="4000" b="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07471-B472-4C3F-B46F-D347BD4AB42B}" type="datetimeFigureOut">
              <a:rPr lang="en-CA" smtClean="0"/>
              <a:t>2017-02-08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20302C-C939-453E-8DD2-9FE6F9C2455B}" type="slidenum">
              <a:rPr lang="en-CA" smtClean="0"/>
              <a:t>‹#›</a:t>
            </a:fld>
            <a:endParaRPr lang="en-CA"/>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8219256"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l">
              <a:buNone/>
              <a:defRPr sz="24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8219256"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9B07471-B472-4C3F-B46F-D347BD4AB42B}" type="datetimeFigureOut">
              <a:rPr lang="en-CA" smtClean="0"/>
              <a:t>2017-02-08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spTree>
    <p:extLst>
      <p:ext uri="{BB962C8B-B14F-4D97-AF65-F5344CB8AC3E}">
        <p14:creationId xmlns:p14="http://schemas.microsoft.com/office/powerpoint/2010/main" val="530375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47484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B07471-B472-4C3F-B46F-D347BD4AB42B}" type="datetimeFigureOut">
              <a:rPr lang="en-CA" smtClean="0"/>
              <a:t>2017-02-08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20302C-C939-453E-8DD2-9FE6F9C2455B}" type="slidenum">
              <a:rPr lang="en-CA" smtClean="0"/>
              <a:t>‹#›</a:t>
            </a:fld>
            <a:endParaRPr lang="en-CA"/>
          </a:p>
        </p:txBody>
      </p:sp>
      <p:sp>
        <p:nvSpPr>
          <p:cNvPr id="9" name="Picture Placeholder 8"/>
          <p:cNvSpPr>
            <a:spLocks noGrp="1"/>
          </p:cNvSpPr>
          <p:nvPr>
            <p:ph type="pic" sz="quarter" idx="13"/>
          </p:nvPr>
        </p:nvSpPr>
        <p:spPr>
          <a:xfrm>
            <a:off x="5004048" y="1257301"/>
            <a:ext cx="4139952" cy="3886200"/>
          </a:xfrm>
        </p:spPr>
        <p:txBody>
          <a:bodyPr/>
          <a:lstStyle/>
          <a:p>
            <a:endParaRPr lang="en-CA" dirty="0"/>
          </a:p>
        </p:txBody>
      </p:sp>
    </p:spTree>
    <p:extLst>
      <p:ext uri="{BB962C8B-B14F-4D97-AF65-F5344CB8AC3E}">
        <p14:creationId xmlns:p14="http://schemas.microsoft.com/office/powerpoint/2010/main" val="616190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Franklin Gothic Dem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Franklin Gothic Demi"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07471-B472-4C3F-B46F-D347BD4AB42B}" type="datetimeFigureOut">
              <a:rPr lang="en-CA" smtClean="0"/>
              <a:t>2017-02-08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20302C-C939-453E-8DD2-9FE6F9C2455B}" type="slidenum">
              <a:rPr lang="en-CA" smtClean="0"/>
              <a:t>‹#›</a:t>
            </a:fld>
            <a:endParaRPr lang="en-CA"/>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B07471-B472-4C3F-B46F-D347BD4AB42B}" type="datetimeFigureOut">
              <a:rPr lang="en-CA" smtClean="0"/>
              <a:t>2017-02-08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07471-B472-4C3F-B46F-D347BD4AB42B}" type="datetimeFigureOut">
              <a:rPr lang="en-CA" smtClean="0"/>
              <a:t>2017-02-08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20302C-C939-453E-8DD2-9FE6F9C2455B}" type="slidenum">
              <a:rPr lang="en-CA" smtClean="0"/>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E9B07471-B472-4C3F-B46F-D347BD4AB42B}" type="datetimeFigureOut">
              <a:rPr lang="en-CA" smtClean="0"/>
              <a:t>2017-02-08</a:t>
            </a:fld>
            <a:endParaRPr lang="en-CA"/>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CA" dirty="0"/>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9520302C-C939-453E-8DD2-9FE6F9C2455B}"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28" r:id="rId3"/>
    <p:sldLayoutId id="2147484119" r:id="rId4"/>
    <p:sldLayoutId id="2147484130" r:id="rId5"/>
    <p:sldLayoutId id="2147484129" r:id="rId6"/>
    <p:sldLayoutId id="2147484121" r:id="rId7"/>
    <p:sldLayoutId id="2147484122" r:id="rId8"/>
    <p:sldLayoutId id="2147484123" r:id="rId9"/>
    <p:sldLayoutId id="2147484120" r:id="rId10"/>
    <p:sldLayoutId id="2147484124" r:id="rId11"/>
    <p:sldLayoutId id="2147484125" r:id="rId12"/>
    <p:sldLayoutId id="2147484126" r:id="rId13"/>
    <p:sldLayoutId id="2147484127" r:id="rId14"/>
  </p:sldLayoutIdLst>
  <p:txStyles>
    <p:titleStyle>
      <a:lvl1pPr algn="l" defTabSz="914400" rtl="0" eaLnBrk="1" latinLnBrk="0" hangingPunct="1">
        <a:spcBef>
          <a:spcPct val="0"/>
        </a:spcBef>
        <a:buNone/>
        <a:defRPr sz="4000" b="0" kern="1200" spc="-100" baseline="0">
          <a:solidFill>
            <a:schemeClr val="tx2"/>
          </a:solidFill>
          <a:latin typeface="Franklin Gothic Demi" pitchFamily="34" charset="0"/>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ti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rstechnica.com/business/2014/12/gangnam-style-overflows-int_max-forces-youtube-to-go-64-bi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Web_colors#Web-safe_colors"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hyperlink" Target="https://www.lynda.com/Windows-Server-tutorials/Using-hexadecimal-numbering-system/408232/438934-4.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lynda.com/Programming-Foundations-tutorials/Binary-numbers/454673/505009-4.html" TargetMode="External"/><Relationship Id="rId2" Type="http://schemas.openxmlformats.org/officeDocument/2006/relationships/hyperlink" Target="https://www.lynda.com/Programming-Foundations-tutorials/Binary-bits/454673/505004-4.html"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hortle.ccsu.edu/java5/Notes/chap02/ch02_1.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Computer </a:t>
            </a:r>
            <a:r>
              <a:rPr lang="en-CA" dirty="0"/>
              <a:t>Principles for Programmers</a:t>
            </a:r>
          </a:p>
        </p:txBody>
      </p:sp>
      <p:sp>
        <p:nvSpPr>
          <p:cNvPr id="3" name="Subtitle 2"/>
          <p:cNvSpPr>
            <a:spLocks noGrp="1"/>
          </p:cNvSpPr>
          <p:nvPr>
            <p:ph type="subTitle" idx="1"/>
          </p:nvPr>
        </p:nvSpPr>
        <p:spPr>
          <a:xfrm>
            <a:off x="685800" y="2628900"/>
            <a:ext cx="7848600" cy="1314450"/>
          </a:xfrm>
        </p:spPr>
        <p:txBody>
          <a:bodyPr>
            <a:normAutofit/>
          </a:bodyPr>
          <a:lstStyle/>
          <a:p>
            <a:r>
              <a:rPr lang="en-US" b="1" dirty="0"/>
              <a:t>Overview of Number Systems, Software Versioning, and Software Version Control Systems</a:t>
            </a:r>
            <a:endParaRPr lang="en-CA" b="1" dirty="0"/>
          </a:p>
        </p:txBody>
      </p:sp>
    </p:spTree>
    <p:extLst>
      <p:ext uri="{BB962C8B-B14F-4D97-AF65-F5344CB8AC3E}">
        <p14:creationId xmlns:p14="http://schemas.microsoft.com/office/powerpoint/2010/main" val="258669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Numbering Systems</a:t>
            </a:r>
            <a:endParaRPr lang="en-CA" dirty="0"/>
          </a:p>
        </p:txBody>
      </p:sp>
      <p:sp>
        <p:nvSpPr>
          <p:cNvPr id="4" name="TextBox 3"/>
          <p:cNvSpPr txBox="1"/>
          <p:nvPr/>
        </p:nvSpPr>
        <p:spPr>
          <a:xfrm>
            <a:off x="719572" y="1143000"/>
            <a:ext cx="7704856" cy="3477875"/>
          </a:xfrm>
          <a:prstGeom prst="rect">
            <a:avLst/>
          </a:prstGeom>
          <a:noFill/>
        </p:spPr>
        <p:txBody>
          <a:bodyPr wrap="square" rtlCol="0">
            <a:spAutoFit/>
          </a:bodyPr>
          <a:lstStyle/>
          <a:p>
            <a:r>
              <a:rPr lang="en-US" sz="2000" b="1" dirty="0"/>
              <a:t>How many ways can you represent 2,017?</a:t>
            </a:r>
          </a:p>
          <a:p>
            <a:pPr marL="285750" indent="-285750">
              <a:buFont typeface="Arial" panose="020B0604020202020204" pitchFamily="34" charset="0"/>
              <a:buChar char="•"/>
            </a:pPr>
            <a:r>
              <a:rPr lang="en-US" sz="2000" dirty="0"/>
              <a:t>1,1,1,1,1,1,1,1,1,1,1,1,1,1,1,1,1,1,1,1,1,1,1,1,1,1,1,1,1,1,…</a:t>
            </a:r>
          </a:p>
          <a:p>
            <a:pPr marL="285750" indent="-285750">
              <a:buFont typeface="Arial" panose="020B0604020202020204" pitchFamily="34" charset="0"/>
              <a:buChar char="•"/>
            </a:pPr>
            <a:r>
              <a:rPr lang="en-US" sz="2000" dirty="0"/>
              <a:t>One, two, three, many. </a:t>
            </a:r>
          </a:p>
          <a:p>
            <a:pPr marL="285750" indent="-285750">
              <a:buFont typeface="Arial" panose="020B0604020202020204" pitchFamily="34" charset="0"/>
              <a:buChar char="•"/>
            </a:pPr>
            <a:r>
              <a:rPr lang="en-US" sz="2000" dirty="0"/>
              <a:t>MMXVII</a:t>
            </a:r>
          </a:p>
          <a:p>
            <a:pPr marL="285750" indent="-285750">
              <a:buFont typeface="Arial" panose="020B0604020202020204" pitchFamily="34" charset="0"/>
              <a:buChar char="•"/>
            </a:pPr>
            <a:r>
              <a:rPr lang="en-US" sz="2000" dirty="0"/>
              <a:t>0-9 and columnar position to indicate orders of magnitude:</a:t>
            </a:r>
            <a:br>
              <a:rPr lang="en-US" sz="2000" dirty="0"/>
            </a:br>
            <a:r>
              <a:rPr lang="en-US" sz="2000" dirty="0"/>
              <a:t>ones, tens, hundreds, thousands</a:t>
            </a:r>
          </a:p>
          <a:p>
            <a:pPr marL="285750" indent="-285750">
              <a:buFont typeface="Arial" panose="020B0604020202020204" pitchFamily="34" charset="0"/>
              <a:buChar char="•"/>
            </a:pPr>
            <a:r>
              <a:rPr lang="en-US" sz="2000" dirty="0"/>
              <a:t>11111100001</a:t>
            </a:r>
          </a:p>
          <a:p>
            <a:pPr marL="285750" indent="-285750">
              <a:buFont typeface="Arial" panose="020B0604020202020204" pitchFamily="34" charset="0"/>
              <a:buChar char="•"/>
            </a:pPr>
            <a:r>
              <a:rPr lang="en-US" sz="2000" dirty="0"/>
              <a:t>8:17pm</a:t>
            </a:r>
          </a:p>
          <a:p>
            <a:r>
              <a:rPr lang="en-US" sz="2000" b="1" dirty="0"/>
              <a:t>Numbers, by themselves, are just…numbers. Context matters.</a:t>
            </a:r>
          </a:p>
          <a:p>
            <a:pPr marL="285750" indent="-285750">
              <a:buFont typeface="Arial" panose="020B0604020202020204" pitchFamily="34" charset="0"/>
              <a:buChar char="•"/>
            </a:pPr>
            <a:r>
              <a:rPr lang="en-US" sz="2000" dirty="0"/>
              <a:t>The cardinal number 2,017 is different from the year 2017.</a:t>
            </a:r>
          </a:p>
          <a:p>
            <a:pPr marL="285750" indent="-285750">
              <a:buFont typeface="Arial" panose="020B0604020202020204" pitchFamily="34" charset="0"/>
              <a:buChar char="•"/>
            </a:pPr>
            <a:r>
              <a:rPr lang="en-US" sz="2000" dirty="0"/>
              <a:t>Bigness / Littleness depends on context: years, $$$, stars.</a:t>
            </a:r>
          </a:p>
        </p:txBody>
      </p:sp>
    </p:spTree>
    <p:extLst>
      <p:ext uri="{BB962C8B-B14F-4D97-AF65-F5344CB8AC3E}">
        <p14:creationId xmlns:p14="http://schemas.microsoft.com/office/powerpoint/2010/main" val="158250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orders of magnitude</a:t>
            </a:r>
            <a:endParaRPr lang="en-CA"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41275974"/>
              </p:ext>
            </p:extLst>
          </p:nvPr>
        </p:nvGraphicFramePr>
        <p:xfrm>
          <a:off x="662940" y="1347614"/>
          <a:ext cx="7772400" cy="28651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3146680404"/>
                    </a:ext>
                  </a:extLst>
                </a:gridCol>
                <a:gridCol w="1097280">
                  <a:extLst>
                    <a:ext uri="{9D8B030D-6E8A-4147-A177-3AD203B41FA5}">
                      <a16:colId xmlns:a16="http://schemas.microsoft.com/office/drawing/2014/main" val="2834384837"/>
                    </a:ext>
                  </a:extLst>
                </a:gridCol>
                <a:gridCol w="1097280">
                  <a:extLst>
                    <a:ext uri="{9D8B030D-6E8A-4147-A177-3AD203B41FA5}">
                      <a16:colId xmlns:a16="http://schemas.microsoft.com/office/drawing/2014/main" val="620907512"/>
                    </a:ext>
                  </a:extLst>
                </a:gridCol>
                <a:gridCol w="1828800">
                  <a:extLst>
                    <a:ext uri="{9D8B030D-6E8A-4147-A177-3AD203B41FA5}">
                      <a16:colId xmlns:a16="http://schemas.microsoft.com/office/drawing/2014/main" val="1754340854"/>
                    </a:ext>
                  </a:extLst>
                </a:gridCol>
                <a:gridCol w="2377440">
                  <a:extLst>
                    <a:ext uri="{9D8B030D-6E8A-4147-A177-3AD203B41FA5}">
                      <a16:colId xmlns:a16="http://schemas.microsoft.com/office/drawing/2014/main" val="374940736"/>
                    </a:ext>
                  </a:extLst>
                </a:gridCol>
              </a:tblGrid>
              <a:tr h="370840">
                <a:tc>
                  <a:txBody>
                    <a:bodyPr/>
                    <a:lstStyle/>
                    <a:p>
                      <a:pPr algn="ctr" fontAlgn="t"/>
                      <a:r>
                        <a:rPr lang="en-CA" dirty="0">
                          <a:effectLst/>
                        </a:rPr>
                        <a:t>Decimal</a:t>
                      </a:r>
                      <a:br>
                        <a:rPr lang="en-CA" dirty="0">
                          <a:effectLst/>
                        </a:rPr>
                      </a:br>
                      <a:r>
                        <a:rPr lang="en-CA" dirty="0">
                          <a:effectLst/>
                        </a:rPr>
                        <a:t>Value</a:t>
                      </a:r>
                    </a:p>
                  </a:txBody>
                  <a:tcPr anchor="ctr"/>
                </a:tc>
                <a:tc>
                  <a:txBody>
                    <a:bodyPr/>
                    <a:lstStyle/>
                    <a:p>
                      <a:pPr algn="ctr" fontAlgn="t"/>
                      <a:r>
                        <a:rPr lang="en-CA" sz="1800" b="1" i="0" kern="1200" dirty="0">
                          <a:solidFill>
                            <a:schemeClr val="lt1"/>
                          </a:solidFill>
                          <a:effectLst/>
                          <a:latin typeface="+mn-lt"/>
                          <a:ea typeface="+mn-ea"/>
                          <a:cs typeface="+mn-cs"/>
                        </a:rPr>
                        <a:t>Symbol</a:t>
                      </a:r>
                      <a:endParaRPr lang="en-CA" dirty="0">
                        <a:effectLst/>
                      </a:endParaRPr>
                    </a:p>
                  </a:txBody>
                  <a:tcPr anchor="ctr"/>
                </a:tc>
                <a:tc>
                  <a:txBody>
                    <a:bodyPr/>
                    <a:lstStyle/>
                    <a:p>
                      <a:pPr algn="ctr" fontAlgn="t"/>
                      <a:r>
                        <a:rPr lang="en-US" dirty="0">
                          <a:effectLst/>
                        </a:rPr>
                        <a:t>SI prefix</a:t>
                      </a:r>
                      <a:endParaRPr lang="en-CA" dirty="0">
                        <a:effectLst/>
                      </a:endParaRPr>
                    </a:p>
                  </a:txBody>
                  <a:tcPr anchor="ctr"/>
                </a:tc>
                <a:tc>
                  <a:txBody>
                    <a:bodyPr/>
                    <a:lstStyle/>
                    <a:p>
                      <a:pPr algn="ctr"/>
                      <a:r>
                        <a:rPr lang="en-US" dirty="0"/>
                        <a:t>Binary</a:t>
                      </a:r>
                      <a:br>
                        <a:rPr lang="en-US" dirty="0"/>
                      </a:br>
                      <a:r>
                        <a:rPr lang="en-US" dirty="0"/>
                        <a:t>Value</a:t>
                      </a:r>
                      <a:endParaRPr lang="en-CA" dirty="0"/>
                    </a:p>
                  </a:txBody>
                  <a:tcPr anchor="ctr"/>
                </a:tc>
                <a:tc>
                  <a:txBody>
                    <a:bodyPr/>
                    <a:lstStyle/>
                    <a:p>
                      <a:pPr algn="ctr"/>
                      <a:r>
                        <a:rPr lang="en-US" dirty="0"/>
                        <a:t>Greek origin</a:t>
                      </a:r>
                      <a:endParaRPr lang="en-CA" dirty="0"/>
                    </a:p>
                  </a:txBody>
                  <a:tcPr anchor="ctr"/>
                </a:tc>
                <a:extLst>
                  <a:ext uri="{0D108BD9-81ED-4DB2-BD59-A6C34878D82A}">
                    <a16:rowId xmlns:a16="http://schemas.microsoft.com/office/drawing/2014/main" val="1117467765"/>
                  </a:ext>
                </a:extLst>
              </a:tr>
              <a:tr h="370840">
                <a:tc>
                  <a:txBody>
                    <a:bodyPr/>
                    <a:lstStyle/>
                    <a:p>
                      <a:pPr algn="ctr" fontAlgn="t"/>
                      <a:r>
                        <a:rPr lang="en-CA">
                          <a:effectLst/>
                        </a:rPr>
                        <a:t>1000</a:t>
                      </a:r>
                    </a:p>
                  </a:txBody>
                  <a:tcPr anchor="ctr"/>
                </a:tc>
                <a:tc>
                  <a:txBody>
                    <a:bodyPr/>
                    <a:lstStyle/>
                    <a:p>
                      <a:pPr algn="ctr" fontAlgn="t"/>
                      <a:r>
                        <a:rPr lang="en-CA" dirty="0">
                          <a:effectLst/>
                        </a:rPr>
                        <a:t>k (or K)</a:t>
                      </a:r>
                    </a:p>
                  </a:txBody>
                  <a:tcPr anchor="ctr"/>
                </a:tc>
                <a:tc>
                  <a:txBody>
                    <a:bodyPr/>
                    <a:lstStyle/>
                    <a:p>
                      <a:pPr marL="0" algn="ctr" defTabSz="914400" rtl="0" eaLnBrk="1" fontAlgn="t" latinLnBrk="0" hangingPunct="1"/>
                      <a:r>
                        <a:rPr lang="en-US" u="none" dirty="0"/>
                        <a:t>kilo</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10</a:t>
                      </a:r>
                      <a:r>
                        <a:rPr lang="en-CA" sz="1800" b="0" i="0" kern="1200" dirty="0">
                          <a:solidFill>
                            <a:schemeClr val="dk1"/>
                          </a:solidFill>
                          <a:effectLst/>
                          <a:latin typeface="+mn-lt"/>
                          <a:ea typeface="+mn-ea"/>
                          <a:cs typeface="+mn-cs"/>
                        </a:rPr>
                        <a:t> = 1024</a:t>
                      </a:r>
                      <a:endParaRPr lang="en-CA" dirty="0"/>
                    </a:p>
                  </a:txBody>
                  <a:tcPr anchor="ctr"/>
                </a:tc>
                <a:tc>
                  <a:txBody>
                    <a:bodyPr/>
                    <a:lstStyle/>
                    <a:p>
                      <a:pPr algn="l"/>
                      <a:r>
                        <a:rPr lang="en-CA" sz="1800" b="0" i="1" kern="1200" dirty="0" err="1">
                          <a:solidFill>
                            <a:schemeClr val="dk1"/>
                          </a:solidFill>
                          <a:effectLst/>
                          <a:latin typeface="+mn-lt"/>
                          <a:ea typeface="+mn-ea"/>
                          <a:cs typeface="+mn-cs"/>
                        </a:rPr>
                        <a:t>chilioi</a:t>
                      </a:r>
                      <a:r>
                        <a:rPr lang="en-CA" sz="1800" b="0" i="1" kern="1200" dirty="0">
                          <a:solidFill>
                            <a:schemeClr val="dk1"/>
                          </a:solidFill>
                          <a:effectLst/>
                          <a:latin typeface="+mn-lt"/>
                          <a:ea typeface="+mn-ea"/>
                          <a:cs typeface="+mn-cs"/>
                        </a:rPr>
                        <a:t>	“thousand”</a:t>
                      </a:r>
                      <a:endParaRPr lang="en-CA" dirty="0"/>
                    </a:p>
                  </a:txBody>
                  <a:tcPr marL="228600" anchor="ctr"/>
                </a:tc>
                <a:extLst>
                  <a:ext uri="{0D108BD9-81ED-4DB2-BD59-A6C34878D82A}">
                    <a16:rowId xmlns:a16="http://schemas.microsoft.com/office/drawing/2014/main" val="2233416601"/>
                  </a:ext>
                </a:extLst>
              </a:tr>
              <a:tr h="370840">
                <a:tc>
                  <a:txBody>
                    <a:bodyPr/>
                    <a:lstStyle/>
                    <a:p>
                      <a:pPr algn="ctr" fontAlgn="t"/>
                      <a:r>
                        <a:rPr lang="en-CA">
                          <a:effectLst/>
                        </a:rPr>
                        <a:t>1000</a:t>
                      </a:r>
                      <a:r>
                        <a:rPr lang="en-CA" baseline="30000">
                          <a:effectLst/>
                        </a:rPr>
                        <a:t>2</a:t>
                      </a:r>
                      <a:endParaRPr lang="en-CA">
                        <a:effectLst/>
                      </a:endParaRPr>
                    </a:p>
                  </a:txBody>
                  <a:tcPr anchor="ctr"/>
                </a:tc>
                <a:tc>
                  <a:txBody>
                    <a:bodyPr/>
                    <a:lstStyle/>
                    <a:p>
                      <a:pPr algn="ctr" fontAlgn="t"/>
                      <a:r>
                        <a:rPr lang="en-CA" dirty="0">
                          <a:effectLst/>
                        </a:rPr>
                        <a:t>M</a:t>
                      </a:r>
                    </a:p>
                  </a:txBody>
                  <a:tcPr anchor="ctr"/>
                </a:tc>
                <a:tc>
                  <a:txBody>
                    <a:bodyPr/>
                    <a:lstStyle/>
                    <a:p>
                      <a:pPr marL="0" algn="ctr" defTabSz="914400" rtl="0" eaLnBrk="1" fontAlgn="t" latinLnBrk="0" hangingPunct="1"/>
                      <a:r>
                        <a:rPr lang="en-US" u="none" dirty="0"/>
                        <a:t>mega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20</a:t>
                      </a:r>
                      <a:r>
                        <a:rPr lang="en-CA" sz="1800" b="0" i="0" kern="1200" dirty="0">
                          <a:solidFill>
                            <a:schemeClr val="dk1"/>
                          </a:solidFill>
                          <a:effectLst/>
                          <a:latin typeface="+mn-lt"/>
                          <a:ea typeface="+mn-ea"/>
                          <a:cs typeface="+mn-cs"/>
                        </a:rPr>
                        <a:t> = 1024</a:t>
                      </a:r>
                      <a:r>
                        <a:rPr lang="en-CA" sz="1800" b="0" i="0" kern="1200" baseline="30000" dirty="0">
                          <a:solidFill>
                            <a:schemeClr val="dk1"/>
                          </a:solidFill>
                          <a:effectLst/>
                          <a:latin typeface="+mn-lt"/>
                          <a:ea typeface="+mn-ea"/>
                          <a:cs typeface="+mn-cs"/>
                        </a:rPr>
                        <a:t>2</a:t>
                      </a:r>
                      <a:endParaRPr lang="en-CA" dirty="0"/>
                    </a:p>
                  </a:txBody>
                  <a:tcPr anchor="ctr"/>
                </a:tc>
                <a:tc>
                  <a:txBody>
                    <a:bodyPr/>
                    <a:lstStyle/>
                    <a:p>
                      <a:pPr algn="l"/>
                      <a:r>
                        <a:rPr lang="en-CA" sz="1800" b="0" i="1" kern="1200" dirty="0" err="1">
                          <a:solidFill>
                            <a:schemeClr val="dk1"/>
                          </a:solidFill>
                          <a:effectLst/>
                          <a:latin typeface="+mn-lt"/>
                          <a:ea typeface="+mn-ea"/>
                          <a:cs typeface="+mn-cs"/>
                        </a:rPr>
                        <a:t>megas</a:t>
                      </a:r>
                      <a:r>
                        <a:rPr lang="en-CA" sz="1800" b="0" i="1" kern="1200" dirty="0">
                          <a:solidFill>
                            <a:schemeClr val="dk1"/>
                          </a:solidFill>
                          <a:effectLst/>
                          <a:latin typeface="+mn-lt"/>
                          <a:ea typeface="+mn-ea"/>
                          <a:cs typeface="+mn-cs"/>
                        </a:rPr>
                        <a:t>	“great”</a:t>
                      </a:r>
                      <a:endParaRPr lang="en-CA" dirty="0"/>
                    </a:p>
                  </a:txBody>
                  <a:tcPr marL="228600" anchor="ctr"/>
                </a:tc>
                <a:extLst>
                  <a:ext uri="{0D108BD9-81ED-4DB2-BD59-A6C34878D82A}">
                    <a16:rowId xmlns:a16="http://schemas.microsoft.com/office/drawing/2014/main" val="3041972206"/>
                  </a:ext>
                </a:extLst>
              </a:tr>
              <a:tr h="370840">
                <a:tc>
                  <a:txBody>
                    <a:bodyPr/>
                    <a:lstStyle/>
                    <a:p>
                      <a:pPr algn="ctr" fontAlgn="t"/>
                      <a:r>
                        <a:rPr lang="en-CA">
                          <a:effectLst/>
                        </a:rPr>
                        <a:t>1000</a:t>
                      </a:r>
                      <a:r>
                        <a:rPr lang="en-CA" baseline="30000">
                          <a:effectLst/>
                        </a:rPr>
                        <a:t>3</a:t>
                      </a:r>
                      <a:endParaRPr lang="en-CA">
                        <a:effectLst/>
                      </a:endParaRPr>
                    </a:p>
                  </a:txBody>
                  <a:tcPr anchor="ctr"/>
                </a:tc>
                <a:tc>
                  <a:txBody>
                    <a:bodyPr/>
                    <a:lstStyle/>
                    <a:p>
                      <a:pPr algn="ctr" fontAlgn="t"/>
                      <a:r>
                        <a:rPr lang="en-CA">
                          <a:effectLst/>
                        </a:rPr>
                        <a:t>G</a:t>
                      </a:r>
                    </a:p>
                  </a:txBody>
                  <a:tcPr anchor="ctr"/>
                </a:tc>
                <a:tc>
                  <a:txBody>
                    <a:bodyPr/>
                    <a:lstStyle/>
                    <a:p>
                      <a:pPr marL="0" algn="ctr" defTabSz="914400" rtl="0" eaLnBrk="1" fontAlgn="t" latinLnBrk="0" hangingPunct="1"/>
                      <a:r>
                        <a:rPr lang="en-US" u="none" dirty="0"/>
                        <a:t>giga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30</a:t>
                      </a:r>
                      <a:r>
                        <a:rPr lang="en-CA" sz="1800" b="0" i="0" kern="1200" dirty="0">
                          <a:solidFill>
                            <a:schemeClr val="dk1"/>
                          </a:solidFill>
                          <a:effectLst/>
                          <a:latin typeface="+mn-lt"/>
                          <a:ea typeface="+mn-ea"/>
                          <a:cs typeface="+mn-cs"/>
                        </a:rPr>
                        <a:t> = 1024</a:t>
                      </a:r>
                      <a:r>
                        <a:rPr lang="en-CA" sz="1800" b="0" i="0" kern="1200" baseline="30000" dirty="0">
                          <a:solidFill>
                            <a:schemeClr val="dk1"/>
                          </a:solidFill>
                          <a:effectLst/>
                          <a:latin typeface="+mn-lt"/>
                          <a:ea typeface="+mn-ea"/>
                          <a:cs typeface="+mn-cs"/>
                        </a:rPr>
                        <a:t>3</a:t>
                      </a:r>
                      <a:endParaRPr lang="en-CA" dirty="0"/>
                    </a:p>
                  </a:txBody>
                  <a:tcPr anchor="ctr"/>
                </a:tc>
                <a:tc>
                  <a:txBody>
                    <a:bodyPr/>
                    <a:lstStyle/>
                    <a:p>
                      <a:pPr algn="l"/>
                      <a:r>
                        <a:rPr lang="en-CA" sz="1800" b="0" i="1" kern="1200" dirty="0" err="1">
                          <a:solidFill>
                            <a:schemeClr val="dk1"/>
                          </a:solidFill>
                          <a:effectLst/>
                          <a:latin typeface="+mn-lt"/>
                          <a:ea typeface="+mn-ea"/>
                          <a:cs typeface="+mn-cs"/>
                        </a:rPr>
                        <a:t>gígas</a:t>
                      </a:r>
                      <a:r>
                        <a:rPr lang="en-CA" sz="1800" b="0" i="1" kern="1200" dirty="0">
                          <a:solidFill>
                            <a:schemeClr val="dk1"/>
                          </a:solidFill>
                          <a:effectLst/>
                          <a:latin typeface="+mn-lt"/>
                          <a:ea typeface="+mn-ea"/>
                          <a:cs typeface="+mn-cs"/>
                        </a:rPr>
                        <a:t>	"giant"</a:t>
                      </a:r>
                    </a:p>
                  </a:txBody>
                  <a:tcPr marL="228600" anchor="ctr"/>
                </a:tc>
                <a:extLst>
                  <a:ext uri="{0D108BD9-81ED-4DB2-BD59-A6C34878D82A}">
                    <a16:rowId xmlns:a16="http://schemas.microsoft.com/office/drawing/2014/main" val="3799704809"/>
                  </a:ext>
                </a:extLst>
              </a:tr>
              <a:tr h="370840">
                <a:tc>
                  <a:txBody>
                    <a:bodyPr/>
                    <a:lstStyle/>
                    <a:p>
                      <a:pPr algn="ctr" fontAlgn="t"/>
                      <a:r>
                        <a:rPr lang="en-CA">
                          <a:effectLst/>
                        </a:rPr>
                        <a:t>1000</a:t>
                      </a:r>
                      <a:r>
                        <a:rPr lang="en-CA" baseline="30000">
                          <a:effectLst/>
                        </a:rPr>
                        <a:t>4</a:t>
                      </a:r>
                      <a:endParaRPr lang="en-CA">
                        <a:effectLst/>
                      </a:endParaRPr>
                    </a:p>
                  </a:txBody>
                  <a:tcPr anchor="ctr"/>
                </a:tc>
                <a:tc>
                  <a:txBody>
                    <a:bodyPr/>
                    <a:lstStyle/>
                    <a:p>
                      <a:pPr algn="ctr" fontAlgn="t"/>
                      <a:r>
                        <a:rPr lang="en-CA">
                          <a:effectLst/>
                        </a:rPr>
                        <a:t>T</a:t>
                      </a:r>
                    </a:p>
                  </a:txBody>
                  <a:tcPr anchor="ctr"/>
                </a:tc>
                <a:tc>
                  <a:txBody>
                    <a:bodyPr/>
                    <a:lstStyle/>
                    <a:p>
                      <a:pPr marL="0" algn="ctr" defTabSz="914400" rtl="0" eaLnBrk="1" fontAlgn="t" latinLnBrk="0" hangingPunct="1"/>
                      <a:r>
                        <a:rPr lang="en-US" u="none" dirty="0"/>
                        <a:t>tera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40</a:t>
                      </a:r>
                      <a:r>
                        <a:rPr lang="en-CA" sz="1800" b="0" i="0" kern="1200" dirty="0">
                          <a:solidFill>
                            <a:schemeClr val="dk1"/>
                          </a:solidFill>
                          <a:effectLst/>
                          <a:latin typeface="+mn-lt"/>
                          <a:ea typeface="+mn-ea"/>
                          <a:cs typeface="+mn-cs"/>
                        </a:rPr>
                        <a:t> = 1024</a:t>
                      </a:r>
                      <a:r>
                        <a:rPr lang="en-CA" sz="1800" b="0" i="0" kern="1200" baseline="30000" dirty="0">
                          <a:solidFill>
                            <a:schemeClr val="dk1"/>
                          </a:solidFill>
                          <a:effectLst/>
                          <a:latin typeface="+mn-lt"/>
                          <a:ea typeface="+mn-ea"/>
                          <a:cs typeface="+mn-cs"/>
                        </a:rPr>
                        <a:t>4</a:t>
                      </a:r>
                      <a:endParaRPr lang="en-CA" dirty="0"/>
                    </a:p>
                  </a:txBody>
                  <a:tcPr anchor="ctr"/>
                </a:tc>
                <a:tc>
                  <a:txBody>
                    <a:bodyPr/>
                    <a:lstStyle/>
                    <a:p>
                      <a:pPr algn="l"/>
                      <a:r>
                        <a:rPr lang="en-CA" sz="1800" b="0" i="1" kern="1200" dirty="0" err="1">
                          <a:solidFill>
                            <a:schemeClr val="dk1"/>
                          </a:solidFill>
                          <a:effectLst/>
                          <a:latin typeface="+mn-lt"/>
                          <a:ea typeface="+mn-ea"/>
                          <a:cs typeface="+mn-cs"/>
                        </a:rPr>
                        <a:t>teras</a:t>
                      </a:r>
                      <a:r>
                        <a:rPr lang="en-CA" sz="1800" b="0" i="1" kern="1200" dirty="0">
                          <a:solidFill>
                            <a:schemeClr val="dk1"/>
                          </a:solidFill>
                          <a:effectLst/>
                          <a:latin typeface="+mn-lt"/>
                          <a:ea typeface="+mn-ea"/>
                          <a:cs typeface="+mn-cs"/>
                        </a:rPr>
                        <a:t>	"monster"</a:t>
                      </a:r>
                    </a:p>
                  </a:txBody>
                  <a:tcPr marL="228600" anchor="ctr"/>
                </a:tc>
                <a:extLst>
                  <a:ext uri="{0D108BD9-81ED-4DB2-BD59-A6C34878D82A}">
                    <a16:rowId xmlns:a16="http://schemas.microsoft.com/office/drawing/2014/main" val="952136555"/>
                  </a:ext>
                </a:extLst>
              </a:tr>
              <a:tr h="370840">
                <a:tc>
                  <a:txBody>
                    <a:bodyPr/>
                    <a:lstStyle/>
                    <a:p>
                      <a:pPr algn="ctr" fontAlgn="t"/>
                      <a:r>
                        <a:rPr lang="en-CA" dirty="0">
                          <a:effectLst/>
                        </a:rPr>
                        <a:t>1000</a:t>
                      </a:r>
                      <a:r>
                        <a:rPr lang="en-CA" baseline="30000" dirty="0">
                          <a:effectLst/>
                        </a:rPr>
                        <a:t>5</a:t>
                      </a:r>
                      <a:endParaRPr lang="en-CA" dirty="0">
                        <a:effectLst/>
                      </a:endParaRPr>
                    </a:p>
                  </a:txBody>
                  <a:tcPr anchor="ctr"/>
                </a:tc>
                <a:tc>
                  <a:txBody>
                    <a:bodyPr/>
                    <a:lstStyle/>
                    <a:p>
                      <a:pPr algn="ctr" fontAlgn="t"/>
                      <a:r>
                        <a:rPr lang="en-CA" dirty="0">
                          <a:effectLst/>
                        </a:rPr>
                        <a:t>P</a:t>
                      </a:r>
                    </a:p>
                  </a:txBody>
                  <a:tcPr anchor="ctr"/>
                </a:tc>
                <a:tc>
                  <a:txBody>
                    <a:bodyPr/>
                    <a:lstStyle/>
                    <a:p>
                      <a:pPr marL="0" algn="ctr" defTabSz="914400" rtl="0" eaLnBrk="1" fontAlgn="t" latinLnBrk="0" hangingPunct="1"/>
                      <a:r>
                        <a:rPr lang="en-US" u="none" dirty="0"/>
                        <a:t>peta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50</a:t>
                      </a:r>
                      <a:r>
                        <a:rPr lang="en-CA" sz="1800" b="0" i="0" kern="1200" dirty="0">
                          <a:solidFill>
                            <a:schemeClr val="dk1"/>
                          </a:solidFill>
                          <a:effectLst/>
                          <a:latin typeface="+mn-lt"/>
                          <a:ea typeface="+mn-ea"/>
                          <a:cs typeface="+mn-cs"/>
                        </a:rPr>
                        <a:t> = 1024</a:t>
                      </a:r>
                      <a:r>
                        <a:rPr lang="en-CA" sz="1800" b="0" i="0" kern="1200" baseline="30000" dirty="0">
                          <a:solidFill>
                            <a:schemeClr val="dk1"/>
                          </a:solidFill>
                          <a:effectLst/>
                          <a:latin typeface="+mn-lt"/>
                          <a:ea typeface="+mn-ea"/>
                          <a:cs typeface="+mn-cs"/>
                        </a:rPr>
                        <a:t>5</a:t>
                      </a:r>
                      <a:endParaRPr lang="en-CA" dirty="0"/>
                    </a:p>
                  </a:txBody>
                  <a:tcPr anchor="ctr"/>
                </a:tc>
                <a:tc>
                  <a:txBody>
                    <a:bodyPr/>
                    <a:lstStyle/>
                    <a:p>
                      <a:pPr algn="l"/>
                      <a:r>
                        <a:rPr lang="en-CA" sz="1800" b="0" i="1" kern="1200" dirty="0" err="1">
                          <a:solidFill>
                            <a:schemeClr val="dk1"/>
                          </a:solidFill>
                          <a:effectLst/>
                          <a:latin typeface="+mn-lt"/>
                          <a:ea typeface="+mn-ea"/>
                          <a:cs typeface="+mn-cs"/>
                        </a:rPr>
                        <a:t>pénte</a:t>
                      </a:r>
                      <a:r>
                        <a:rPr lang="en-CA" sz="1800" b="0" i="1" kern="1200" dirty="0">
                          <a:solidFill>
                            <a:schemeClr val="dk1"/>
                          </a:solidFill>
                          <a:effectLst/>
                          <a:latin typeface="+mn-lt"/>
                          <a:ea typeface="+mn-ea"/>
                          <a:cs typeface="+mn-cs"/>
                        </a:rPr>
                        <a:t>	“five”</a:t>
                      </a:r>
                    </a:p>
                  </a:txBody>
                  <a:tcPr marL="228600" anchor="ctr"/>
                </a:tc>
                <a:extLst>
                  <a:ext uri="{0D108BD9-81ED-4DB2-BD59-A6C34878D82A}">
                    <a16:rowId xmlns:a16="http://schemas.microsoft.com/office/drawing/2014/main" val="3105333236"/>
                  </a:ext>
                </a:extLst>
              </a:tr>
              <a:tr h="370840">
                <a:tc>
                  <a:txBody>
                    <a:bodyPr/>
                    <a:lstStyle/>
                    <a:p>
                      <a:pPr algn="ctr" fontAlgn="t"/>
                      <a:r>
                        <a:rPr lang="en-CA" dirty="0">
                          <a:effectLst/>
                        </a:rPr>
                        <a:t>1000</a:t>
                      </a:r>
                      <a:r>
                        <a:rPr lang="en-CA" baseline="30000" dirty="0">
                          <a:effectLst/>
                        </a:rPr>
                        <a:t>6</a:t>
                      </a:r>
                      <a:endParaRPr lang="en-CA" dirty="0">
                        <a:effectLst/>
                      </a:endParaRPr>
                    </a:p>
                  </a:txBody>
                  <a:tcPr anchor="ctr"/>
                </a:tc>
                <a:tc>
                  <a:txBody>
                    <a:bodyPr/>
                    <a:lstStyle/>
                    <a:p>
                      <a:pPr algn="ctr" fontAlgn="t"/>
                      <a:r>
                        <a:rPr lang="en-US" dirty="0">
                          <a:effectLst/>
                        </a:rPr>
                        <a:t>E</a:t>
                      </a:r>
                      <a:endParaRPr lang="en-CA" dirty="0">
                        <a:effectLst/>
                      </a:endParaRPr>
                    </a:p>
                  </a:txBody>
                  <a:tcPr anchor="ctr"/>
                </a:tc>
                <a:tc>
                  <a:txBody>
                    <a:bodyPr/>
                    <a:lstStyle/>
                    <a:p>
                      <a:pPr marL="0" algn="ctr" defTabSz="914400" rtl="0" eaLnBrk="1" fontAlgn="t" latinLnBrk="0" hangingPunct="1"/>
                      <a:r>
                        <a:rPr lang="en-US" u="none" dirty="0" err="1"/>
                        <a:t>exa</a:t>
                      </a:r>
                      <a:endParaRPr lang="en-CA" u="none" dirty="0"/>
                    </a:p>
                  </a:txBody>
                  <a:tcPr anchor="ctr"/>
                </a:tc>
                <a:tc>
                  <a:txBody>
                    <a:bodyPr/>
                    <a:lstStyle/>
                    <a:p>
                      <a:pPr algn="ctr"/>
                      <a:r>
                        <a:rPr lang="en-CA" sz="1800" b="0" i="0" kern="1200" dirty="0">
                          <a:solidFill>
                            <a:schemeClr val="dk1"/>
                          </a:solidFill>
                          <a:effectLst/>
                          <a:latin typeface="+mn-lt"/>
                          <a:ea typeface="+mn-ea"/>
                          <a:cs typeface="+mn-cs"/>
                        </a:rPr>
                        <a:t>2</a:t>
                      </a:r>
                      <a:r>
                        <a:rPr lang="en-CA" sz="1800" b="0" i="0" kern="1200" baseline="30000" dirty="0">
                          <a:solidFill>
                            <a:schemeClr val="dk1"/>
                          </a:solidFill>
                          <a:effectLst/>
                          <a:latin typeface="+mn-lt"/>
                          <a:ea typeface="+mn-ea"/>
                          <a:cs typeface="+mn-cs"/>
                        </a:rPr>
                        <a:t>60</a:t>
                      </a:r>
                      <a:r>
                        <a:rPr lang="en-CA" sz="1800" b="0" i="0" kern="1200" dirty="0">
                          <a:solidFill>
                            <a:schemeClr val="dk1"/>
                          </a:solidFill>
                          <a:effectLst/>
                          <a:latin typeface="+mn-lt"/>
                          <a:ea typeface="+mn-ea"/>
                          <a:cs typeface="+mn-cs"/>
                        </a:rPr>
                        <a:t> = 1024</a:t>
                      </a:r>
                      <a:r>
                        <a:rPr lang="en-CA" sz="1800" b="0" i="0" kern="1200" baseline="30000" dirty="0">
                          <a:solidFill>
                            <a:schemeClr val="dk1"/>
                          </a:solidFill>
                          <a:effectLst/>
                          <a:latin typeface="+mn-lt"/>
                          <a:ea typeface="+mn-ea"/>
                          <a:cs typeface="+mn-cs"/>
                        </a:rPr>
                        <a:t>6</a:t>
                      </a:r>
                      <a:endParaRPr lang="en-CA" dirty="0"/>
                    </a:p>
                  </a:txBody>
                  <a:tcPr anchor="ctr"/>
                </a:tc>
                <a:tc>
                  <a:txBody>
                    <a:bodyPr/>
                    <a:lstStyle/>
                    <a:p>
                      <a:pPr algn="l"/>
                      <a:r>
                        <a:rPr lang="en-CA" sz="1800" b="0" i="1" kern="1200" dirty="0" err="1">
                          <a:solidFill>
                            <a:schemeClr val="dk1"/>
                          </a:solidFill>
                          <a:effectLst/>
                          <a:latin typeface="+mn-lt"/>
                          <a:ea typeface="+mn-ea"/>
                          <a:cs typeface="+mn-cs"/>
                        </a:rPr>
                        <a:t>héks</a:t>
                      </a:r>
                      <a:r>
                        <a:rPr lang="en-CA" sz="1800" b="0" i="0" kern="1200" dirty="0">
                          <a:solidFill>
                            <a:schemeClr val="dk1"/>
                          </a:solidFill>
                          <a:effectLst/>
                          <a:latin typeface="+mn-lt"/>
                          <a:ea typeface="+mn-ea"/>
                          <a:cs typeface="+mn-cs"/>
                        </a:rPr>
                        <a:t>	“six”</a:t>
                      </a:r>
                      <a:endParaRPr lang="en-CA" sz="1800" b="0" i="1" kern="1200" dirty="0">
                        <a:solidFill>
                          <a:schemeClr val="dk1"/>
                        </a:solidFill>
                        <a:effectLst/>
                        <a:latin typeface="+mn-lt"/>
                        <a:ea typeface="+mn-ea"/>
                        <a:cs typeface="+mn-cs"/>
                      </a:endParaRPr>
                    </a:p>
                  </a:txBody>
                  <a:tcPr marL="228600" anchor="ctr"/>
                </a:tc>
                <a:extLst>
                  <a:ext uri="{0D108BD9-81ED-4DB2-BD59-A6C34878D82A}">
                    <a16:rowId xmlns:a16="http://schemas.microsoft.com/office/drawing/2014/main" val="4264751696"/>
                  </a:ext>
                </a:extLst>
              </a:tr>
            </a:tbl>
          </a:graphicData>
        </a:graphic>
      </p:graphicFrame>
      <p:sp>
        <p:nvSpPr>
          <p:cNvPr id="5" name="TextBox 4"/>
          <p:cNvSpPr txBox="1"/>
          <p:nvPr/>
        </p:nvSpPr>
        <p:spPr>
          <a:xfrm>
            <a:off x="662940" y="4515966"/>
            <a:ext cx="7772400" cy="369332"/>
          </a:xfrm>
          <a:prstGeom prst="rect">
            <a:avLst/>
          </a:prstGeom>
          <a:noFill/>
        </p:spPr>
        <p:txBody>
          <a:bodyPr wrap="square" rtlCol="0">
            <a:spAutoFit/>
          </a:bodyPr>
          <a:lstStyle/>
          <a:p>
            <a:r>
              <a:rPr lang="en-US" dirty="0"/>
              <a:t>1TB decimal = .90949TB binary.    1TB binary = 1.0995TB decimal </a:t>
            </a:r>
            <a:endParaRPr lang="en-CA" dirty="0"/>
          </a:p>
        </p:txBody>
      </p:sp>
    </p:spTree>
    <p:extLst>
      <p:ext uri="{BB962C8B-B14F-4D97-AF65-F5344CB8AC3E}">
        <p14:creationId xmlns:p14="http://schemas.microsoft.com/office/powerpoint/2010/main" val="3241340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Numbers</a:t>
            </a:r>
            <a:endParaRPr lang="en-CA" dirty="0"/>
          </a:p>
        </p:txBody>
      </p:sp>
      <p:sp>
        <p:nvSpPr>
          <p:cNvPr id="3" name="Content Placeholder 2"/>
          <p:cNvSpPr>
            <a:spLocks noGrp="1"/>
          </p:cNvSpPr>
          <p:nvPr>
            <p:ph idx="1"/>
          </p:nvPr>
        </p:nvSpPr>
        <p:spPr/>
        <p:txBody>
          <a:bodyPr/>
          <a:lstStyle/>
          <a:p>
            <a:r>
              <a:rPr lang="en-US" dirty="0"/>
              <a:t>Zeros and Ones, On / Off, True / False</a:t>
            </a:r>
          </a:p>
          <a:p>
            <a:r>
              <a:rPr lang="en-US" dirty="0"/>
              <a:t>Bit = </a:t>
            </a:r>
            <a:r>
              <a:rPr lang="en-US" b="1" dirty="0"/>
              <a:t>B</a:t>
            </a:r>
            <a:r>
              <a:rPr lang="en-US" dirty="0"/>
              <a:t>inary </a:t>
            </a:r>
            <a:r>
              <a:rPr lang="en-US" dirty="0" err="1"/>
              <a:t>dig</a:t>
            </a:r>
            <a:r>
              <a:rPr lang="en-US" b="1" dirty="0" err="1"/>
              <a:t>IT</a:t>
            </a:r>
            <a:r>
              <a:rPr lang="en-US" b="1" dirty="0"/>
              <a:t>				</a:t>
            </a:r>
            <a:r>
              <a:rPr lang="en-US" dirty="0"/>
              <a:t>Values { 0 – 1 }</a:t>
            </a:r>
            <a:br>
              <a:rPr lang="en-US" b="1" dirty="0"/>
            </a:br>
            <a:r>
              <a:rPr lang="en-US" b="1" dirty="0"/>
              <a:t>	</a:t>
            </a:r>
            <a:r>
              <a:rPr lang="en-US" sz="2000" dirty="0"/>
              <a:t>(</a:t>
            </a:r>
            <a:r>
              <a:rPr lang="en-US" sz="2000" dirty="0" err="1"/>
              <a:t>J.Tukey</a:t>
            </a:r>
            <a:r>
              <a:rPr lang="en-US" sz="2000" dirty="0"/>
              <a:t>, 1946. </a:t>
            </a:r>
            <a:r>
              <a:rPr lang="en-US" sz="2000" dirty="0" err="1"/>
              <a:t>C.Shannon</a:t>
            </a:r>
            <a:r>
              <a:rPr lang="en-US" sz="2000" dirty="0"/>
              <a:t>, 1948. Bell Labs)</a:t>
            </a:r>
          </a:p>
          <a:p>
            <a:r>
              <a:rPr lang="en-US" dirty="0"/>
              <a:t>Byte = 8 bits </a:t>
            </a:r>
            <a:r>
              <a:rPr lang="en-US" sz="2000" dirty="0"/>
              <a:t>(</a:t>
            </a:r>
            <a:r>
              <a:rPr lang="en-CA" sz="2000" dirty="0"/>
              <a:t>W. Buchholz, 1956</a:t>
            </a:r>
            <a:r>
              <a:rPr lang="en-US" sz="2000" dirty="0"/>
              <a:t>. IBM)</a:t>
            </a:r>
            <a:r>
              <a:rPr lang="en-US" b="1" dirty="0"/>
              <a:t>	</a:t>
            </a:r>
            <a:r>
              <a:rPr lang="en-US" dirty="0"/>
              <a:t>Values { 0 – 255 }</a:t>
            </a: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213135977"/>
              </p:ext>
            </p:extLst>
          </p:nvPr>
        </p:nvGraphicFramePr>
        <p:xfrm>
          <a:off x="2697747" y="3148983"/>
          <a:ext cx="5120640" cy="1154811"/>
        </p:xfrm>
        <a:graphic>
          <a:graphicData uri="http://schemas.openxmlformats.org/drawingml/2006/table">
            <a:tbl>
              <a:tblPr firstRow="1" bandRow="1"/>
              <a:tblGrid>
                <a:gridCol w="640080">
                  <a:extLst>
                    <a:ext uri="{9D8B030D-6E8A-4147-A177-3AD203B41FA5}">
                      <a16:colId xmlns:a16="http://schemas.microsoft.com/office/drawing/2014/main" val="3977419534"/>
                    </a:ext>
                  </a:extLst>
                </a:gridCol>
                <a:gridCol w="640080">
                  <a:extLst>
                    <a:ext uri="{9D8B030D-6E8A-4147-A177-3AD203B41FA5}">
                      <a16:colId xmlns:a16="http://schemas.microsoft.com/office/drawing/2014/main" val="4165269875"/>
                    </a:ext>
                  </a:extLst>
                </a:gridCol>
                <a:gridCol w="640080">
                  <a:extLst>
                    <a:ext uri="{9D8B030D-6E8A-4147-A177-3AD203B41FA5}">
                      <a16:colId xmlns:a16="http://schemas.microsoft.com/office/drawing/2014/main" val="3215916470"/>
                    </a:ext>
                  </a:extLst>
                </a:gridCol>
                <a:gridCol w="640080">
                  <a:extLst>
                    <a:ext uri="{9D8B030D-6E8A-4147-A177-3AD203B41FA5}">
                      <a16:colId xmlns:a16="http://schemas.microsoft.com/office/drawing/2014/main" val="1359434957"/>
                    </a:ext>
                  </a:extLst>
                </a:gridCol>
                <a:gridCol w="640080">
                  <a:extLst>
                    <a:ext uri="{9D8B030D-6E8A-4147-A177-3AD203B41FA5}">
                      <a16:colId xmlns:a16="http://schemas.microsoft.com/office/drawing/2014/main" val="2240404490"/>
                    </a:ext>
                  </a:extLst>
                </a:gridCol>
                <a:gridCol w="640080">
                  <a:extLst>
                    <a:ext uri="{9D8B030D-6E8A-4147-A177-3AD203B41FA5}">
                      <a16:colId xmlns:a16="http://schemas.microsoft.com/office/drawing/2014/main" val="4234252588"/>
                    </a:ext>
                  </a:extLst>
                </a:gridCol>
                <a:gridCol w="640080">
                  <a:extLst>
                    <a:ext uri="{9D8B030D-6E8A-4147-A177-3AD203B41FA5}">
                      <a16:colId xmlns:a16="http://schemas.microsoft.com/office/drawing/2014/main" val="1420465682"/>
                    </a:ext>
                  </a:extLst>
                </a:gridCol>
                <a:gridCol w="640080">
                  <a:extLst>
                    <a:ext uri="{9D8B030D-6E8A-4147-A177-3AD203B41FA5}">
                      <a16:colId xmlns:a16="http://schemas.microsoft.com/office/drawing/2014/main" val="2143221015"/>
                    </a:ext>
                  </a:extLst>
                </a:gridCol>
              </a:tblGrid>
              <a:tr h="0">
                <a:tc>
                  <a:txBody>
                    <a:bodyPr/>
                    <a:lstStyle/>
                    <a:p>
                      <a:pPr marL="0" marR="0" algn="ctr">
                        <a:lnSpc>
                          <a:spcPct val="107000"/>
                        </a:lnSpc>
                        <a:spcBef>
                          <a:spcPts val="0"/>
                        </a:spcBef>
                        <a:spcAft>
                          <a:spcPts val="0"/>
                        </a:spcAft>
                      </a:pPr>
                      <a:r>
                        <a:rPr lang="en-US" sz="1800" b="1" dirty="0">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dirty="0">
                          <a:effectLst/>
                          <a:latin typeface="Segoe UI" panose="020B0502040204020203" pitchFamily="34" charset="0"/>
                          <a:ea typeface="Calibri" panose="020F0502020204030204" pitchFamily="34" charset="0"/>
                          <a:cs typeface="Times New Roman" panose="02020603050405020304" pitchFamily="18" charset="0"/>
                        </a:rPr>
                        <a:t>7</a:t>
                      </a:r>
                      <a:endParaRPr lang="en-CA" sz="1800" dirty="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6</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5</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4</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3</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2</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1</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tc>
                  <a:txBody>
                    <a:bodyPr/>
                    <a:lstStyle/>
                    <a:p>
                      <a:pPr marL="0" marR="0" algn="ctr">
                        <a:lnSpc>
                          <a:spcPct val="107000"/>
                        </a:lnSpc>
                        <a:spcBef>
                          <a:spcPts val="0"/>
                        </a:spcBef>
                        <a:spcAft>
                          <a:spcPts val="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2</a:t>
                      </a:r>
                      <a:r>
                        <a:rPr lang="en-US" sz="1800" b="1" baseline="30000">
                          <a:effectLst/>
                          <a:latin typeface="Segoe UI" panose="020B0502040204020203" pitchFamily="34" charset="0"/>
                          <a:ea typeface="Calibri" panose="020F0502020204030204" pitchFamily="34" charset="0"/>
                          <a:cs typeface="Times New Roman" panose="02020603050405020304" pitchFamily="18" charset="0"/>
                        </a:rPr>
                        <a:t>0</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FDA023"/>
                    </a:solidFill>
                  </a:tcPr>
                </a:tc>
                <a:extLst>
                  <a:ext uri="{0D108BD9-81ED-4DB2-BD59-A6C34878D82A}">
                    <a16:rowId xmlns:a16="http://schemas.microsoft.com/office/drawing/2014/main" val="2034342359"/>
                  </a:ext>
                </a:extLst>
              </a:tr>
              <a:tr h="0">
                <a:tc>
                  <a:txBody>
                    <a:bodyPr/>
                    <a:lstStyle/>
                    <a:p>
                      <a:pPr marL="0" marR="0" algn="ctr">
                        <a:lnSpc>
                          <a:spcPct val="107000"/>
                        </a:lnSpc>
                        <a:spcBef>
                          <a:spcPts val="0"/>
                        </a:spcBef>
                        <a:spcAft>
                          <a:spcPts val="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128</a:t>
                      </a:r>
                      <a:endParaRPr lang="en-CA" sz="1800" dirty="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64</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32</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16</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8</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4</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2</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1</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EDFCC"/>
                    </a:solidFill>
                  </a:tcPr>
                </a:tc>
                <a:extLst>
                  <a:ext uri="{0D108BD9-81ED-4DB2-BD59-A6C34878D82A}">
                    <a16:rowId xmlns:a16="http://schemas.microsoft.com/office/drawing/2014/main" val="3768859364"/>
                  </a:ext>
                </a:extLst>
              </a:tr>
              <a:tr h="0">
                <a:tc>
                  <a:txBody>
                    <a:bodyPr/>
                    <a:lstStyle/>
                    <a:p>
                      <a:pPr marL="0" marR="0" algn="ctr">
                        <a:lnSpc>
                          <a:spcPct val="107000"/>
                        </a:lnSpc>
                        <a:spcBef>
                          <a:spcPts val="0"/>
                        </a:spcBef>
                        <a:spcAft>
                          <a:spcPts val="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0</a:t>
                      </a:r>
                      <a:endParaRPr lang="en-CA" sz="1800" dirty="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1</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0</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1</a:t>
                      </a:r>
                      <a:endParaRPr lang="en-CA" sz="1800" dirty="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0</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1</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a:effectLst/>
                          <a:latin typeface="Segoe UI" panose="020B0502040204020203" pitchFamily="34" charset="0"/>
                          <a:ea typeface="Calibri" panose="020F0502020204030204" pitchFamily="34" charset="0"/>
                          <a:cs typeface="Times New Roman" panose="02020603050405020304" pitchFamily="18" charset="0"/>
                        </a:rPr>
                        <a:t>0</a:t>
                      </a:r>
                      <a:endParaRPr lang="en-CA" sz="180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tc>
                  <a:txBody>
                    <a:bodyPr/>
                    <a:lstStyle/>
                    <a:p>
                      <a:pPr marL="0" marR="0" algn="ctr">
                        <a:lnSpc>
                          <a:spcPct val="107000"/>
                        </a:lnSpc>
                        <a:spcBef>
                          <a:spcPts val="0"/>
                        </a:spcBef>
                        <a:spcAft>
                          <a:spcPts val="0"/>
                        </a:spcAft>
                      </a:pPr>
                      <a:r>
                        <a:rPr lang="en-US" sz="1800" dirty="0">
                          <a:effectLst/>
                          <a:latin typeface="Segoe UI" panose="020B0502040204020203" pitchFamily="34" charset="0"/>
                          <a:ea typeface="Calibri" panose="020F0502020204030204" pitchFamily="34" charset="0"/>
                          <a:cs typeface="Times New Roman" panose="02020603050405020304" pitchFamily="18" charset="0"/>
                        </a:rPr>
                        <a:t>1</a:t>
                      </a:r>
                      <a:endParaRPr lang="en-CA" sz="1800" dirty="0">
                        <a:effectLst/>
                        <a:latin typeface="Segoe UI" panose="020B0502040204020203" pitchFamily="34" charset="0"/>
                        <a:ea typeface="Calibri" panose="020F0502020204030204" pitchFamily="34" charset="0"/>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FF0E8"/>
                    </a:solidFill>
                  </a:tcPr>
                </a:tc>
                <a:extLst>
                  <a:ext uri="{0D108BD9-81ED-4DB2-BD59-A6C34878D82A}">
                    <a16:rowId xmlns:a16="http://schemas.microsoft.com/office/drawing/2014/main" val="2241370472"/>
                  </a:ext>
                </a:extLst>
              </a:tr>
            </a:tbl>
          </a:graphicData>
        </a:graphic>
      </p:graphicFrame>
      <p:sp>
        <p:nvSpPr>
          <p:cNvPr id="7" name="TextBox 6"/>
          <p:cNvSpPr txBox="1"/>
          <p:nvPr/>
        </p:nvSpPr>
        <p:spPr>
          <a:xfrm>
            <a:off x="815195" y="3511869"/>
            <a:ext cx="1882552" cy="787652"/>
          </a:xfrm>
          <a:prstGeom prst="rect">
            <a:avLst/>
          </a:prstGeom>
          <a:noFill/>
        </p:spPr>
        <p:txBody>
          <a:bodyPr wrap="square" rtlCol="0">
            <a:spAutoFit/>
          </a:bodyPr>
          <a:lstStyle/>
          <a:p>
            <a:pPr algn="ctr" fontAlgn="ctr">
              <a:lnSpc>
                <a:spcPct val="107000"/>
              </a:lnSpc>
              <a:spcAft>
                <a:spcPts val="800"/>
              </a:spcAft>
            </a:pPr>
            <a: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t>Decimal value</a:t>
            </a:r>
            <a:endParaRPr lang="en-CA" dirty="0">
              <a:latin typeface="Arial" panose="020B0604020202020204" pitchFamily="34" charset="0"/>
            </a:endParaRPr>
          </a:p>
          <a:p>
            <a:pPr algn="ctr" fontAlgn="ctr">
              <a:lnSpc>
                <a:spcPct val="107000"/>
              </a:lnSpc>
            </a:pPr>
            <a:r>
              <a:rPr lang="en-US" dirty="0">
                <a:solidFill>
                  <a:srgbClr val="000000"/>
                </a:solidFill>
                <a:latin typeface="Segoe UI" panose="020B0502040204020203" pitchFamily="34" charset="0"/>
                <a:ea typeface="Calibri" panose="020F0502020204030204" pitchFamily="34" charset="0"/>
                <a:cs typeface="Times New Roman" panose="02020603050405020304" pitchFamily="18" charset="0"/>
              </a:rPr>
              <a:t>‘U’ or 85 =</a:t>
            </a:r>
            <a:endParaRPr lang="en-CA" dirty="0">
              <a:latin typeface="Arial" panose="020B0604020202020204" pitchFamily="34" charset="0"/>
            </a:endParaRPr>
          </a:p>
        </p:txBody>
      </p:sp>
    </p:spTree>
    <p:extLst>
      <p:ext uri="{BB962C8B-B14F-4D97-AF65-F5344CB8AC3E}">
        <p14:creationId xmlns:p14="http://schemas.microsoft.com/office/powerpoint/2010/main" val="283743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Binary?</a:t>
            </a:r>
            <a:endParaRPr lang="en-CA" dirty="0"/>
          </a:p>
        </p:txBody>
      </p:sp>
      <p:sp>
        <p:nvSpPr>
          <p:cNvPr id="3" name="Content Placeholder 2"/>
          <p:cNvSpPr>
            <a:spLocks noGrp="1"/>
          </p:cNvSpPr>
          <p:nvPr>
            <p:ph idx="1"/>
          </p:nvPr>
        </p:nvSpPr>
        <p:spPr/>
        <p:txBody>
          <a:bodyPr/>
          <a:lstStyle/>
          <a:p>
            <a:pPr marL="0" indent="0">
              <a:buNone/>
            </a:pPr>
            <a:r>
              <a:rPr lang="en-US" dirty="0"/>
              <a:t>Unequivocal state: </a:t>
            </a:r>
          </a:p>
          <a:p>
            <a:r>
              <a:rPr lang="en-US" dirty="0"/>
              <a:t>1 or 0 for storage of a value in one or more bits</a:t>
            </a:r>
          </a:p>
          <a:p>
            <a:pPr lvl="1"/>
            <a:r>
              <a:rPr lang="en-US" dirty="0"/>
              <a:t>Electric current in RAM, magnetic charge on HDD, magic in SSD</a:t>
            </a:r>
          </a:p>
          <a:p>
            <a:r>
              <a:rPr lang="en-US" dirty="0"/>
              <a:t>TRUE or FALSE to make a decision (Boolean logic)</a:t>
            </a:r>
          </a:p>
          <a:p>
            <a:pPr lvl="1"/>
            <a:r>
              <a:rPr lang="en-US" dirty="0"/>
              <a:t>hardware uses logic gates, </a:t>
            </a:r>
          </a:p>
          <a:p>
            <a:pPr lvl="1"/>
            <a:r>
              <a:rPr lang="en-US" dirty="0"/>
              <a:t>software uses Selection logic, </a:t>
            </a:r>
            <a:br>
              <a:rPr lang="en-US" dirty="0"/>
            </a:br>
            <a:r>
              <a:rPr lang="en-US" dirty="0"/>
              <a:t>e.g. IF statements resolve to TRUE or FALSE.</a:t>
            </a:r>
          </a:p>
          <a:p>
            <a:pPr marL="0" indent="0">
              <a:buNone/>
            </a:pPr>
            <a:r>
              <a:rPr lang="en-US" dirty="0"/>
              <a:t>Faster Processing:</a:t>
            </a:r>
          </a:p>
          <a:p>
            <a:pPr lvl="1"/>
            <a:r>
              <a:rPr lang="en-CA" dirty="0"/>
              <a:t>CPUs, </a:t>
            </a:r>
            <a:r>
              <a:rPr lang="en-US" dirty="0"/>
              <a:t>ALUs, </a:t>
            </a:r>
            <a:r>
              <a:rPr lang="en-US" dirty="0" err="1"/>
              <a:t>xxUs</a:t>
            </a:r>
            <a:r>
              <a:rPr lang="en-US" dirty="0"/>
              <a:t> are faster in binary</a:t>
            </a:r>
          </a:p>
          <a:p>
            <a:endParaRPr lang="en-US" dirty="0"/>
          </a:p>
          <a:p>
            <a:endParaRPr lang="en-CA" dirty="0"/>
          </a:p>
        </p:txBody>
      </p:sp>
    </p:spTree>
    <p:extLst>
      <p:ext uri="{BB962C8B-B14F-4D97-AF65-F5344CB8AC3E}">
        <p14:creationId xmlns:p14="http://schemas.microsoft.com/office/powerpoint/2010/main" val="771534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Bits, Bytes, and Precision</a:t>
            </a:r>
            <a:endParaRPr lang="en-CA" dirty="0"/>
          </a:p>
        </p:txBody>
      </p:sp>
      <p:sp>
        <p:nvSpPr>
          <p:cNvPr id="3" name="Content Placeholder 2"/>
          <p:cNvSpPr>
            <a:spLocks noGrp="1"/>
          </p:cNvSpPr>
          <p:nvPr>
            <p:ph idx="1"/>
          </p:nvPr>
        </p:nvSpPr>
        <p:spPr>
          <a:xfrm>
            <a:off x="251520" y="1200150"/>
            <a:ext cx="9001000" cy="3657600"/>
          </a:xfrm>
        </p:spPr>
        <p:txBody>
          <a:bodyPr>
            <a:normAutofit/>
          </a:bodyPr>
          <a:lstStyle/>
          <a:p>
            <a:pPr marL="0" indent="0">
              <a:buNone/>
            </a:pPr>
            <a:r>
              <a:rPr lang="en-CA" i="1" dirty="0"/>
              <a:t>n</a:t>
            </a:r>
            <a:r>
              <a:rPr lang="en-CA" dirty="0"/>
              <a:t> bits can encode 2</a:t>
            </a:r>
            <a:r>
              <a:rPr lang="en-CA" i="1" baseline="30000" dirty="0"/>
              <a:t>n</a:t>
            </a:r>
            <a:r>
              <a:rPr lang="en-CA" dirty="0"/>
              <a:t> numbers</a:t>
            </a:r>
            <a:endParaRPr lang="en-US" dirty="0"/>
          </a:p>
          <a:p>
            <a:r>
              <a:rPr lang="en-US" dirty="0"/>
              <a:t>  8-bit </a:t>
            </a:r>
            <a:r>
              <a:rPr lang="en-US" dirty="0">
                <a:latin typeface="Consolas" panose="020B0609020204030204" pitchFamily="49" charset="0"/>
              </a:rPr>
              <a:t>char</a:t>
            </a:r>
            <a:r>
              <a:rPr lang="en-US" dirty="0"/>
              <a:t> 		= </a:t>
            </a:r>
            <a:r>
              <a:rPr lang="en-CA" dirty="0"/>
              <a:t>2</a:t>
            </a:r>
            <a:r>
              <a:rPr lang="en-CA" i="1" baseline="30000" dirty="0"/>
              <a:t>8  </a:t>
            </a:r>
            <a:r>
              <a:rPr lang="en-CA" dirty="0"/>
              <a:t>= 256 values (unsigned 0 – 255)</a:t>
            </a:r>
          </a:p>
          <a:p>
            <a:r>
              <a:rPr lang="en-US" dirty="0"/>
              <a:t>1</a:t>
            </a:r>
            <a:r>
              <a:rPr lang="en-CA" dirty="0"/>
              <a:t>6-bit </a:t>
            </a:r>
            <a:r>
              <a:rPr lang="en-CA" dirty="0">
                <a:latin typeface="Consolas" panose="020B0609020204030204" pitchFamily="49" charset="0"/>
              </a:rPr>
              <a:t>short</a:t>
            </a:r>
            <a:r>
              <a:rPr lang="en-CA" dirty="0"/>
              <a:t> 	= 2</a:t>
            </a:r>
            <a:r>
              <a:rPr lang="en-CA" i="1" baseline="30000" dirty="0"/>
              <a:t>16 </a:t>
            </a:r>
            <a:r>
              <a:rPr lang="en-CA" dirty="0"/>
              <a:t>= 65,536 values</a:t>
            </a:r>
          </a:p>
          <a:p>
            <a:pPr lvl="1"/>
            <a:r>
              <a:rPr lang="en-CA" i="1" dirty="0"/>
              <a:t>Signed:</a:t>
            </a:r>
            <a:r>
              <a:rPr lang="en-CA" dirty="0"/>
              <a:t> −32,768 to 32,767</a:t>
            </a:r>
          </a:p>
          <a:p>
            <a:r>
              <a:rPr lang="en-US" dirty="0"/>
              <a:t>32-bit  </a:t>
            </a:r>
            <a:r>
              <a:rPr lang="en-US" dirty="0">
                <a:latin typeface="Consolas" panose="020B0609020204030204" pitchFamily="49" charset="0"/>
              </a:rPr>
              <a:t>long</a:t>
            </a:r>
            <a:r>
              <a:rPr lang="en-US" dirty="0"/>
              <a:t> 	</a:t>
            </a:r>
            <a:r>
              <a:rPr lang="en-CA" dirty="0"/>
              <a:t>= 2</a:t>
            </a:r>
            <a:r>
              <a:rPr lang="en-CA" i="1" baseline="30000" dirty="0"/>
              <a:t>32 </a:t>
            </a:r>
            <a:r>
              <a:rPr lang="en-CA" dirty="0"/>
              <a:t>= 4,294,967,296 values</a:t>
            </a:r>
          </a:p>
          <a:p>
            <a:pPr lvl="1"/>
            <a:r>
              <a:rPr lang="en-CA" dirty="0"/>
              <a:t>Signed: −2,147,483,648 to 2,147,483,647</a:t>
            </a:r>
            <a:br>
              <a:rPr lang="en-CA" dirty="0"/>
            </a:br>
            <a:endParaRPr lang="en-US" dirty="0"/>
          </a:p>
          <a:p>
            <a:pPr>
              <a:buFont typeface="Arial" panose="020B0604020202020204" pitchFamily="34" charset="0"/>
              <a:buChar char="‼"/>
            </a:pPr>
            <a:r>
              <a:rPr lang="en-US" dirty="0" err="1">
                <a:latin typeface="Consolas" panose="020B0609020204030204" pitchFamily="49" charset="0"/>
              </a:rPr>
              <a:t>int</a:t>
            </a:r>
            <a:r>
              <a:rPr lang="en-US" dirty="0"/>
              <a:t> type may be short or long depending on platform, language, etc. </a:t>
            </a:r>
            <a:endParaRPr lang="en-CA" dirty="0"/>
          </a:p>
        </p:txBody>
      </p:sp>
    </p:spTree>
    <p:extLst>
      <p:ext uri="{BB962C8B-B14F-4D97-AF65-F5344CB8AC3E}">
        <p14:creationId xmlns:p14="http://schemas.microsoft.com/office/powerpoint/2010/main" val="378266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881" y="267494"/>
            <a:ext cx="2142680" cy="948690"/>
          </a:xfrm>
        </p:spPr>
        <p:txBody>
          <a:bodyPr>
            <a:normAutofit/>
          </a:bodyPr>
          <a:lstStyle/>
          <a:p>
            <a:r>
              <a:rPr lang="en-US" dirty="0"/>
              <a:t>Two's Complement </a:t>
            </a:r>
            <a:endParaRPr lang="en-CA" dirty="0"/>
          </a:p>
        </p:txBody>
      </p:sp>
      <p:sp>
        <p:nvSpPr>
          <p:cNvPr id="4" name="Text Placeholder 3"/>
          <p:cNvSpPr>
            <a:spLocks noGrp="1"/>
          </p:cNvSpPr>
          <p:nvPr>
            <p:ph type="body" sz="half" idx="2"/>
          </p:nvPr>
        </p:nvSpPr>
        <p:spPr>
          <a:xfrm>
            <a:off x="457881" y="1275606"/>
            <a:ext cx="3106688" cy="3182112"/>
          </a:xfrm>
        </p:spPr>
        <p:txBody>
          <a:bodyPr>
            <a:normAutofit/>
          </a:bodyPr>
          <a:lstStyle/>
          <a:p>
            <a:r>
              <a:rPr lang="en-US" sz="1600" dirty="0"/>
              <a:t>Positive and Negative numbers each share half the bits of an integer.</a:t>
            </a:r>
          </a:p>
          <a:p>
            <a:r>
              <a:rPr lang="en-US" sz="1600" dirty="0"/>
              <a:t>The high order bit becomes the sign bit. </a:t>
            </a:r>
          </a:p>
          <a:p>
            <a:r>
              <a:rPr lang="en-US" sz="1600" dirty="0"/>
              <a:t>A negative value is the mirror image of its positive’s bits + 1.</a:t>
            </a:r>
          </a:p>
          <a:p>
            <a:r>
              <a:rPr lang="en-US" sz="1600" dirty="0">
                <a:latin typeface="Consolas" panose="020B0609020204030204" pitchFamily="49" charset="0"/>
              </a:rPr>
              <a:t>+2  0000 0010</a:t>
            </a:r>
            <a:br>
              <a:rPr lang="en-US" sz="1600" dirty="0">
                <a:latin typeface="Consolas" panose="020B0609020204030204" pitchFamily="49" charset="0"/>
              </a:rPr>
            </a:br>
            <a:r>
              <a:rPr lang="en-US" sz="1600" dirty="0">
                <a:latin typeface="Consolas" panose="020B0609020204030204" pitchFamily="49" charset="0"/>
              </a:rPr>
              <a:t>    1111 1101</a:t>
            </a:r>
            <a:br>
              <a:rPr lang="en-US" sz="1600" dirty="0">
                <a:latin typeface="Consolas" panose="020B0609020204030204" pitchFamily="49" charset="0"/>
              </a:rPr>
            </a:br>
            <a:r>
              <a:rPr lang="en-US" sz="1600" dirty="0">
                <a:latin typeface="Consolas" panose="020B0609020204030204" pitchFamily="49" charset="0"/>
              </a:rPr>
              <a:t>    </a:t>
            </a:r>
            <a:r>
              <a:rPr lang="en-US" sz="1600" u="sng" dirty="0">
                <a:latin typeface="Consolas" panose="020B0609020204030204" pitchFamily="49" charset="0"/>
              </a:rPr>
              <a:t>       +1</a:t>
            </a:r>
            <a:br>
              <a:rPr lang="en-US" sz="1600" u="sng" dirty="0">
                <a:latin typeface="Consolas" panose="020B0609020204030204" pitchFamily="49" charset="0"/>
              </a:rPr>
            </a:br>
            <a:r>
              <a:rPr lang="en-US" sz="1600" dirty="0">
                <a:latin typeface="Consolas" panose="020B0609020204030204" pitchFamily="49" charset="0"/>
              </a:rPr>
              <a:t>−2  1111 1110</a:t>
            </a:r>
            <a:endParaRPr lang="en-CA" sz="1600" u="sng" dirty="0">
              <a:latin typeface="Consolas" panose="020B0609020204030204" pitchFamily="49"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3" y="-142351"/>
            <a:ext cx="4032448" cy="5315252"/>
          </a:xfrm>
          <a:prstGeom prst="rect">
            <a:avLst/>
          </a:prstGeom>
        </p:spPr>
      </p:pic>
    </p:spTree>
    <p:extLst>
      <p:ext uri="{BB962C8B-B14F-4D97-AF65-F5344CB8AC3E}">
        <p14:creationId xmlns:p14="http://schemas.microsoft.com/office/powerpoint/2010/main" val="2263509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Processing Cautions</a:t>
            </a:r>
            <a:endParaRPr lang="en-CA" dirty="0"/>
          </a:p>
        </p:txBody>
      </p:sp>
      <p:sp>
        <p:nvSpPr>
          <p:cNvPr id="3" name="Content Placeholder 2"/>
          <p:cNvSpPr>
            <a:spLocks noGrp="1"/>
          </p:cNvSpPr>
          <p:nvPr>
            <p:ph idx="1"/>
          </p:nvPr>
        </p:nvSpPr>
        <p:spPr/>
        <p:txBody>
          <a:bodyPr>
            <a:normAutofit lnSpcReduction="10000"/>
          </a:bodyPr>
          <a:lstStyle/>
          <a:p>
            <a:pPr marL="0" indent="0">
              <a:buNone/>
            </a:pPr>
            <a:r>
              <a:rPr lang="en-US" dirty="0"/>
              <a:t>How many bits are enough?</a:t>
            </a:r>
          </a:p>
          <a:p>
            <a:r>
              <a:rPr lang="en-US" dirty="0"/>
              <a:t>Any numeric type can overflow</a:t>
            </a:r>
          </a:p>
          <a:p>
            <a:r>
              <a:rPr lang="en-CA" dirty="0"/>
              <a:t>signed integer overflow is </a:t>
            </a:r>
            <a:r>
              <a:rPr lang="en-CA" b="1" dirty="0"/>
              <a:t>undefined behavior </a:t>
            </a:r>
            <a:r>
              <a:rPr lang="en-CA" dirty="0"/>
              <a:t>in C99</a:t>
            </a:r>
          </a:p>
          <a:p>
            <a:r>
              <a:rPr lang="en-CA" dirty="0"/>
              <a:t>signed overflow behaves like unsigned on most systems, </a:t>
            </a:r>
            <a:br>
              <a:rPr lang="en-CA" dirty="0"/>
            </a:br>
            <a:r>
              <a:rPr lang="en-CA" dirty="0"/>
              <a:t>integers wrap around: </a:t>
            </a:r>
            <a:br>
              <a:rPr lang="en-CA" dirty="0"/>
            </a:br>
            <a:r>
              <a:rPr lang="en-CA" dirty="0"/>
              <a:t>−32,768 </a:t>
            </a:r>
            <a:r>
              <a:rPr lang="en-CA" dirty="0">
                <a:sym typeface="Wingdings" panose="05000000000000000000" pitchFamily="2" charset="2"/>
              </a:rPr>
              <a:t> 0  </a:t>
            </a:r>
            <a:r>
              <a:rPr lang="en-CA" dirty="0"/>
              <a:t>32,767 	but + 1 = −32,768 </a:t>
            </a:r>
          </a:p>
          <a:p>
            <a:pPr lvl="1"/>
            <a:r>
              <a:rPr lang="en-US" dirty="0"/>
              <a:t>Do not do any ‘clever’ programming using this.</a:t>
            </a:r>
          </a:p>
          <a:p>
            <a:r>
              <a:rPr lang="en-US" dirty="0"/>
              <a:t>BE VERY CAREFUL MIXING SIGNED AND UNSIGNED</a:t>
            </a:r>
          </a:p>
          <a:p>
            <a:pPr lvl="1"/>
            <a:r>
              <a:rPr lang="en-CA" dirty="0"/>
              <a:t>C# and Java do not have unsigned integer types</a:t>
            </a:r>
          </a:p>
          <a:p>
            <a:endParaRPr lang="en-CA" dirty="0"/>
          </a:p>
        </p:txBody>
      </p:sp>
    </p:spTree>
    <p:extLst>
      <p:ext uri="{BB962C8B-B14F-4D97-AF65-F5344CB8AC3E}">
        <p14:creationId xmlns:p14="http://schemas.microsoft.com/office/powerpoint/2010/main" val="121576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Processing Cautions</a:t>
            </a:r>
            <a:endParaRPr lang="en-CA" dirty="0"/>
          </a:p>
        </p:txBody>
      </p:sp>
      <p:sp>
        <p:nvSpPr>
          <p:cNvPr id="3" name="Content Placeholder 2"/>
          <p:cNvSpPr>
            <a:spLocks noGrp="1"/>
          </p:cNvSpPr>
          <p:nvPr>
            <p:ph idx="1"/>
          </p:nvPr>
        </p:nvSpPr>
        <p:spPr/>
        <p:txBody>
          <a:bodyPr>
            <a:normAutofit/>
          </a:bodyPr>
          <a:lstStyle/>
          <a:p>
            <a:pPr marL="0" indent="0">
              <a:buNone/>
            </a:pPr>
            <a:r>
              <a:rPr lang="en-US" dirty="0"/>
              <a:t>How many bits are enough?</a:t>
            </a:r>
          </a:p>
          <a:p>
            <a:r>
              <a:rPr lang="en-CA" i="1" dirty="0">
                <a:hlinkClick r:id="rId3"/>
              </a:rPr>
              <a:t>Gangnam Style</a:t>
            </a:r>
            <a:r>
              <a:rPr lang="en-CA" dirty="0"/>
              <a:t> overflows INT_MAX, YouTube goes 64-bit</a:t>
            </a:r>
          </a:p>
          <a:p>
            <a:r>
              <a:rPr lang="en-US" dirty="0"/>
              <a:t>If a counter tracks the number of hundredths of a second of a machine’s cumulative operation, how many days would it take for a signed integer to overflow?</a:t>
            </a:r>
          </a:p>
          <a:p>
            <a:r>
              <a:rPr lang="en-US" dirty="0"/>
              <a:t>For a short? (32,767)  For a long? (</a:t>
            </a:r>
            <a:r>
              <a:rPr lang="en-CA" dirty="0"/>
              <a:t>2,147,483,647)</a:t>
            </a:r>
          </a:p>
          <a:p>
            <a:r>
              <a:rPr lang="en-CA" dirty="0">
                <a:sym typeface="Wingdings" panose="05000000000000000000" pitchFamily="2" charset="2"/>
              </a:rPr>
              <a:t> + R, “</a:t>
            </a:r>
            <a:r>
              <a:rPr lang="en-CA" dirty="0" err="1">
                <a:sym typeface="Wingdings" panose="05000000000000000000" pitchFamily="2" charset="2"/>
              </a:rPr>
              <a:t>calc</a:t>
            </a:r>
            <a:r>
              <a:rPr lang="en-CA" dirty="0">
                <a:sym typeface="Wingdings" panose="05000000000000000000" pitchFamily="2" charset="2"/>
              </a:rPr>
              <a:t>”</a:t>
            </a:r>
            <a:endParaRPr lang="en-US" dirty="0"/>
          </a:p>
          <a:p>
            <a:r>
              <a:rPr lang="en-US" dirty="0"/>
              <a:t>The end of 32-bit time: </a:t>
            </a:r>
            <a:r>
              <a:rPr lang="en-CA" dirty="0"/>
              <a:t>January 19, 2038 03:14:07 </a:t>
            </a:r>
          </a:p>
          <a:p>
            <a:endParaRPr lang="en-CA" dirty="0"/>
          </a:p>
          <a:p>
            <a:endParaRPr lang="en-CA" dirty="0"/>
          </a:p>
        </p:txBody>
      </p:sp>
    </p:spTree>
    <p:extLst>
      <p:ext uri="{BB962C8B-B14F-4D97-AF65-F5344CB8AC3E}">
        <p14:creationId xmlns:p14="http://schemas.microsoft.com/office/powerpoint/2010/main" val="17729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Logic: TRUE or FALSE</a:t>
            </a:r>
            <a:endParaRPr lang="en-CA" dirty="0"/>
          </a:p>
        </p:txBody>
      </p:sp>
      <p:sp>
        <p:nvSpPr>
          <p:cNvPr id="3" name="Content Placeholder 2"/>
          <p:cNvSpPr>
            <a:spLocks noGrp="1"/>
          </p:cNvSpPr>
          <p:nvPr>
            <p:ph idx="1"/>
          </p:nvPr>
        </p:nvSpPr>
        <p:spPr/>
        <p:txBody>
          <a:bodyPr>
            <a:normAutofit/>
          </a:bodyPr>
          <a:lstStyle/>
          <a:p>
            <a:pPr marL="0" indent="0">
              <a:buNone/>
            </a:pPr>
            <a:r>
              <a:rPr lang="en-US" dirty="0"/>
              <a:t>GOTO school</a:t>
            </a:r>
            <a:endParaRPr lang="en-US" b="1" dirty="0"/>
          </a:p>
          <a:p>
            <a:r>
              <a:rPr lang="en-US" b="1" dirty="0"/>
              <a:t>IF </a:t>
            </a:r>
            <a:r>
              <a:rPr lang="en-US" u="sng" dirty="0" err="1"/>
              <a:t>DoW</a:t>
            </a:r>
            <a:r>
              <a:rPr lang="en-US" u="sng" dirty="0"/>
              <a:t> = Monday </a:t>
            </a:r>
            <a:r>
              <a:rPr lang="en-US" dirty="0"/>
              <a:t>AND </a:t>
            </a:r>
            <a:r>
              <a:rPr lang="en-US" u="sng" dirty="0" err="1"/>
              <a:t>classesMon</a:t>
            </a:r>
            <a:r>
              <a:rPr lang="en-US" u="sng" dirty="0"/>
              <a:t> &gt; 0</a:t>
            </a:r>
            <a:r>
              <a:rPr lang="en-US" dirty="0"/>
              <a:t> AND NOT </a:t>
            </a:r>
            <a:r>
              <a:rPr lang="en-US" u="sng" dirty="0"/>
              <a:t>sick </a:t>
            </a:r>
            <a:endParaRPr lang="en-US" dirty="0"/>
          </a:p>
          <a:p>
            <a:pPr marL="457200" indent="-457200">
              <a:buFont typeface="+mj-lt"/>
              <a:buAutoNum type="arabicPeriod"/>
            </a:pPr>
            <a:r>
              <a:rPr lang="en-US" b="1" dirty="0"/>
              <a:t>IF </a:t>
            </a:r>
            <a:r>
              <a:rPr lang="en-US" dirty="0"/>
              <a:t>TRUE             AND </a:t>
            </a:r>
            <a:r>
              <a:rPr lang="en-US" u="sng" dirty="0" err="1"/>
              <a:t>classesMon</a:t>
            </a:r>
            <a:r>
              <a:rPr lang="en-US" u="sng" dirty="0"/>
              <a:t> &gt; 0 </a:t>
            </a:r>
            <a:r>
              <a:rPr lang="en-US" dirty="0"/>
              <a:t>AND NOT </a:t>
            </a:r>
            <a:r>
              <a:rPr lang="en-US" u="sng" dirty="0"/>
              <a:t>sick</a:t>
            </a:r>
          </a:p>
          <a:p>
            <a:pPr marL="457200" indent="-457200">
              <a:buFont typeface="+mj-lt"/>
              <a:buAutoNum type="arabicPeriod"/>
            </a:pPr>
            <a:r>
              <a:rPr lang="en-US" b="1" dirty="0"/>
              <a:t>IF </a:t>
            </a:r>
            <a:r>
              <a:rPr lang="en-US" u="sng" dirty="0"/>
              <a:t>TRUE             AND TRUE</a:t>
            </a:r>
            <a:r>
              <a:rPr lang="en-US" dirty="0"/>
              <a:t>                AND NOT </a:t>
            </a:r>
            <a:r>
              <a:rPr lang="en-US" u="sng" dirty="0"/>
              <a:t>sick</a:t>
            </a:r>
          </a:p>
          <a:p>
            <a:pPr marL="457200" indent="-457200">
              <a:buFont typeface="+mj-lt"/>
              <a:buAutoNum type="arabicPeriod"/>
            </a:pPr>
            <a:r>
              <a:rPr lang="en-US" b="1" dirty="0"/>
              <a:t>IF </a:t>
            </a:r>
            <a:r>
              <a:rPr lang="en-US" dirty="0"/>
              <a:t>TRUE                                               AND NOT </a:t>
            </a:r>
            <a:r>
              <a:rPr lang="en-US" u="sng" dirty="0"/>
              <a:t>FALSE</a:t>
            </a:r>
          </a:p>
          <a:p>
            <a:pPr marL="457200" indent="-457200">
              <a:buFont typeface="+mj-lt"/>
              <a:buAutoNum type="arabicPeriod"/>
            </a:pPr>
            <a:r>
              <a:rPr lang="en-US" b="1" dirty="0"/>
              <a:t>IF </a:t>
            </a:r>
            <a:r>
              <a:rPr lang="en-US" u="sng" dirty="0"/>
              <a:t>TRUE                                               AND TRUE</a:t>
            </a:r>
          </a:p>
          <a:p>
            <a:pPr marL="457200" indent="-457200">
              <a:buFont typeface="+mj-lt"/>
              <a:buAutoNum type="arabicPeriod"/>
            </a:pPr>
            <a:r>
              <a:rPr lang="en-US" b="1" dirty="0"/>
              <a:t>IF </a:t>
            </a:r>
            <a:r>
              <a:rPr lang="en-US" dirty="0"/>
              <a:t>TRUE </a:t>
            </a:r>
            <a:r>
              <a:rPr lang="en-US" b="1" dirty="0"/>
              <a:t>THEN </a:t>
            </a:r>
            <a:r>
              <a:rPr lang="en-US" dirty="0" err="1"/>
              <a:t>goto</a:t>
            </a:r>
            <a:r>
              <a:rPr lang="en-US" dirty="0"/>
              <a:t> school</a:t>
            </a:r>
          </a:p>
          <a:p>
            <a:pPr marL="0" indent="0">
              <a:buNone/>
            </a:pPr>
            <a:r>
              <a:rPr lang="en-US" dirty="0"/>
              <a:t>If it’s not Monday OR no classes OR you are sick, don’t go.</a:t>
            </a:r>
          </a:p>
        </p:txBody>
      </p:sp>
    </p:spTree>
    <p:extLst>
      <p:ext uri="{BB962C8B-B14F-4D97-AF65-F5344CB8AC3E}">
        <p14:creationId xmlns:p14="http://schemas.microsoft.com/office/powerpoint/2010/main" val="297961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Hexadecimal</a:t>
            </a:r>
            <a:endParaRPr lang="en-CA" dirty="0"/>
          </a:p>
        </p:txBody>
      </p:sp>
      <p:sp>
        <p:nvSpPr>
          <p:cNvPr id="3" name="Content Placeholder 2"/>
          <p:cNvSpPr>
            <a:spLocks noGrp="1"/>
          </p:cNvSpPr>
          <p:nvPr>
            <p:ph idx="1"/>
          </p:nvPr>
        </p:nvSpPr>
        <p:spPr/>
        <p:txBody>
          <a:bodyPr/>
          <a:lstStyle/>
          <a:p>
            <a:r>
              <a:rPr lang="en-US" dirty="0"/>
              <a:t>Hex is base 16</a:t>
            </a:r>
          </a:p>
          <a:p>
            <a:r>
              <a:rPr lang="en-US" dirty="0"/>
              <a:t>Why? </a:t>
            </a:r>
          </a:p>
          <a:p>
            <a:r>
              <a:rPr lang="en-US" dirty="0"/>
              <a:t>easier than binary</a:t>
            </a:r>
          </a:p>
          <a:p>
            <a:r>
              <a:rPr lang="en-US" dirty="0"/>
              <a:t>8 bit byte </a:t>
            </a:r>
            <a:br>
              <a:rPr lang="en-US" dirty="0"/>
            </a:br>
            <a:r>
              <a:rPr lang="en-US" dirty="0"/>
              <a:t>= 256 </a:t>
            </a:r>
            <a:br>
              <a:rPr lang="en-US" dirty="0"/>
            </a:br>
            <a:r>
              <a:rPr lang="en-US" dirty="0"/>
              <a:t>= 16 * 16</a:t>
            </a:r>
            <a:br>
              <a:rPr lang="en-US" dirty="0"/>
            </a:br>
            <a:endParaRPr lang="en-US" dirty="0"/>
          </a:p>
          <a:p>
            <a:r>
              <a:rPr lang="en-US" dirty="0"/>
              <a:t>0–15: One – Nine, Able, Baker, Charlie, Dog, Easy, Fox</a:t>
            </a:r>
            <a:endParaRPr lang="en-CA" dirty="0"/>
          </a:p>
        </p:txBody>
      </p:sp>
      <p:pic>
        <p:nvPicPr>
          <p:cNvPr id="4" name="Picture 3"/>
          <p:cNvPicPr>
            <a:picLocks noChangeAspect="1"/>
          </p:cNvPicPr>
          <p:nvPr/>
        </p:nvPicPr>
        <p:blipFill>
          <a:blip r:embed="rId3"/>
          <a:stretch>
            <a:fillRect/>
          </a:stretch>
        </p:blipFill>
        <p:spPr>
          <a:xfrm>
            <a:off x="3203848" y="771550"/>
            <a:ext cx="5804103" cy="3240360"/>
          </a:xfrm>
          <a:prstGeom prst="rect">
            <a:avLst/>
          </a:prstGeom>
        </p:spPr>
      </p:pic>
    </p:spTree>
    <p:extLst>
      <p:ext uri="{BB962C8B-B14F-4D97-AF65-F5344CB8AC3E}">
        <p14:creationId xmlns:p14="http://schemas.microsoft.com/office/powerpoint/2010/main" val="290325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Quiz</a:t>
            </a:r>
          </a:p>
        </p:txBody>
      </p:sp>
      <p:sp>
        <p:nvSpPr>
          <p:cNvPr id="4" name="Content Placeholder 3"/>
          <p:cNvSpPr>
            <a:spLocks noGrp="1"/>
          </p:cNvSpPr>
          <p:nvPr>
            <p:ph idx="1"/>
          </p:nvPr>
        </p:nvSpPr>
        <p:spPr/>
        <p:txBody>
          <a:bodyPr/>
          <a:lstStyle/>
          <a:p>
            <a:endParaRPr lang="en-CA"/>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060" y="1980878"/>
            <a:ext cx="1958066" cy="1959024"/>
          </a:xfrm>
          <a:prstGeom prst="rect">
            <a:avLst/>
          </a:prstGeom>
        </p:spPr>
      </p:pic>
    </p:spTree>
    <p:extLst>
      <p:ext uri="{BB962C8B-B14F-4D97-AF65-F5344CB8AC3E}">
        <p14:creationId xmlns:p14="http://schemas.microsoft.com/office/powerpoint/2010/main" val="1636610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203598"/>
            <a:ext cx="4968552" cy="3693000"/>
          </a:xfrm>
        </p:spPr>
        <p:txBody>
          <a:bodyPr>
            <a:noAutofit/>
          </a:bodyPr>
          <a:lstStyle/>
          <a:p>
            <a:r>
              <a:rPr lang="en-US" sz="1800" dirty="0"/>
              <a:t>Hex codes “</a:t>
            </a:r>
            <a:r>
              <a:rPr lang="en-US" sz="1800" dirty="0">
                <a:solidFill>
                  <a:schemeClr val="tx2"/>
                </a:solidFill>
              </a:rPr>
              <a:t>take less space to write and remember</a:t>
            </a:r>
            <a:r>
              <a:rPr lang="en-US" sz="1800" dirty="0"/>
              <a:t>” and are “</a:t>
            </a:r>
            <a:r>
              <a:rPr lang="en-US" sz="1800" dirty="0">
                <a:solidFill>
                  <a:schemeClr val="tx2"/>
                </a:solidFill>
              </a:rPr>
              <a:t>usually used in </a:t>
            </a:r>
            <a:r>
              <a:rPr lang="en-US" sz="1800" dirty="0" err="1">
                <a:solidFill>
                  <a:schemeClr val="tx2"/>
                </a:solidFill>
              </a:rPr>
              <a:t>colour</a:t>
            </a:r>
            <a:r>
              <a:rPr lang="en-US" sz="1800" dirty="0">
                <a:solidFill>
                  <a:schemeClr val="tx2"/>
                </a:solidFill>
              </a:rPr>
              <a:t> representations</a:t>
            </a:r>
            <a:r>
              <a:rPr lang="en-US" sz="1800" dirty="0"/>
              <a:t>,” as in: #</a:t>
            </a:r>
            <a:r>
              <a:rPr lang="en-US" sz="1800" b="1" dirty="0">
                <a:solidFill>
                  <a:srgbClr val="FF0000"/>
                </a:solidFill>
              </a:rPr>
              <a:t>XX </a:t>
            </a:r>
            <a:r>
              <a:rPr lang="en-US" sz="1800" b="1" dirty="0" err="1">
                <a:solidFill>
                  <a:srgbClr val="00B050"/>
                </a:solidFill>
              </a:rPr>
              <a:t>XX</a:t>
            </a:r>
            <a:r>
              <a:rPr lang="en-US" sz="1800" b="1" dirty="0">
                <a:solidFill>
                  <a:srgbClr val="00B050"/>
                </a:solidFill>
              </a:rPr>
              <a:t> </a:t>
            </a:r>
            <a:r>
              <a:rPr lang="en-US" sz="1800" b="1" dirty="0" err="1">
                <a:solidFill>
                  <a:srgbClr val="00B0F0"/>
                </a:solidFill>
              </a:rPr>
              <a:t>XX</a:t>
            </a:r>
            <a:endParaRPr lang="en-US" sz="1800" dirty="0"/>
          </a:p>
          <a:p>
            <a:r>
              <a:rPr lang="en-US" sz="1800" dirty="0"/>
              <a:t>Each of the bytes for red, green, and blue values range from “</a:t>
            </a:r>
            <a:r>
              <a:rPr lang="en-US" sz="1800" dirty="0">
                <a:solidFill>
                  <a:schemeClr val="tx2"/>
                </a:solidFill>
              </a:rPr>
              <a:t>00</a:t>
            </a:r>
            <a:r>
              <a:rPr lang="en-US" sz="1800" dirty="0"/>
              <a:t>” (the lowest intensity) to “</a:t>
            </a:r>
            <a:r>
              <a:rPr lang="en-US" sz="1800" dirty="0">
                <a:solidFill>
                  <a:schemeClr val="tx2"/>
                </a:solidFill>
              </a:rPr>
              <a:t>FF</a:t>
            </a:r>
            <a:r>
              <a:rPr lang="en-US" sz="1800" dirty="0"/>
              <a:t>” (the highest intensity.)</a:t>
            </a:r>
          </a:p>
          <a:p>
            <a:r>
              <a:rPr lang="en-US" sz="1800" dirty="0">
                <a:hlinkClick r:id="rId3"/>
              </a:rPr>
              <a:t>Web-safe colors</a:t>
            </a:r>
            <a:endParaRPr lang="en-US" sz="1800" dirty="0"/>
          </a:p>
          <a:p>
            <a:r>
              <a:rPr lang="en-CA" sz="1800" dirty="0"/>
              <a:t>Audio/Visual Learning: </a:t>
            </a:r>
            <a:r>
              <a:rPr lang="en-CA" sz="1800" dirty="0">
                <a:hlinkClick r:id="rId4"/>
              </a:rPr>
              <a:t>https://www.lynda.com/Windows-Server-tutorials/Using-hexadecimal-numbering-system/408232/438934-4.html</a:t>
            </a:r>
            <a:endParaRPr lang="en-US" sz="1800" dirty="0"/>
          </a:p>
          <a:p>
            <a:endParaRPr lang="en-US" sz="1800" dirty="0"/>
          </a:p>
          <a:p>
            <a:endParaRPr lang="en-US" sz="1800" dirty="0"/>
          </a:p>
          <a:p>
            <a:endParaRPr lang="en-US" sz="1800" dirty="0"/>
          </a:p>
          <a:p>
            <a:endParaRPr lang="en-US" sz="1800" dirty="0"/>
          </a:p>
          <a:p>
            <a:endParaRPr lang="en-US" sz="1800" dirty="0"/>
          </a:p>
          <a:p>
            <a:endParaRPr lang="en-CA" sz="1800" dirty="0"/>
          </a:p>
        </p:txBody>
      </p:sp>
      <p:sp>
        <p:nvSpPr>
          <p:cNvPr id="8" name="Title 1"/>
          <p:cNvSpPr>
            <a:spLocks noGrp="1"/>
          </p:cNvSpPr>
          <p:nvPr>
            <p:ph type="title"/>
          </p:nvPr>
        </p:nvSpPr>
        <p:spPr>
          <a:xfrm>
            <a:off x="457200" y="339502"/>
            <a:ext cx="8229600" cy="742950"/>
          </a:xfrm>
        </p:spPr>
        <p:txBody>
          <a:bodyPr>
            <a:noAutofit/>
          </a:bodyPr>
          <a:lstStyle/>
          <a:p>
            <a:r>
              <a:rPr lang="en-US" sz="2800" dirty="0"/>
              <a:t>Hexadecimal color codes are used in HTML files</a:t>
            </a:r>
          </a:p>
        </p:txBody>
      </p:sp>
      <p:pic>
        <p:nvPicPr>
          <p:cNvPr id="4" name="Picture 3" descr="https://8b474631b5f90854d5d5-29274c1ddc54cee4fa6f1b98374e5715.ssl.cf1.rackcdn.com/hex-colors.jpeg"/>
          <p:cNvPicPr/>
          <p:nvPr/>
        </p:nvPicPr>
        <p:blipFill>
          <a:blip r:embed="rId5">
            <a:extLst>
              <a:ext uri="{28A0092B-C50C-407E-A947-70E740481C1C}">
                <a14:useLocalDpi xmlns:a14="http://schemas.microsoft.com/office/drawing/2010/main" val="0"/>
              </a:ext>
            </a:extLst>
          </a:blip>
          <a:srcRect/>
          <a:stretch>
            <a:fillRect/>
          </a:stretch>
        </p:blipFill>
        <p:spPr bwMode="auto">
          <a:xfrm>
            <a:off x="5508104" y="1347614"/>
            <a:ext cx="3512616" cy="3291830"/>
          </a:xfrm>
          <a:prstGeom prst="rect">
            <a:avLst/>
          </a:prstGeom>
          <a:noFill/>
          <a:ln>
            <a:noFill/>
          </a:ln>
        </p:spPr>
      </p:pic>
    </p:spTree>
    <p:extLst>
      <p:ext uri="{BB962C8B-B14F-4D97-AF65-F5344CB8AC3E}">
        <p14:creationId xmlns:p14="http://schemas.microsoft.com/office/powerpoint/2010/main" val="53429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US" sz="2800" dirty="0"/>
              <a:t>Introduction to Software Versioning, Software Release Numbering, and Software Version Control Systems</a:t>
            </a:r>
          </a:p>
        </p:txBody>
      </p:sp>
    </p:spTree>
    <p:extLst>
      <p:ext uri="{BB962C8B-B14F-4D97-AF65-F5344CB8AC3E}">
        <p14:creationId xmlns:p14="http://schemas.microsoft.com/office/powerpoint/2010/main" val="1789194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103745"/>
            <a:ext cx="8690628" cy="3693000"/>
          </a:xfrm>
        </p:spPr>
        <p:txBody>
          <a:bodyPr>
            <a:noAutofit/>
          </a:bodyPr>
          <a:lstStyle/>
          <a:p>
            <a:r>
              <a:rPr lang="en-CA" sz="1800" dirty="0"/>
              <a:t>Software development is typically “</a:t>
            </a:r>
            <a:r>
              <a:rPr lang="en-CA" sz="1800" dirty="0">
                <a:solidFill>
                  <a:schemeClr val="tx2"/>
                </a:solidFill>
              </a:rPr>
              <a:t>never finished</a:t>
            </a:r>
            <a:r>
              <a:rPr lang="en-CA" sz="1800" dirty="0"/>
              <a:t>.” It is, however, simply “</a:t>
            </a:r>
            <a:r>
              <a:rPr lang="en-CA" sz="1800" dirty="0">
                <a:solidFill>
                  <a:schemeClr val="tx2"/>
                </a:solidFill>
              </a:rPr>
              <a:t>finished enough to be released</a:t>
            </a:r>
            <a:r>
              <a:rPr lang="en-CA" sz="1800" i="1" dirty="0"/>
              <a:t>.” </a:t>
            </a:r>
            <a:r>
              <a:rPr lang="en-CA" sz="1800" dirty="0"/>
              <a:t>We always continue to “</a:t>
            </a:r>
            <a:r>
              <a:rPr lang="en-CA" sz="1800" dirty="0">
                <a:solidFill>
                  <a:schemeClr val="tx2"/>
                </a:solidFill>
              </a:rPr>
              <a:t>add features, new functionalities, and fix flaws and errors in the code</a:t>
            </a:r>
            <a:r>
              <a:rPr lang="en-CA" sz="1800" dirty="0"/>
              <a:t>.”</a:t>
            </a:r>
          </a:p>
        </p:txBody>
      </p:sp>
      <p:sp>
        <p:nvSpPr>
          <p:cNvPr id="4" name="Title 3"/>
          <p:cNvSpPr>
            <a:spLocks noGrp="1"/>
          </p:cNvSpPr>
          <p:nvPr>
            <p:ph type="title"/>
          </p:nvPr>
        </p:nvSpPr>
        <p:spPr>
          <a:xfrm>
            <a:off x="433613" y="260942"/>
            <a:ext cx="8229600" cy="742950"/>
          </a:xfrm>
        </p:spPr>
        <p:txBody>
          <a:bodyPr/>
          <a:lstStyle/>
          <a:p>
            <a:r>
              <a:rPr lang="en-US" dirty="0"/>
              <a:t>Software Versioning</a:t>
            </a:r>
          </a:p>
        </p:txBody>
      </p:sp>
      <p:sp>
        <p:nvSpPr>
          <p:cNvPr id="6" name="Text Placeholder 2"/>
          <p:cNvSpPr txBox="1">
            <a:spLocks/>
          </p:cNvSpPr>
          <p:nvPr/>
        </p:nvSpPr>
        <p:spPr>
          <a:xfrm>
            <a:off x="643210" y="2139702"/>
            <a:ext cx="3712766" cy="360040"/>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9pPr>
          </a:lstStyle>
          <a:p>
            <a:pPr marL="0" indent="0">
              <a:buNone/>
            </a:pPr>
            <a:r>
              <a:rPr lang="en-US" dirty="0"/>
              <a:t>Development Stage</a:t>
            </a:r>
          </a:p>
        </p:txBody>
      </p:sp>
      <p:sp>
        <p:nvSpPr>
          <p:cNvPr id="7" name="Text Placeholder 4"/>
          <p:cNvSpPr txBox="1">
            <a:spLocks/>
          </p:cNvSpPr>
          <p:nvPr/>
        </p:nvSpPr>
        <p:spPr>
          <a:xfrm>
            <a:off x="4788024" y="2067694"/>
            <a:ext cx="3892236" cy="432048"/>
          </a:xfrm>
          <a:prstGeom prst="rect">
            <a:avLst/>
          </a:prstGeom>
        </p:spPr>
        <p:txBody>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t>Release Stage</a:t>
            </a:r>
          </a:p>
        </p:txBody>
      </p:sp>
      <p:sp>
        <p:nvSpPr>
          <p:cNvPr id="9" name="Content Placeholder 3"/>
          <p:cNvSpPr txBox="1">
            <a:spLocks/>
          </p:cNvSpPr>
          <p:nvPr/>
        </p:nvSpPr>
        <p:spPr>
          <a:xfrm>
            <a:off x="643210" y="2604074"/>
            <a:ext cx="3250704" cy="2292524"/>
          </a:xfrm>
          <a:prstGeom prst="rect">
            <a:avLst/>
          </a:prstGeom>
        </p:spPr>
        <p:txBody>
          <a:bodyPr>
            <a:normAutofit fontScale="6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0.1</a:t>
            </a:r>
          </a:p>
          <a:p>
            <a:r>
              <a:rPr lang="en-US" dirty="0"/>
              <a:t>0.2</a:t>
            </a:r>
          </a:p>
          <a:p>
            <a:r>
              <a:rPr lang="en-US" dirty="0"/>
              <a:t>1.0a1 (Alpha1)</a:t>
            </a:r>
          </a:p>
          <a:p>
            <a:r>
              <a:rPr lang="en-US" dirty="0"/>
              <a:t>1.0a2 (Alpha2)</a:t>
            </a:r>
          </a:p>
          <a:p>
            <a:r>
              <a:rPr lang="en-US" dirty="0"/>
              <a:t>1.0b1 (Beta1)</a:t>
            </a:r>
          </a:p>
          <a:p>
            <a:r>
              <a:rPr lang="en-US" dirty="0"/>
              <a:t>1.0b2 (Beta2)</a:t>
            </a:r>
          </a:p>
          <a:p>
            <a:r>
              <a:rPr lang="en-US" dirty="0"/>
              <a:t>1.0 rc1 (Release Candidate 1)</a:t>
            </a:r>
          </a:p>
          <a:p>
            <a:r>
              <a:rPr lang="en-US" dirty="0"/>
              <a:t>1.0 rc2 (Release Candidate 2)</a:t>
            </a:r>
          </a:p>
        </p:txBody>
      </p:sp>
      <p:sp>
        <p:nvSpPr>
          <p:cNvPr id="10" name="Content Placeholder 5"/>
          <p:cNvSpPr txBox="1">
            <a:spLocks/>
          </p:cNvSpPr>
          <p:nvPr/>
        </p:nvSpPr>
        <p:spPr>
          <a:xfrm>
            <a:off x="4788024" y="2514902"/>
            <a:ext cx="2520280" cy="2158965"/>
          </a:xfrm>
          <a:prstGeom prst="rect">
            <a:avLst/>
          </a:prstGeom>
        </p:spPr>
        <p:txBody>
          <a:bodyPr>
            <a:normAutofit fontScale="6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1.0.0</a:t>
            </a:r>
          </a:p>
          <a:p>
            <a:r>
              <a:rPr lang="en-US" dirty="0"/>
              <a:t>1.0.1</a:t>
            </a:r>
          </a:p>
          <a:p>
            <a:r>
              <a:rPr lang="en-US" dirty="0"/>
              <a:t>1.0.2</a:t>
            </a:r>
          </a:p>
          <a:p>
            <a:r>
              <a:rPr lang="en-US" dirty="0"/>
              <a:t>1.1.0</a:t>
            </a:r>
          </a:p>
          <a:p>
            <a:r>
              <a:rPr lang="en-US" dirty="0"/>
              <a:t>1.1.1</a:t>
            </a:r>
          </a:p>
          <a:p>
            <a:r>
              <a:rPr lang="en-US" dirty="0"/>
              <a:t>1.1.2</a:t>
            </a:r>
          </a:p>
          <a:p>
            <a:r>
              <a:rPr lang="en-US" dirty="0"/>
              <a:t>1.2.0</a:t>
            </a:r>
          </a:p>
          <a:p>
            <a:r>
              <a:rPr lang="en-US" dirty="0"/>
              <a:t>1.2.1</a:t>
            </a:r>
          </a:p>
          <a:p>
            <a:r>
              <a:rPr lang="en-US" dirty="0"/>
              <a:t>2.0.0</a:t>
            </a:r>
          </a:p>
        </p:txBody>
      </p:sp>
      <p:cxnSp>
        <p:nvCxnSpPr>
          <p:cNvPr id="13" name="Straight Connector 12"/>
          <p:cNvCxnSpPr/>
          <p:nvPr/>
        </p:nvCxnSpPr>
        <p:spPr>
          <a:xfrm>
            <a:off x="643210" y="2514902"/>
            <a:ext cx="64490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4139952" y="2139702"/>
            <a:ext cx="0" cy="24482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038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33691" y="372340"/>
            <a:ext cx="8229600" cy="742950"/>
          </a:xfrm>
        </p:spPr>
        <p:txBody>
          <a:bodyPr>
            <a:noAutofit/>
          </a:bodyPr>
          <a:lstStyle/>
          <a:p>
            <a:r>
              <a:rPr lang="en-US" dirty="0"/>
              <a:t>Software Release Numbering</a:t>
            </a:r>
          </a:p>
        </p:txBody>
      </p:sp>
      <p:sp>
        <p:nvSpPr>
          <p:cNvPr id="4" name="TextBox 3"/>
          <p:cNvSpPr txBox="1"/>
          <p:nvPr/>
        </p:nvSpPr>
        <p:spPr>
          <a:xfrm>
            <a:off x="838200" y="1200150"/>
            <a:ext cx="7696200" cy="1200329"/>
          </a:xfrm>
          <a:prstGeom prst="rect">
            <a:avLst/>
          </a:prstGeom>
          <a:noFill/>
        </p:spPr>
        <p:txBody>
          <a:bodyPr wrap="square" rtlCol="0">
            <a:spAutoFit/>
          </a:bodyPr>
          <a:lstStyle/>
          <a:p>
            <a:r>
              <a:rPr lang="en-US" sz="7200" kern="6200" spc="7500" dirty="0">
                <a:solidFill>
                  <a:schemeClr val="tx2">
                    <a:lumMod val="75000"/>
                  </a:schemeClr>
                </a:solidFill>
                <a:latin typeface="Franklin Gothic Demi" pitchFamily="34" charset="0"/>
              </a:rPr>
              <a:t>3.4.2</a:t>
            </a:r>
          </a:p>
        </p:txBody>
      </p:sp>
      <p:sp>
        <p:nvSpPr>
          <p:cNvPr id="5" name="TextBox 4"/>
          <p:cNvSpPr txBox="1"/>
          <p:nvPr/>
        </p:nvSpPr>
        <p:spPr>
          <a:xfrm>
            <a:off x="251520" y="2400479"/>
            <a:ext cx="2376264" cy="1569660"/>
          </a:xfrm>
          <a:prstGeom prst="rect">
            <a:avLst/>
          </a:prstGeom>
          <a:noFill/>
        </p:spPr>
        <p:txBody>
          <a:bodyPr wrap="square" rtlCol="0">
            <a:spAutoFit/>
          </a:bodyPr>
          <a:lstStyle/>
          <a:p>
            <a:r>
              <a:rPr lang="en-US" sz="2400" b="1" dirty="0"/>
              <a:t>Major revision: </a:t>
            </a:r>
            <a:r>
              <a:rPr lang="en-US" sz="2400" dirty="0"/>
              <a:t>Can be “</a:t>
            </a:r>
            <a:r>
              <a:rPr lang="en-US" sz="2400" dirty="0">
                <a:solidFill>
                  <a:schemeClr val="tx2"/>
                </a:solidFill>
              </a:rPr>
              <a:t>forward and backward incompatible</a:t>
            </a:r>
            <a:r>
              <a:rPr lang="en-US" sz="2400" dirty="0"/>
              <a:t>”</a:t>
            </a:r>
          </a:p>
        </p:txBody>
      </p:sp>
      <p:sp>
        <p:nvSpPr>
          <p:cNvPr id="6" name="TextBox 5"/>
          <p:cNvSpPr txBox="1"/>
          <p:nvPr/>
        </p:nvSpPr>
        <p:spPr>
          <a:xfrm>
            <a:off x="3028838" y="2381763"/>
            <a:ext cx="2839306" cy="1938992"/>
          </a:xfrm>
          <a:prstGeom prst="rect">
            <a:avLst/>
          </a:prstGeom>
          <a:noFill/>
        </p:spPr>
        <p:txBody>
          <a:bodyPr wrap="square" rtlCol="0">
            <a:spAutoFit/>
          </a:bodyPr>
          <a:lstStyle/>
          <a:p>
            <a:r>
              <a:rPr lang="en-US" sz="2400" b="1" dirty="0"/>
              <a:t>Minor revision</a:t>
            </a:r>
            <a:br>
              <a:rPr lang="en-US" sz="2400" dirty="0"/>
            </a:br>
            <a:r>
              <a:rPr lang="en-US" sz="2400" dirty="0"/>
              <a:t>Must be “</a:t>
            </a:r>
            <a:r>
              <a:rPr lang="en-US" sz="2400" dirty="0">
                <a:solidFill>
                  <a:schemeClr val="tx2"/>
                </a:solidFill>
              </a:rPr>
              <a:t>backward compatible, but not necessarily forward compatible</a:t>
            </a:r>
            <a:r>
              <a:rPr lang="en-US" sz="2400" dirty="0"/>
              <a:t>”</a:t>
            </a:r>
          </a:p>
        </p:txBody>
      </p:sp>
      <p:sp>
        <p:nvSpPr>
          <p:cNvPr id="9" name="Content Placeholder 8"/>
          <p:cNvSpPr txBox="1">
            <a:spLocks noGrp="1"/>
          </p:cNvSpPr>
          <p:nvPr>
            <p:ph sz="half" idx="1"/>
          </p:nvPr>
        </p:nvSpPr>
        <p:spPr>
          <a:xfrm>
            <a:off x="6194417" y="2400479"/>
            <a:ext cx="2926663" cy="1569660"/>
          </a:xfrm>
          <a:prstGeom prst="rect">
            <a:avLst/>
          </a:prstGeom>
          <a:noFill/>
        </p:spPr>
        <p:txBody>
          <a:bodyPr wrap="square" rtlCol="0">
            <a:spAutoFit/>
          </a:bodyPr>
          <a:lstStyle/>
          <a:p>
            <a:pPr marL="0" indent="0">
              <a:buNone/>
            </a:pPr>
            <a:r>
              <a:rPr lang="en-US" sz="2400" b="1" dirty="0"/>
              <a:t>Micro revision</a:t>
            </a:r>
            <a:br>
              <a:rPr lang="en-US" sz="2400" b="1" dirty="0"/>
            </a:br>
            <a:r>
              <a:rPr lang="en-US" sz="2400" dirty="0"/>
              <a:t>Must be</a:t>
            </a:r>
            <a:r>
              <a:rPr lang="en-US" sz="2400" b="1" dirty="0"/>
              <a:t> “</a:t>
            </a:r>
            <a:r>
              <a:rPr lang="en-US" sz="2400" dirty="0">
                <a:solidFill>
                  <a:schemeClr val="tx2"/>
                </a:solidFill>
              </a:rPr>
              <a:t>forward and backward compatible</a:t>
            </a:r>
            <a:r>
              <a:rPr lang="en-US" sz="2400" dirty="0"/>
              <a:t>”</a:t>
            </a:r>
          </a:p>
        </p:txBody>
      </p:sp>
    </p:spTree>
    <p:extLst>
      <p:ext uri="{BB962C8B-B14F-4D97-AF65-F5344CB8AC3E}">
        <p14:creationId xmlns:p14="http://schemas.microsoft.com/office/powerpoint/2010/main" val="213584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435280" cy="742950"/>
          </a:xfrm>
        </p:spPr>
        <p:txBody>
          <a:bodyPr>
            <a:normAutofit fontScale="90000"/>
          </a:bodyPr>
          <a:lstStyle/>
          <a:p>
            <a:r>
              <a:rPr lang="en-US" dirty="0"/>
              <a:t>Write programs more easily with versioning</a:t>
            </a:r>
            <a:endParaRPr lang="en-CA" dirty="0"/>
          </a:p>
        </p:txBody>
      </p:sp>
      <p:sp>
        <p:nvSpPr>
          <p:cNvPr id="3" name="Content Placeholder 2"/>
          <p:cNvSpPr>
            <a:spLocks noGrp="1"/>
          </p:cNvSpPr>
          <p:nvPr>
            <p:ph idx="1"/>
          </p:nvPr>
        </p:nvSpPr>
        <p:spPr>
          <a:xfrm>
            <a:off x="450862" y="1112108"/>
            <a:ext cx="8229600" cy="3657600"/>
          </a:xfrm>
        </p:spPr>
        <p:txBody>
          <a:bodyPr>
            <a:normAutofit/>
          </a:bodyPr>
          <a:lstStyle/>
          <a:p>
            <a:r>
              <a:rPr lang="en-CA" dirty="0"/>
              <a:t>Write all the comments first! </a:t>
            </a:r>
            <a:r>
              <a:rPr lang="en-US" dirty="0"/>
              <a:t>S</a:t>
            </a:r>
            <a:r>
              <a:rPr lang="en-CA" dirty="0" err="1"/>
              <a:t>aveAs</a:t>
            </a:r>
            <a:r>
              <a:rPr lang="en-CA" dirty="0"/>
              <a:t> micro version 0.0.1</a:t>
            </a:r>
          </a:p>
          <a:p>
            <a:r>
              <a:rPr lang="en-US" dirty="0"/>
              <a:t>Satisfy the </a:t>
            </a:r>
            <a:r>
              <a:rPr lang="en-CA" dirty="0"/>
              <a:t>comments with code in small </a:t>
            </a:r>
            <a:r>
              <a:rPr lang="en-CA" i="1" dirty="0"/>
              <a:t>working</a:t>
            </a:r>
            <a:r>
              <a:rPr lang="en-CA" dirty="0"/>
              <a:t> steps adding function as you go.</a:t>
            </a:r>
          </a:p>
          <a:p>
            <a:pPr lvl="1"/>
            <a:r>
              <a:rPr lang="en-US" dirty="0"/>
              <a:t>S</a:t>
            </a:r>
            <a:r>
              <a:rPr lang="en-CA" dirty="0"/>
              <a:t>tart with a basic shell that does VERY simple I/O</a:t>
            </a:r>
          </a:p>
          <a:p>
            <a:pPr lvl="2"/>
            <a:r>
              <a:rPr lang="en-US" dirty="0"/>
              <a:t>P</a:t>
            </a:r>
            <a:r>
              <a:rPr lang="en-CA" dirty="0" err="1"/>
              <a:t>rompt</a:t>
            </a:r>
            <a:r>
              <a:rPr lang="en-CA" dirty="0"/>
              <a:t> user for a value, output the same value.</a:t>
            </a:r>
          </a:p>
          <a:p>
            <a:pPr lvl="1"/>
            <a:r>
              <a:rPr lang="en-US" dirty="0"/>
              <a:t>A</a:t>
            </a:r>
            <a:r>
              <a:rPr lang="en-CA" dirty="0" err="1"/>
              <a:t>dd</a:t>
            </a:r>
            <a:r>
              <a:rPr lang="en-CA" dirty="0"/>
              <a:t> formula/algorithm that changes Input into Output</a:t>
            </a:r>
          </a:p>
          <a:p>
            <a:pPr lvl="1"/>
            <a:r>
              <a:rPr lang="en-US" dirty="0"/>
              <a:t>A</a:t>
            </a:r>
            <a:r>
              <a:rPr lang="en-CA" dirty="0" err="1"/>
              <a:t>dd</a:t>
            </a:r>
            <a:r>
              <a:rPr lang="en-CA" dirty="0"/>
              <a:t> validation edit(s) for the input.</a:t>
            </a:r>
          </a:p>
          <a:p>
            <a:pPr lvl="1"/>
            <a:r>
              <a:rPr lang="en-US" dirty="0"/>
              <a:t>A</a:t>
            </a:r>
            <a:r>
              <a:rPr lang="en-CA" dirty="0" err="1"/>
              <a:t>dd</a:t>
            </a:r>
            <a:r>
              <a:rPr lang="en-CA" dirty="0"/>
              <a:t> one portion of code at a time</a:t>
            </a:r>
            <a:r>
              <a:rPr lang="en-CA"/>
              <a:t>, test, debug</a:t>
            </a:r>
            <a:r>
              <a:rPr lang="en-CA" dirty="0"/>
              <a:t>.</a:t>
            </a:r>
          </a:p>
          <a:p>
            <a:r>
              <a:rPr lang="en-US" dirty="0"/>
              <a:t>S</a:t>
            </a:r>
            <a:r>
              <a:rPr lang="en-CA" dirty="0" err="1"/>
              <a:t>aveAs</a:t>
            </a:r>
            <a:r>
              <a:rPr lang="en-CA" dirty="0"/>
              <a:t> each stage as micro version 0.0._+1</a:t>
            </a:r>
          </a:p>
        </p:txBody>
      </p:sp>
    </p:spTree>
    <p:extLst>
      <p:ext uri="{BB962C8B-B14F-4D97-AF65-F5344CB8AC3E}">
        <p14:creationId xmlns:p14="http://schemas.microsoft.com/office/powerpoint/2010/main" val="1888866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US" sz="2800" dirty="0"/>
              <a:t>Notes</a:t>
            </a:r>
          </a:p>
        </p:txBody>
      </p:sp>
    </p:spTree>
    <p:extLst>
      <p:ext uri="{BB962C8B-B14F-4D97-AF65-F5344CB8AC3E}">
        <p14:creationId xmlns:p14="http://schemas.microsoft.com/office/powerpoint/2010/main" val="1786814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203598"/>
            <a:ext cx="8690628" cy="3693000"/>
          </a:xfrm>
        </p:spPr>
        <p:txBody>
          <a:bodyPr>
            <a:noAutofit/>
          </a:bodyPr>
          <a:lstStyle/>
          <a:p>
            <a:r>
              <a:rPr lang="en-CA" sz="2000" dirty="0"/>
              <a:t>There is “</a:t>
            </a:r>
            <a:r>
              <a:rPr lang="en-CA" sz="2000" dirty="0">
                <a:solidFill>
                  <a:schemeClr val="tx2"/>
                </a:solidFill>
              </a:rPr>
              <a:t>always the potential for errors in code</a:t>
            </a:r>
            <a:r>
              <a:rPr lang="en-CA" sz="2000" dirty="0"/>
              <a:t>.” As each flaw is discovered, it is “</a:t>
            </a:r>
            <a:r>
              <a:rPr lang="en-CA" sz="2000" dirty="0">
                <a:solidFill>
                  <a:schemeClr val="tx2"/>
                </a:solidFill>
              </a:rPr>
              <a:t>often useful to find the most recent version of the software</a:t>
            </a:r>
            <a:r>
              <a:rPr lang="en-CA" sz="2000" dirty="0"/>
              <a:t>” that is not flawed, so that we can analyze the flaw and fix it.</a:t>
            </a:r>
          </a:p>
          <a:p>
            <a:endParaRPr lang="en-CA" sz="2000" dirty="0"/>
          </a:p>
          <a:p>
            <a:r>
              <a:rPr lang="en-CA" sz="2000" dirty="0"/>
              <a:t>With version control and management, you do not lose your current copy of the work, as “</a:t>
            </a:r>
            <a:r>
              <a:rPr lang="en-CA" sz="2000" dirty="0">
                <a:solidFill>
                  <a:schemeClr val="tx2"/>
                </a:solidFill>
              </a:rPr>
              <a:t>you are always in need of older versions of the work to make your current version better</a:t>
            </a:r>
            <a:r>
              <a:rPr lang="en-CA" sz="2000" dirty="0"/>
              <a:t>.”</a:t>
            </a:r>
          </a:p>
          <a:p>
            <a:endParaRPr lang="en-CA" sz="2000" dirty="0"/>
          </a:p>
          <a:p>
            <a:r>
              <a:rPr lang="en-CA" sz="2000" dirty="0"/>
              <a:t>You must, therefore, </a:t>
            </a:r>
            <a:r>
              <a:rPr lang="en-CA" sz="2000" i="1" dirty="0"/>
              <a:t>have</a:t>
            </a:r>
            <a:r>
              <a:rPr lang="en-CA" sz="2000" dirty="0"/>
              <a:t> an older version of the code to have a look at. Revision control refers to “</a:t>
            </a:r>
            <a:r>
              <a:rPr lang="en-CA" sz="2000" dirty="0">
                <a:solidFill>
                  <a:schemeClr val="tx2"/>
                </a:solidFill>
              </a:rPr>
              <a:t>controlling the way that different versions of a whole project are managed and put together into a final product</a:t>
            </a:r>
            <a:r>
              <a:rPr lang="en-CA" sz="2000" dirty="0"/>
              <a:t>.”</a:t>
            </a:r>
          </a:p>
        </p:txBody>
      </p:sp>
      <p:sp>
        <p:nvSpPr>
          <p:cNvPr id="8" name="Title 1"/>
          <p:cNvSpPr>
            <a:spLocks noGrp="1"/>
          </p:cNvSpPr>
          <p:nvPr>
            <p:ph type="title"/>
          </p:nvPr>
        </p:nvSpPr>
        <p:spPr>
          <a:xfrm>
            <a:off x="457200" y="339502"/>
            <a:ext cx="8229600" cy="742950"/>
          </a:xfrm>
        </p:spPr>
        <p:txBody>
          <a:bodyPr>
            <a:noAutofit/>
          </a:bodyPr>
          <a:lstStyle/>
          <a:p>
            <a:r>
              <a:rPr lang="en-US" sz="2800" dirty="0"/>
              <a:t>Software Version Control Systems</a:t>
            </a:r>
          </a:p>
        </p:txBody>
      </p:sp>
    </p:spTree>
    <p:extLst>
      <p:ext uri="{BB962C8B-B14F-4D97-AF65-F5344CB8AC3E}">
        <p14:creationId xmlns:p14="http://schemas.microsoft.com/office/powerpoint/2010/main" val="242084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756" y="1203598"/>
            <a:ext cx="8964488" cy="3693000"/>
          </a:xfrm>
        </p:spPr>
        <p:txBody>
          <a:bodyPr>
            <a:noAutofit/>
          </a:bodyPr>
          <a:lstStyle/>
          <a:p>
            <a:r>
              <a:rPr lang="en-CA" sz="1800" dirty="0"/>
              <a:t>The easiest method of version control could be saving copies of different versions; saved at various intervals, with different names. However, this method requires a lot of careful management and does not indicate what has been changed each day. “</a:t>
            </a:r>
            <a:r>
              <a:rPr lang="en-CA" sz="1800" dirty="0">
                <a:solidFill>
                  <a:schemeClr val="tx2"/>
                </a:solidFill>
              </a:rPr>
              <a:t>Moreover, we cannot merge multiple versions by simply saving and having multiple copies</a:t>
            </a:r>
            <a:r>
              <a:rPr lang="en-CA" sz="1800" dirty="0"/>
              <a:t>.”</a:t>
            </a:r>
          </a:p>
          <a:p>
            <a:endParaRPr lang="en-CA" sz="1800" dirty="0"/>
          </a:p>
          <a:p>
            <a:r>
              <a:rPr lang="en-CA" sz="1800" dirty="0"/>
              <a:t>This is where “</a:t>
            </a:r>
            <a:r>
              <a:rPr lang="en-CA" sz="1800" dirty="0">
                <a:solidFill>
                  <a:schemeClr val="tx2"/>
                </a:solidFill>
              </a:rPr>
              <a:t>automated methods to maintain different software versions</a:t>
            </a:r>
            <a:r>
              <a:rPr lang="en-CA" sz="1800" dirty="0"/>
              <a:t>” come into the scene. They may allow merging ability as well. Different automated version control systems include:</a:t>
            </a:r>
          </a:p>
          <a:p>
            <a:endParaRPr lang="en-CA" sz="1800" dirty="0"/>
          </a:p>
          <a:p>
            <a:pPr marL="274320" lvl="1" indent="0">
              <a:buNone/>
            </a:pPr>
            <a:r>
              <a:rPr lang="en-CA" sz="1600" dirty="0"/>
              <a:t>1- Open Source Systems: such as </a:t>
            </a:r>
            <a:r>
              <a:rPr lang="en-CA" sz="1800" dirty="0">
                <a:solidFill>
                  <a:schemeClr val="tx2"/>
                </a:solidFill>
              </a:rPr>
              <a:t>Git, SVN</a:t>
            </a:r>
            <a:endParaRPr lang="en-CA" sz="1600" dirty="0"/>
          </a:p>
          <a:p>
            <a:pPr marL="274320" lvl="1" indent="0">
              <a:buNone/>
            </a:pPr>
            <a:r>
              <a:rPr lang="en-CA" sz="1600" dirty="0"/>
              <a:t>2- Proprietary Systems: such as </a:t>
            </a:r>
            <a:r>
              <a:rPr lang="en-CA" sz="1800" dirty="0">
                <a:solidFill>
                  <a:schemeClr val="tx2"/>
                </a:solidFill>
              </a:rPr>
              <a:t>Microsoft Team Foundation Version Control</a:t>
            </a:r>
            <a:endParaRPr lang="en-CA" sz="1600" dirty="0"/>
          </a:p>
          <a:p>
            <a:endParaRPr lang="en-CA" sz="1400" dirty="0"/>
          </a:p>
          <a:p>
            <a:endParaRPr lang="en-CA" sz="1800" dirty="0"/>
          </a:p>
          <a:p>
            <a:endParaRPr lang="en-CA" sz="1800" dirty="0"/>
          </a:p>
          <a:p>
            <a:endParaRPr lang="en-US" sz="1050" dirty="0">
              <a:solidFill>
                <a:schemeClr val="tx2"/>
              </a:solidFill>
            </a:endParaRPr>
          </a:p>
        </p:txBody>
      </p:sp>
      <p:sp>
        <p:nvSpPr>
          <p:cNvPr id="8" name="Title 1"/>
          <p:cNvSpPr>
            <a:spLocks noGrp="1"/>
          </p:cNvSpPr>
          <p:nvPr>
            <p:ph type="title"/>
          </p:nvPr>
        </p:nvSpPr>
        <p:spPr>
          <a:xfrm>
            <a:off x="251520" y="339502"/>
            <a:ext cx="8229600" cy="742950"/>
          </a:xfrm>
        </p:spPr>
        <p:txBody>
          <a:bodyPr>
            <a:noAutofit/>
          </a:bodyPr>
          <a:lstStyle/>
          <a:p>
            <a:r>
              <a:rPr lang="en-US" sz="2800" dirty="0"/>
              <a:t>Software Version Control Systems (Cont’d)</a:t>
            </a:r>
          </a:p>
        </p:txBody>
      </p:sp>
    </p:spTree>
    <p:extLst>
      <p:ext uri="{BB962C8B-B14F-4D97-AF65-F5344CB8AC3E}">
        <p14:creationId xmlns:p14="http://schemas.microsoft.com/office/powerpoint/2010/main" val="3763899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496" y="1347614"/>
            <a:ext cx="9001000" cy="3693000"/>
          </a:xfrm>
        </p:spPr>
        <p:txBody>
          <a:bodyPr>
            <a:normAutofit fontScale="70000" lnSpcReduction="20000"/>
          </a:bodyPr>
          <a:lstStyle/>
          <a:p>
            <a:r>
              <a:rPr lang="en-CA" altLang="en-US" dirty="0"/>
              <a:t>The “</a:t>
            </a:r>
            <a:r>
              <a:rPr lang="en-US" altLang="en-US" dirty="0">
                <a:solidFill>
                  <a:schemeClr val="tx2"/>
                </a:solidFill>
              </a:rPr>
              <a:t>information stored and processed inside a computer system is represented in machine language which is only about 0s and 1s</a:t>
            </a:r>
            <a:r>
              <a:rPr lang="en-US" altLang="en-US" dirty="0"/>
              <a:t>.”</a:t>
            </a:r>
          </a:p>
          <a:p>
            <a:endParaRPr lang="en-US" altLang="en-US" dirty="0"/>
          </a:p>
          <a:p>
            <a:r>
              <a:rPr lang="en-US" altLang="en-US" dirty="0"/>
              <a:t>Therefore, the memory contents (which are “</a:t>
            </a:r>
            <a:r>
              <a:rPr lang="en-US" altLang="en-US" sz="2900" dirty="0">
                <a:solidFill>
                  <a:schemeClr val="tx2"/>
                </a:solidFill>
              </a:rPr>
              <a:t>all digits and numbers</a:t>
            </a:r>
            <a:r>
              <a:rPr lang="en-US" altLang="en-US" dirty="0"/>
              <a:t>”) would be different from what we type (the strings of letters as an ex.) and we should have some ways to present them.</a:t>
            </a:r>
          </a:p>
          <a:p>
            <a:endParaRPr lang="en-US" altLang="en-US" dirty="0"/>
          </a:p>
          <a:p>
            <a:r>
              <a:rPr lang="en-US" dirty="0"/>
              <a:t>A </a:t>
            </a:r>
            <a:r>
              <a:rPr lang="en-US" sz="2900" dirty="0"/>
              <a:t>Number System is a “</a:t>
            </a:r>
            <a:r>
              <a:rPr lang="en-US" dirty="0">
                <a:solidFill>
                  <a:schemeClr val="tx2"/>
                </a:solidFill>
              </a:rPr>
              <a:t>writing system for expressing numbers</a:t>
            </a:r>
            <a:r>
              <a:rPr lang="en-US" sz="2900" dirty="0"/>
              <a:t>;” It is a “</a:t>
            </a:r>
            <a:r>
              <a:rPr lang="en-US" dirty="0">
                <a:solidFill>
                  <a:schemeClr val="tx2"/>
                </a:solidFill>
              </a:rPr>
              <a:t>mathematical notation for representing numbers of a given set</a:t>
            </a:r>
            <a:r>
              <a:rPr lang="en-US" sz="2900" dirty="0"/>
              <a:t>,” using digits or other symbols in a consistent manner.</a:t>
            </a:r>
          </a:p>
          <a:p>
            <a:endParaRPr lang="en-US" sz="2900" dirty="0"/>
          </a:p>
          <a:p>
            <a:r>
              <a:rPr lang="en-US" sz="2900" dirty="0"/>
              <a:t>A Number System could also referred to as “</a:t>
            </a:r>
            <a:r>
              <a:rPr lang="en-US" dirty="0">
                <a:solidFill>
                  <a:schemeClr val="tx2"/>
                </a:solidFill>
              </a:rPr>
              <a:t>a numeral system</a:t>
            </a:r>
            <a:r>
              <a:rPr lang="en-US" sz="2900" dirty="0"/>
              <a:t>” or “</a:t>
            </a:r>
            <a:r>
              <a:rPr lang="en-US" dirty="0">
                <a:solidFill>
                  <a:schemeClr val="tx2"/>
                </a:solidFill>
              </a:rPr>
              <a:t>system of numeration</a:t>
            </a:r>
            <a:r>
              <a:rPr lang="en-US" sz="2900" dirty="0"/>
              <a:t>.” In this lecture, we will look at most common Number Systems.</a:t>
            </a:r>
          </a:p>
        </p:txBody>
      </p:sp>
      <p:sp>
        <p:nvSpPr>
          <p:cNvPr id="7" name="Title 1"/>
          <p:cNvSpPr>
            <a:spLocks noGrp="1"/>
          </p:cNvSpPr>
          <p:nvPr>
            <p:ph type="title"/>
          </p:nvPr>
        </p:nvSpPr>
        <p:spPr>
          <a:xfrm>
            <a:off x="323528" y="411510"/>
            <a:ext cx="8229600" cy="742950"/>
          </a:xfrm>
        </p:spPr>
        <p:txBody>
          <a:bodyPr>
            <a:noAutofit/>
          </a:bodyPr>
          <a:lstStyle/>
          <a:p>
            <a:r>
              <a:rPr lang="en-US" sz="3200" dirty="0"/>
              <a:t>What is a Number System?</a:t>
            </a:r>
          </a:p>
        </p:txBody>
      </p:sp>
    </p:spTree>
    <p:extLst>
      <p:ext uri="{BB962C8B-B14F-4D97-AF65-F5344CB8AC3E}">
        <p14:creationId xmlns:p14="http://schemas.microsoft.com/office/powerpoint/2010/main" val="2548092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496" y="1429249"/>
            <a:ext cx="9001000" cy="3693000"/>
          </a:xfrm>
        </p:spPr>
        <p:txBody>
          <a:bodyPr>
            <a:normAutofit fontScale="70000" lnSpcReduction="20000"/>
          </a:bodyPr>
          <a:lstStyle/>
          <a:p>
            <a:r>
              <a:rPr lang="en-US" dirty="0"/>
              <a:t>A computer system “</a:t>
            </a:r>
            <a:r>
              <a:rPr lang="en-US" dirty="0">
                <a:solidFill>
                  <a:schemeClr val="tx2"/>
                </a:solidFill>
              </a:rPr>
              <a:t>only understands numbers</a:t>
            </a:r>
            <a:r>
              <a:rPr lang="en-US" dirty="0"/>
              <a:t>.” Therefore a computer “</a:t>
            </a:r>
            <a:r>
              <a:rPr lang="en-US" sz="2900" dirty="0">
                <a:solidFill>
                  <a:schemeClr val="tx2"/>
                </a:solidFill>
              </a:rPr>
              <a:t>translates</a:t>
            </a:r>
            <a:r>
              <a:rPr lang="en-US" dirty="0"/>
              <a:t>” all input including letters, words, special characters to numbers.</a:t>
            </a:r>
          </a:p>
          <a:p>
            <a:endParaRPr lang="en-US" dirty="0"/>
          </a:p>
          <a:p>
            <a:r>
              <a:rPr lang="en-US" dirty="0"/>
              <a:t>While we, as human beings, use our “</a:t>
            </a:r>
            <a:r>
              <a:rPr lang="en-US" sz="2900" dirty="0">
                <a:solidFill>
                  <a:schemeClr val="tx2"/>
                </a:solidFill>
              </a:rPr>
              <a:t>Decimal</a:t>
            </a:r>
            <a:r>
              <a:rPr lang="en-US" dirty="0"/>
              <a:t>” number system with 10 (0 - 9) digits, a computer understands “</a:t>
            </a:r>
            <a:r>
              <a:rPr lang="en-US" sz="2900" dirty="0">
                <a:solidFill>
                  <a:schemeClr val="tx2"/>
                </a:solidFill>
              </a:rPr>
              <a:t>Binary</a:t>
            </a:r>
            <a:r>
              <a:rPr lang="en-US" dirty="0"/>
              <a:t>” number system that has only 2 (0 and 1) digits. Different number systems are just “</a:t>
            </a:r>
            <a:r>
              <a:rPr lang="en-US" sz="2900" dirty="0">
                <a:solidFill>
                  <a:schemeClr val="tx2"/>
                </a:solidFill>
              </a:rPr>
              <a:t>different views to same numbers, but in different systems</a:t>
            </a:r>
            <a:r>
              <a:rPr lang="en-US" dirty="0"/>
              <a:t>.”</a:t>
            </a:r>
          </a:p>
          <a:p>
            <a:endParaRPr lang="en-US" dirty="0"/>
          </a:p>
          <a:p>
            <a:r>
              <a:rPr lang="en-US" dirty="0"/>
              <a:t>To represent binary numbers more concise, we use “</a:t>
            </a:r>
            <a:r>
              <a:rPr lang="en-US" sz="2900" dirty="0">
                <a:solidFill>
                  <a:schemeClr val="tx2"/>
                </a:solidFill>
              </a:rPr>
              <a:t>Hexadecimal</a:t>
            </a:r>
            <a:r>
              <a:rPr lang="en-US" dirty="0"/>
              <a:t>” number system that uses 10 digits (0 – 9) and 6 symbols (A – F).</a:t>
            </a:r>
          </a:p>
          <a:p>
            <a:endParaRPr lang="en-US" dirty="0"/>
          </a:p>
          <a:p>
            <a:r>
              <a:rPr lang="en-US" dirty="0"/>
              <a:t>Each of these digits or symbols, represent different values “</a:t>
            </a:r>
            <a:r>
              <a:rPr lang="en-US" sz="2900" dirty="0">
                <a:solidFill>
                  <a:schemeClr val="tx2"/>
                </a:solidFill>
              </a:rPr>
              <a:t>depending on their position in a given number</a:t>
            </a:r>
            <a:r>
              <a:rPr lang="en-US" dirty="0"/>
              <a:t>.” – more on this soon.</a:t>
            </a:r>
          </a:p>
        </p:txBody>
      </p:sp>
      <p:sp>
        <p:nvSpPr>
          <p:cNvPr id="7" name="Title 1"/>
          <p:cNvSpPr>
            <a:spLocks noGrp="1"/>
          </p:cNvSpPr>
          <p:nvPr>
            <p:ph type="title"/>
          </p:nvPr>
        </p:nvSpPr>
        <p:spPr>
          <a:xfrm>
            <a:off x="318356" y="411510"/>
            <a:ext cx="8435280" cy="742950"/>
          </a:xfrm>
        </p:spPr>
        <p:txBody>
          <a:bodyPr>
            <a:noAutofit/>
          </a:bodyPr>
          <a:lstStyle/>
          <a:p>
            <a:r>
              <a:rPr lang="en-US" sz="3200" dirty="0"/>
              <a:t>Why do we need different number systems in computing? And Common Number Systems</a:t>
            </a:r>
          </a:p>
        </p:txBody>
      </p:sp>
    </p:spTree>
    <p:extLst>
      <p:ext uri="{BB962C8B-B14F-4D97-AF65-F5344CB8AC3E}">
        <p14:creationId xmlns:p14="http://schemas.microsoft.com/office/powerpoint/2010/main" val="227829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News of the Week</a:t>
            </a:r>
          </a:p>
        </p:txBody>
      </p:sp>
      <p:sp>
        <p:nvSpPr>
          <p:cNvPr id="6" name="Content Placeholder 5"/>
          <p:cNvSpPr>
            <a:spLocks noGrp="1"/>
          </p:cNvSpPr>
          <p:nvPr>
            <p:ph idx="1"/>
          </p:nvPr>
        </p:nvSpPr>
        <p:spPr/>
        <p:txBody>
          <a:bodyPr/>
          <a:lstStyle/>
          <a:p>
            <a:endParaRPr lang="en-CA"/>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1995686"/>
            <a:ext cx="2240096" cy="1851427"/>
          </a:xfrm>
          <a:prstGeom prst="rect">
            <a:avLst/>
          </a:prstGeom>
        </p:spPr>
      </p:pic>
    </p:spTree>
    <p:extLst>
      <p:ext uri="{BB962C8B-B14F-4D97-AF65-F5344CB8AC3E}">
        <p14:creationId xmlns:p14="http://schemas.microsoft.com/office/powerpoint/2010/main" val="608143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619" y="1563638"/>
            <a:ext cx="9108504" cy="3693000"/>
          </a:xfrm>
        </p:spPr>
        <p:txBody>
          <a:bodyPr>
            <a:normAutofit fontScale="77500" lnSpcReduction="20000"/>
          </a:bodyPr>
          <a:lstStyle/>
          <a:p>
            <a:r>
              <a:rPr lang="en-US" dirty="0"/>
              <a:t>For each of the number systems mentioned, “</a:t>
            </a:r>
            <a:r>
              <a:rPr lang="en-US" dirty="0">
                <a:solidFill>
                  <a:schemeClr val="tx2"/>
                </a:solidFill>
              </a:rPr>
              <a:t>the value of a digit in a number</a:t>
            </a:r>
            <a:r>
              <a:rPr lang="en-US" dirty="0"/>
              <a:t>” is determined by:</a:t>
            </a:r>
          </a:p>
          <a:p>
            <a:endParaRPr lang="en-US" dirty="0"/>
          </a:p>
          <a:p>
            <a:pPr marL="788670" lvl="1" indent="-514350">
              <a:buFont typeface="+mj-lt"/>
              <a:buAutoNum type="arabicPeriod"/>
            </a:pPr>
            <a:r>
              <a:rPr lang="en-US" dirty="0"/>
              <a:t>“</a:t>
            </a:r>
            <a:r>
              <a:rPr lang="en-US" sz="2800" dirty="0">
                <a:solidFill>
                  <a:schemeClr val="tx2"/>
                </a:solidFill>
              </a:rPr>
              <a:t>The digit itself</a:t>
            </a:r>
            <a:r>
              <a:rPr lang="en-US" dirty="0"/>
              <a:t>.” (As an example in decimal, each of the digits 0 - 9 have different values)</a:t>
            </a:r>
          </a:p>
          <a:p>
            <a:pPr marL="788670" lvl="1" indent="-514350">
              <a:buFont typeface="+mj-lt"/>
              <a:buAutoNum type="arabicPeriod"/>
            </a:pPr>
            <a:endParaRPr lang="en-US" dirty="0"/>
          </a:p>
          <a:p>
            <a:pPr marL="788670" lvl="1" indent="-514350">
              <a:buFont typeface="+mj-lt"/>
              <a:buAutoNum type="arabicPeriod"/>
            </a:pPr>
            <a:r>
              <a:rPr lang="en-US" dirty="0"/>
              <a:t>“</a:t>
            </a:r>
            <a:r>
              <a:rPr lang="en-US" sz="2800" dirty="0">
                <a:solidFill>
                  <a:schemeClr val="tx2"/>
                </a:solidFill>
              </a:rPr>
              <a:t>Position of the digit</a:t>
            </a:r>
            <a:r>
              <a:rPr lang="en-US" dirty="0"/>
              <a:t>.” (As an example in decimal: 10s, 100s, 1000s, 10000s, etc.)</a:t>
            </a:r>
          </a:p>
          <a:p>
            <a:pPr marL="788670" lvl="1" indent="-514350">
              <a:buFont typeface="+mj-lt"/>
              <a:buAutoNum type="arabicPeriod"/>
            </a:pPr>
            <a:endParaRPr lang="en-US" dirty="0"/>
          </a:p>
          <a:p>
            <a:pPr marL="788670" lvl="1" indent="-514350">
              <a:buFont typeface="+mj-lt"/>
              <a:buAutoNum type="arabicPeriod"/>
            </a:pPr>
            <a:r>
              <a:rPr lang="en-US" dirty="0"/>
              <a:t>“</a:t>
            </a:r>
            <a:r>
              <a:rPr lang="en-US" sz="2800" dirty="0">
                <a:solidFill>
                  <a:schemeClr val="tx2"/>
                </a:solidFill>
              </a:rPr>
              <a:t>The base of the number system</a:t>
            </a:r>
            <a:r>
              <a:rPr lang="en-US" dirty="0"/>
              <a:t>.” (which is its total number of digits.) Decimal, binary, and hexadecimal use bases 10, 2, and 16 respectively.</a:t>
            </a:r>
          </a:p>
        </p:txBody>
      </p:sp>
      <p:sp>
        <p:nvSpPr>
          <p:cNvPr id="7" name="Title 1"/>
          <p:cNvSpPr>
            <a:spLocks noGrp="1"/>
          </p:cNvSpPr>
          <p:nvPr>
            <p:ph type="title"/>
          </p:nvPr>
        </p:nvSpPr>
        <p:spPr>
          <a:xfrm>
            <a:off x="179512" y="411510"/>
            <a:ext cx="8435280" cy="742950"/>
          </a:xfrm>
        </p:spPr>
        <p:txBody>
          <a:bodyPr>
            <a:noAutofit/>
          </a:bodyPr>
          <a:lstStyle/>
          <a:p>
            <a:r>
              <a:rPr lang="en-US" sz="3200" dirty="0"/>
              <a:t>Common Number Systems – Value of Digits in a Number</a:t>
            </a:r>
          </a:p>
        </p:txBody>
      </p:sp>
    </p:spTree>
    <p:extLst>
      <p:ext uri="{BB962C8B-B14F-4D97-AF65-F5344CB8AC3E}">
        <p14:creationId xmlns:p14="http://schemas.microsoft.com/office/powerpoint/2010/main" val="2288269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0090" y="1203598"/>
            <a:ext cx="9001000" cy="3693000"/>
          </a:xfrm>
        </p:spPr>
        <p:txBody>
          <a:bodyPr>
            <a:normAutofit fontScale="77500" lnSpcReduction="20000"/>
          </a:bodyPr>
          <a:lstStyle/>
          <a:p>
            <a:r>
              <a:rPr lang="en-US" dirty="0"/>
              <a:t>Decimal Number System is the one which is “</a:t>
            </a:r>
            <a:r>
              <a:rPr lang="en-US" dirty="0">
                <a:solidFill>
                  <a:schemeClr val="tx2"/>
                </a:solidFill>
              </a:rPr>
              <a:t>human preferred</a:t>
            </a:r>
            <a:r>
              <a:rPr lang="en-US" dirty="0"/>
              <a:t>” and the one we use “</a:t>
            </a:r>
            <a:r>
              <a:rPr lang="en-US" dirty="0">
                <a:solidFill>
                  <a:schemeClr val="tx2"/>
                </a:solidFill>
              </a:rPr>
              <a:t>in everyday life</a:t>
            </a:r>
            <a:r>
              <a:rPr lang="en-US" dirty="0"/>
              <a:t>.”</a:t>
            </a:r>
          </a:p>
          <a:p>
            <a:endParaRPr lang="en-US" dirty="0"/>
          </a:p>
          <a:p>
            <a:r>
              <a:rPr lang="en-US" dirty="0"/>
              <a:t>“</a:t>
            </a:r>
            <a:r>
              <a:rPr lang="en-US" dirty="0">
                <a:solidFill>
                  <a:schemeClr val="tx2"/>
                </a:solidFill>
              </a:rPr>
              <a:t>It has base 10 as it uses 10 digits (0 – 9)</a:t>
            </a:r>
            <a:r>
              <a:rPr lang="en-US" dirty="0"/>
              <a:t>.” The “</a:t>
            </a:r>
            <a:r>
              <a:rPr lang="en-US" dirty="0">
                <a:solidFill>
                  <a:schemeClr val="tx2"/>
                </a:solidFill>
              </a:rPr>
              <a:t>values of digits increase from right to left</a:t>
            </a:r>
            <a:r>
              <a:rPr lang="en-US" dirty="0"/>
              <a:t>:” 1s, 10s, 100s, 1000s, etc.</a:t>
            </a:r>
          </a:p>
          <a:p>
            <a:endParaRPr lang="en-US" dirty="0"/>
          </a:p>
          <a:p>
            <a:pPr>
              <a:spcAft>
                <a:spcPts val="300"/>
              </a:spcAft>
            </a:pPr>
            <a:r>
              <a:rPr lang="en-US" dirty="0"/>
              <a:t>“</a:t>
            </a:r>
            <a:r>
              <a:rPr lang="en-US" dirty="0">
                <a:solidFill>
                  <a:schemeClr val="tx2"/>
                </a:solidFill>
              </a:rPr>
              <a:t>Each successive position represents a specific power of base 10</a:t>
            </a:r>
            <a:r>
              <a:rPr lang="en-US" dirty="0"/>
              <a:t>.” Take 1234 as an example. It has 4 in ones position, 3 in tens position, 2 in hundreds position, and 1 in thousands position and could be expressed as:</a:t>
            </a:r>
          </a:p>
          <a:p>
            <a:pPr marL="274320" lvl="1" indent="0">
              <a:buNone/>
            </a:pPr>
            <a:r>
              <a:rPr lang="en-US" dirty="0">
                <a:solidFill>
                  <a:schemeClr val="tx2"/>
                </a:solidFill>
              </a:rPr>
              <a:t>1234 = (1 x 10</a:t>
            </a:r>
            <a:r>
              <a:rPr lang="en-US" baseline="30000" dirty="0">
                <a:solidFill>
                  <a:schemeClr val="tx2"/>
                </a:solidFill>
              </a:rPr>
              <a:t>3</a:t>
            </a:r>
            <a:r>
              <a:rPr lang="en-US" dirty="0">
                <a:solidFill>
                  <a:schemeClr val="tx2"/>
                </a:solidFill>
              </a:rPr>
              <a:t>) + (2 x 10</a:t>
            </a:r>
            <a:r>
              <a:rPr lang="en-US" baseline="30000" dirty="0">
                <a:solidFill>
                  <a:schemeClr val="tx2"/>
                </a:solidFill>
              </a:rPr>
              <a:t>2</a:t>
            </a:r>
            <a:r>
              <a:rPr lang="en-US" dirty="0">
                <a:solidFill>
                  <a:schemeClr val="tx2"/>
                </a:solidFill>
              </a:rPr>
              <a:t>) + (3 x 10</a:t>
            </a:r>
            <a:r>
              <a:rPr lang="en-US" baseline="30000" dirty="0">
                <a:solidFill>
                  <a:schemeClr val="tx2"/>
                </a:solidFill>
              </a:rPr>
              <a:t>1</a:t>
            </a:r>
            <a:r>
              <a:rPr lang="en-US" dirty="0">
                <a:solidFill>
                  <a:schemeClr val="tx2"/>
                </a:solidFill>
              </a:rPr>
              <a:t>) + (4 x 10</a:t>
            </a:r>
            <a:r>
              <a:rPr lang="en-US" baseline="30000" dirty="0">
                <a:solidFill>
                  <a:schemeClr val="tx2"/>
                </a:solidFill>
              </a:rPr>
              <a:t>0</a:t>
            </a:r>
            <a:r>
              <a:rPr lang="en-US" dirty="0">
                <a:solidFill>
                  <a:schemeClr val="tx2"/>
                </a:solidFill>
              </a:rPr>
              <a:t>) </a:t>
            </a:r>
          </a:p>
          <a:p>
            <a:pPr marL="274320" lvl="1" indent="0">
              <a:buNone/>
            </a:pPr>
            <a:r>
              <a:rPr lang="en-US" dirty="0">
                <a:solidFill>
                  <a:schemeClr val="tx2"/>
                </a:solidFill>
              </a:rPr>
              <a:t>         = (1 x 1000) + (2 x 100) + (3 x 10) + (4 x 1)</a:t>
            </a:r>
          </a:p>
          <a:p>
            <a:endParaRPr lang="en-US" dirty="0"/>
          </a:p>
          <a:p>
            <a:endParaRPr lang="en-US" dirty="0"/>
          </a:p>
          <a:p>
            <a:endParaRPr lang="en-US" dirty="0"/>
          </a:p>
          <a:p>
            <a:endParaRPr lang="en-US" dirty="0"/>
          </a:p>
        </p:txBody>
      </p:sp>
      <p:sp>
        <p:nvSpPr>
          <p:cNvPr id="7" name="Title 1"/>
          <p:cNvSpPr>
            <a:spLocks noGrp="1"/>
          </p:cNvSpPr>
          <p:nvPr>
            <p:ph type="title"/>
          </p:nvPr>
        </p:nvSpPr>
        <p:spPr>
          <a:xfrm>
            <a:off x="35496" y="339502"/>
            <a:ext cx="9150188" cy="742950"/>
          </a:xfrm>
        </p:spPr>
        <p:txBody>
          <a:bodyPr>
            <a:noAutofit/>
          </a:bodyPr>
          <a:lstStyle/>
          <a:p>
            <a:r>
              <a:rPr lang="en-US" sz="3200" dirty="0"/>
              <a:t>Common Number Systems – Decimal Number System</a:t>
            </a:r>
          </a:p>
        </p:txBody>
      </p:sp>
    </p:spTree>
    <p:extLst>
      <p:ext uri="{BB962C8B-B14F-4D97-AF65-F5344CB8AC3E}">
        <p14:creationId xmlns:p14="http://schemas.microsoft.com/office/powerpoint/2010/main" val="3786959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US" sz="2800" dirty="0"/>
              <a:t>Binary search:   </a:t>
            </a:r>
            <a:r>
              <a:rPr lang="en-CA" sz="2800" dirty="0"/>
              <a:t>mid = (low + high) / 2</a:t>
            </a:r>
            <a:endParaRPr lang="en-US"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1268549"/>
            <a:ext cx="5715000" cy="3810000"/>
          </a:xfrm>
          <a:prstGeom prst="rect">
            <a:avLst/>
          </a:prstGeom>
        </p:spPr>
      </p:pic>
      <p:sp>
        <p:nvSpPr>
          <p:cNvPr id="5" name="TextBox 4"/>
          <p:cNvSpPr txBox="1"/>
          <p:nvPr/>
        </p:nvSpPr>
        <p:spPr>
          <a:xfrm>
            <a:off x="6012160" y="1275606"/>
            <a:ext cx="2952328" cy="4247317"/>
          </a:xfrm>
          <a:prstGeom prst="rect">
            <a:avLst/>
          </a:prstGeom>
          <a:noFill/>
        </p:spPr>
        <p:txBody>
          <a:bodyPr wrap="square" rtlCol="0">
            <a:spAutoFit/>
          </a:bodyPr>
          <a:lstStyle/>
          <a:p>
            <a:r>
              <a:rPr lang="en-CA" dirty="0">
                <a:latin typeface="Consolas" panose="020B0609020204030204" pitchFamily="49" charset="0"/>
              </a:rPr>
              <a:t>mid = (low + high) / 2</a:t>
            </a:r>
            <a:br>
              <a:rPr lang="en-CA" dirty="0">
                <a:latin typeface="Consolas" panose="020B0609020204030204" pitchFamily="49" charset="0"/>
              </a:rPr>
            </a:br>
            <a:r>
              <a:rPr lang="en-CA" dirty="0">
                <a:latin typeface="Consolas" panose="020B0609020204030204" pitchFamily="49" charset="0"/>
              </a:rPr>
              <a:t> </a:t>
            </a:r>
            <a:r>
              <a:rPr lang="en-US" dirty="0">
                <a:latin typeface="Consolas" panose="020B0609020204030204" pitchFamily="49" charset="0"/>
              </a:rPr>
              <a:t>8  = ( 0  +  16 ) / 2</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search&gt;mid, low=mid+1</a:t>
            </a:r>
            <a:br>
              <a:rPr lang="en-US" dirty="0">
                <a:latin typeface="Consolas" panose="020B0609020204030204" pitchFamily="49" charset="0"/>
              </a:rPr>
            </a:br>
            <a:r>
              <a:rPr lang="en-CA" dirty="0">
                <a:latin typeface="Consolas" panose="020B0609020204030204" pitchFamily="49" charset="0"/>
              </a:rPr>
              <a:t>1</a:t>
            </a:r>
            <a:r>
              <a:rPr lang="en-US" dirty="0">
                <a:latin typeface="Consolas" panose="020B0609020204030204" pitchFamily="49" charset="0"/>
              </a:rPr>
              <a:t>2  = ( 9  +  16 ) / 2</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search&lt;mid, high=mid-1</a:t>
            </a:r>
            <a:br>
              <a:rPr lang="en-US" dirty="0">
                <a:latin typeface="Consolas" panose="020B0609020204030204" pitchFamily="49" charset="0"/>
              </a:rPr>
            </a:br>
            <a:r>
              <a:rPr lang="en-CA" dirty="0">
                <a:latin typeface="Consolas" panose="020B0609020204030204" pitchFamily="49" charset="0"/>
              </a:rPr>
              <a:t>10</a:t>
            </a:r>
            <a:r>
              <a:rPr lang="en-US" dirty="0">
                <a:latin typeface="Consolas" panose="020B0609020204030204" pitchFamily="49" charset="0"/>
              </a:rPr>
              <a:t>  = ( 9  +  11 ) / 2</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search&gt;mid, low=mid+1</a:t>
            </a:r>
            <a:br>
              <a:rPr lang="en-US" dirty="0">
                <a:latin typeface="Consolas" panose="020B0609020204030204" pitchFamily="49" charset="0"/>
              </a:rPr>
            </a:br>
            <a:r>
              <a:rPr lang="en-CA" dirty="0">
                <a:latin typeface="Consolas" panose="020B0609020204030204" pitchFamily="49" charset="0"/>
              </a:rPr>
              <a:t>11</a:t>
            </a:r>
            <a:r>
              <a:rPr lang="en-US" dirty="0">
                <a:latin typeface="Consolas" panose="020B0609020204030204" pitchFamily="49" charset="0"/>
              </a:rPr>
              <a:t>  = ( 11 +  11 ) / 2</a:t>
            </a:r>
            <a:br>
              <a:rPr lang="en-US" dirty="0">
                <a:latin typeface="Consolas" panose="020B0609020204030204" pitchFamily="49" charset="0"/>
              </a:rPr>
            </a:br>
            <a:br>
              <a:rPr lang="en-US" dirty="0">
                <a:latin typeface="Consolas" panose="020B0609020204030204" pitchFamily="49" charset="0"/>
              </a:rPr>
            </a:br>
            <a:endParaRPr lang="en-US" dirty="0">
              <a:latin typeface="Consolas" panose="020B0609020204030204" pitchFamily="49" charset="0"/>
            </a:endParaRPr>
          </a:p>
          <a:p>
            <a:endParaRPr lang="en-US" dirty="0">
              <a:latin typeface="Consolas" panose="020B0609020204030204" pitchFamily="49" charset="0"/>
            </a:endParaRPr>
          </a:p>
          <a:p>
            <a:endParaRPr lang="en-CA" dirty="0">
              <a:latin typeface="Consolas" panose="020B0609020204030204" pitchFamily="49" charset="0"/>
            </a:endParaRPr>
          </a:p>
        </p:txBody>
      </p:sp>
    </p:spTree>
    <p:extLst>
      <p:ext uri="{BB962C8B-B14F-4D97-AF65-F5344CB8AC3E}">
        <p14:creationId xmlns:p14="http://schemas.microsoft.com/office/powerpoint/2010/main" val="3724106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203598"/>
            <a:ext cx="8690628" cy="3693000"/>
          </a:xfrm>
        </p:spPr>
        <p:txBody>
          <a:bodyPr>
            <a:noAutofit/>
          </a:bodyPr>
          <a:lstStyle/>
          <a:p>
            <a:r>
              <a:rPr lang="en-US" sz="1800" dirty="0"/>
              <a:t>Binary number system is “</a:t>
            </a:r>
            <a:r>
              <a:rPr lang="en-US" sz="1800" dirty="0">
                <a:solidFill>
                  <a:schemeClr val="tx2"/>
                </a:solidFill>
              </a:rPr>
              <a:t>the one that a computer or machine understands</a:t>
            </a:r>
            <a:r>
              <a:rPr lang="en-US" sz="1800" dirty="0"/>
              <a:t>.”</a:t>
            </a:r>
          </a:p>
          <a:p>
            <a:endParaRPr lang="en-US" sz="1800" dirty="0"/>
          </a:p>
          <a:p>
            <a:r>
              <a:rPr lang="en-US" sz="1800" dirty="0"/>
              <a:t>It uses only two digits: 0 and 1, which means “</a:t>
            </a:r>
            <a:r>
              <a:rPr lang="en-US" sz="1800" dirty="0">
                <a:solidFill>
                  <a:schemeClr val="tx2"/>
                </a:solidFill>
              </a:rPr>
              <a:t>its base is 2</a:t>
            </a:r>
            <a:r>
              <a:rPr lang="en-US" sz="1800" dirty="0"/>
              <a:t>” (or it’s a Base 2 number system.)</a:t>
            </a:r>
          </a:p>
          <a:p>
            <a:endParaRPr lang="en-US" sz="1800" dirty="0"/>
          </a:p>
          <a:p>
            <a:r>
              <a:rPr lang="en-US" sz="1800" dirty="0"/>
              <a:t>Like Decimal, “</a:t>
            </a:r>
            <a:r>
              <a:rPr lang="en-US" sz="1800" dirty="0">
                <a:solidFill>
                  <a:schemeClr val="tx2"/>
                </a:solidFill>
              </a:rPr>
              <a:t>the values of digits increase from right to left</a:t>
            </a:r>
            <a:r>
              <a:rPr lang="en-US" sz="1800" dirty="0"/>
              <a:t>” and “</a:t>
            </a:r>
            <a:r>
              <a:rPr lang="en-US" sz="1800" dirty="0">
                <a:solidFill>
                  <a:schemeClr val="tx2"/>
                </a:solidFill>
              </a:rPr>
              <a:t>each successive position represents a specific power of base</a:t>
            </a:r>
            <a:r>
              <a:rPr lang="en-US" sz="1800" dirty="0"/>
              <a:t>” (which is 2 in this case.)</a:t>
            </a:r>
          </a:p>
          <a:p>
            <a:endParaRPr lang="en-US" sz="1800" dirty="0"/>
          </a:p>
          <a:p>
            <a:pPr>
              <a:spcAft>
                <a:spcPts val="300"/>
              </a:spcAft>
            </a:pPr>
            <a:r>
              <a:rPr lang="en-US" sz="1800" dirty="0"/>
              <a:t>Take (1001)</a:t>
            </a:r>
            <a:r>
              <a:rPr lang="en-US" sz="1100" dirty="0"/>
              <a:t>2</a:t>
            </a:r>
            <a:r>
              <a:rPr lang="en-US" sz="1800" dirty="0"/>
              <a:t> as a binary number example. It could be expressed as:</a:t>
            </a:r>
          </a:p>
          <a:p>
            <a:pPr marL="274320" lvl="1" indent="0">
              <a:buNone/>
            </a:pPr>
            <a:r>
              <a:rPr lang="en-US" sz="1800" dirty="0">
                <a:solidFill>
                  <a:schemeClr val="tx2"/>
                </a:solidFill>
              </a:rPr>
              <a:t>(1001)</a:t>
            </a:r>
            <a:r>
              <a:rPr lang="en-US" sz="1100" dirty="0">
                <a:solidFill>
                  <a:schemeClr val="tx2"/>
                </a:solidFill>
              </a:rPr>
              <a:t>2</a:t>
            </a:r>
            <a:r>
              <a:rPr lang="en-US" sz="1800" dirty="0">
                <a:solidFill>
                  <a:schemeClr val="tx2"/>
                </a:solidFill>
              </a:rPr>
              <a:t> = (1 x 2</a:t>
            </a:r>
            <a:r>
              <a:rPr lang="en-US" sz="1800" baseline="30000" dirty="0">
                <a:solidFill>
                  <a:schemeClr val="tx2"/>
                </a:solidFill>
              </a:rPr>
              <a:t>3</a:t>
            </a:r>
            <a:r>
              <a:rPr lang="en-US" sz="1800" dirty="0">
                <a:solidFill>
                  <a:schemeClr val="tx2"/>
                </a:solidFill>
              </a:rPr>
              <a:t>) + (0 x 2</a:t>
            </a:r>
            <a:r>
              <a:rPr lang="en-US" sz="1800" baseline="30000" dirty="0">
                <a:solidFill>
                  <a:schemeClr val="tx2"/>
                </a:solidFill>
              </a:rPr>
              <a:t>2</a:t>
            </a:r>
            <a:r>
              <a:rPr lang="en-US" sz="1800" dirty="0">
                <a:solidFill>
                  <a:schemeClr val="tx2"/>
                </a:solidFill>
              </a:rPr>
              <a:t>) + (0 x 2</a:t>
            </a:r>
            <a:r>
              <a:rPr lang="en-US" sz="1800" baseline="30000" dirty="0">
                <a:solidFill>
                  <a:schemeClr val="tx2"/>
                </a:solidFill>
              </a:rPr>
              <a:t>1</a:t>
            </a:r>
            <a:r>
              <a:rPr lang="en-US" sz="1800" dirty="0">
                <a:solidFill>
                  <a:schemeClr val="tx2"/>
                </a:solidFill>
              </a:rPr>
              <a:t>) + (1 x 2</a:t>
            </a:r>
            <a:r>
              <a:rPr lang="en-US" sz="1800" baseline="30000" dirty="0">
                <a:solidFill>
                  <a:schemeClr val="tx2"/>
                </a:solidFill>
              </a:rPr>
              <a:t>0</a:t>
            </a:r>
            <a:r>
              <a:rPr lang="en-US" sz="1800" dirty="0">
                <a:solidFill>
                  <a:schemeClr val="tx2"/>
                </a:solidFill>
              </a:rPr>
              <a:t>) </a:t>
            </a:r>
          </a:p>
          <a:p>
            <a:pPr marL="274320" lvl="1" indent="0">
              <a:buNone/>
            </a:pPr>
            <a:r>
              <a:rPr lang="en-US" sz="1800" dirty="0">
                <a:solidFill>
                  <a:schemeClr val="tx2"/>
                </a:solidFill>
              </a:rPr>
              <a:t>             = (1 x 8) + (0 x 4) + (0 x 2) + (1 x 1) = (9)</a:t>
            </a:r>
            <a:r>
              <a:rPr lang="en-US" sz="1050" dirty="0">
                <a:solidFill>
                  <a:schemeClr val="tx2"/>
                </a:solidFill>
              </a:rPr>
              <a:t>10</a:t>
            </a:r>
          </a:p>
          <a:p>
            <a:endParaRPr lang="en-US" sz="1800" dirty="0"/>
          </a:p>
          <a:p>
            <a:endParaRPr lang="en-US" sz="1800" dirty="0"/>
          </a:p>
          <a:p>
            <a:endParaRPr lang="en-CA" sz="1800" dirty="0"/>
          </a:p>
        </p:txBody>
      </p:sp>
      <p:sp>
        <p:nvSpPr>
          <p:cNvPr id="7" name="Title 1"/>
          <p:cNvSpPr>
            <a:spLocks noGrp="1"/>
          </p:cNvSpPr>
          <p:nvPr>
            <p:ph type="title"/>
          </p:nvPr>
        </p:nvSpPr>
        <p:spPr>
          <a:xfrm>
            <a:off x="467544" y="491584"/>
            <a:ext cx="8229600" cy="742950"/>
          </a:xfrm>
        </p:spPr>
        <p:txBody>
          <a:bodyPr>
            <a:noAutofit/>
          </a:bodyPr>
          <a:lstStyle/>
          <a:p>
            <a:r>
              <a:rPr lang="en-US" sz="2800" dirty="0"/>
              <a:t>Binary number system </a:t>
            </a:r>
            <a:br>
              <a:rPr lang="en-US" sz="2800" dirty="0"/>
            </a:br>
            <a:endParaRPr lang="en-US" sz="2800" dirty="0"/>
          </a:p>
        </p:txBody>
      </p:sp>
    </p:spTree>
    <p:extLst>
      <p:ext uri="{BB962C8B-B14F-4D97-AF65-F5344CB8AC3E}">
        <p14:creationId xmlns:p14="http://schemas.microsoft.com/office/powerpoint/2010/main" val="3759362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203598"/>
            <a:ext cx="8690628" cy="3693000"/>
          </a:xfrm>
        </p:spPr>
        <p:txBody>
          <a:bodyPr>
            <a:noAutofit/>
          </a:bodyPr>
          <a:lstStyle/>
          <a:p>
            <a:r>
              <a:rPr lang="en-US" sz="2000" dirty="0"/>
              <a:t>“</a:t>
            </a:r>
            <a:r>
              <a:rPr lang="en-US" sz="2000" dirty="0">
                <a:solidFill>
                  <a:schemeClr val="tx2"/>
                </a:solidFill>
              </a:rPr>
              <a:t>All data transfer, storage, and processing done by a microcomputer is performed digitally using binary</a:t>
            </a:r>
            <a:r>
              <a:rPr lang="en-US" sz="2000" dirty="0"/>
              <a:t>” (base 2) codes.</a:t>
            </a:r>
          </a:p>
          <a:p>
            <a:endParaRPr lang="en-US" sz="2000" dirty="0"/>
          </a:p>
          <a:p>
            <a:r>
              <a:rPr lang="en-US" sz="2000" dirty="0"/>
              <a:t>This binary system “</a:t>
            </a:r>
            <a:r>
              <a:rPr lang="en-US" sz="2000" dirty="0">
                <a:solidFill>
                  <a:schemeClr val="tx2"/>
                </a:solidFill>
              </a:rPr>
              <a:t>translates every character entered in the computer into a set of 1's and 0's</a:t>
            </a:r>
            <a:r>
              <a:rPr lang="en-US" sz="2000" dirty="0"/>
              <a:t>.” As an example, computer represents the letter ‘A’ as 1000001 (or the code 65 in decimal.)</a:t>
            </a:r>
          </a:p>
          <a:p>
            <a:endParaRPr lang="en-US" sz="2000" dirty="0"/>
          </a:p>
          <a:p>
            <a:r>
              <a:rPr lang="en-US" sz="2000" dirty="0"/>
              <a:t>The advantage of binary coding over other methods is that “</a:t>
            </a:r>
            <a:r>
              <a:rPr lang="en-US" sz="2000" dirty="0">
                <a:solidFill>
                  <a:schemeClr val="tx2"/>
                </a:solidFill>
              </a:rPr>
              <a:t>a sequence of only two possible states is required to represent a character in the electronic circuits of the computer</a:t>
            </a:r>
            <a:r>
              <a:rPr lang="en-US" sz="2000" dirty="0"/>
              <a:t>.” Therefore, the smallest piece of information that needs to be stored in memory is a single binary digit.</a:t>
            </a:r>
          </a:p>
        </p:txBody>
      </p:sp>
      <p:sp>
        <p:nvSpPr>
          <p:cNvPr id="7" name="Title 1"/>
          <p:cNvSpPr>
            <a:spLocks noGrp="1"/>
          </p:cNvSpPr>
          <p:nvPr>
            <p:ph type="title"/>
          </p:nvPr>
        </p:nvSpPr>
        <p:spPr>
          <a:xfrm>
            <a:off x="467544" y="339502"/>
            <a:ext cx="8229600" cy="742950"/>
          </a:xfrm>
        </p:spPr>
        <p:txBody>
          <a:bodyPr>
            <a:noAutofit/>
          </a:bodyPr>
          <a:lstStyle/>
          <a:p>
            <a:r>
              <a:rPr lang="en-US" sz="2800" dirty="0"/>
              <a:t>Importance of Binary number system </a:t>
            </a:r>
          </a:p>
        </p:txBody>
      </p:sp>
    </p:spTree>
    <p:extLst>
      <p:ext uri="{BB962C8B-B14F-4D97-AF65-F5344CB8AC3E}">
        <p14:creationId xmlns:p14="http://schemas.microsoft.com/office/powerpoint/2010/main" val="1580265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37030" y="1085323"/>
            <a:ext cx="8690628" cy="3693000"/>
          </a:xfrm>
        </p:spPr>
        <p:txBody>
          <a:bodyPr>
            <a:noAutofit/>
          </a:bodyPr>
          <a:lstStyle/>
          <a:p>
            <a:r>
              <a:rPr lang="en-US" sz="2200" dirty="0"/>
              <a:t>A single binary digit is called a “</a:t>
            </a:r>
            <a:r>
              <a:rPr lang="en-US" sz="2200" dirty="0">
                <a:solidFill>
                  <a:schemeClr val="tx2"/>
                </a:solidFill>
              </a:rPr>
              <a:t>bit</a:t>
            </a:r>
            <a:r>
              <a:rPr lang="en-US" sz="2200" dirty="0"/>
              <a:t>.” Different groupings of bits are used to represent different characters. A collection of eight bits is called a “</a:t>
            </a:r>
            <a:r>
              <a:rPr lang="en-US" sz="2200" dirty="0">
                <a:solidFill>
                  <a:schemeClr val="tx2"/>
                </a:solidFill>
              </a:rPr>
              <a:t>byte</a:t>
            </a:r>
            <a:r>
              <a:rPr lang="en-US" sz="2200" dirty="0"/>
              <a:t>.”</a:t>
            </a:r>
          </a:p>
          <a:p>
            <a:endParaRPr lang="en-US" sz="2200" dirty="0"/>
          </a:p>
          <a:p>
            <a:r>
              <a:rPr lang="en-US" sz="2200" dirty="0"/>
              <a:t>“</a:t>
            </a:r>
            <a:r>
              <a:rPr lang="en-US" sz="2200" dirty="0">
                <a:solidFill>
                  <a:schemeClr val="tx2"/>
                </a:solidFill>
              </a:rPr>
              <a:t>One byte can represent any of 256 characters</a:t>
            </a:r>
            <a:r>
              <a:rPr lang="en-US" sz="2200" dirty="0"/>
              <a:t>” (2</a:t>
            </a:r>
            <a:r>
              <a:rPr lang="en-US" sz="2200" baseline="30000" dirty="0"/>
              <a:t>8</a:t>
            </a:r>
            <a:r>
              <a:rPr lang="en-US" sz="2200" dirty="0"/>
              <a:t> =256). As an example, the word "bit" would require a total of three bytes of memory, one byte for each character in the word.</a:t>
            </a:r>
          </a:p>
          <a:p>
            <a:endParaRPr lang="en-US" sz="2200" dirty="0"/>
          </a:p>
          <a:p>
            <a:r>
              <a:rPr lang="en-US" sz="2200" dirty="0"/>
              <a:t>Since we are primarily concerned with how many characters the memory of a computer can hold, “</a:t>
            </a:r>
            <a:r>
              <a:rPr lang="en-US" sz="2200" dirty="0">
                <a:solidFill>
                  <a:schemeClr val="tx2"/>
                </a:solidFill>
              </a:rPr>
              <a:t>memory size is referred to in units of bytes</a:t>
            </a:r>
            <a:r>
              <a:rPr lang="en-US" sz="2200" dirty="0"/>
              <a:t>.”</a:t>
            </a:r>
          </a:p>
        </p:txBody>
      </p:sp>
      <p:sp>
        <p:nvSpPr>
          <p:cNvPr id="7" name="Title 1"/>
          <p:cNvSpPr>
            <a:spLocks noGrp="1"/>
          </p:cNvSpPr>
          <p:nvPr>
            <p:ph type="title"/>
          </p:nvPr>
        </p:nvSpPr>
        <p:spPr>
          <a:xfrm>
            <a:off x="467544" y="339502"/>
            <a:ext cx="8229600" cy="742950"/>
          </a:xfrm>
        </p:spPr>
        <p:txBody>
          <a:bodyPr>
            <a:noAutofit/>
          </a:bodyPr>
          <a:lstStyle/>
          <a:p>
            <a:r>
              <a:rPr lang="en-US" sz="2800" dirty="0"/>
              <a:t>Importance of Binary number system (Cont’d)</a:t>
            </a:r>
          </a:p>
        </p:txBody>
      </p:sp>
    </p:spTree>
    <p:extLst>
      <p:ext uri="{BB962C8B-B14F-4D97-AF65-F5344CB8AC3E}">
        <p14:creationId xmlns:p14="http://schemas.microsoft.com/office/powerpoint/2010/main" val="119446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65022" y="1131590"/>
            <a:ext cx="8690628" cy="3693000"/>
          </a:xfrm>
        </p:spPr>
        <p:txBody>
          <a:bodyPr>
            <a:noAutofit/>
          </a:bodyPr>
          <a:lstStyle/>
          <a:p>
            <a:r>
              <a:rPr lang="en-US" sz="1800" dirty="0"/>
              <a:t>In binary arithmetic, the power of 2 that is closest to 1000 is 2</a:t>
            </a:r>
            <a:r>
              <a:rPr lang="en-US" sz="1800" baseline="30000" dirty="0"/>
              <a:t>10</a:t>
            </a:r>
            <a:r>
              <a:rPr lang="en-US" sz="1800" dirty="0"/>
              <a:t> (2</a:t>
            </a:r>
            <a:r>
              <a:rPr lang="en-US" sz="1800" baseline="30000" dirty="0"/>
              <a:t>10</a:t>
            </a:r>
            <a:r>
              <a:rPr lang="en-US" sz="1800" dirty="0"/>
              <a:t> = 1024). Therefore, “</a:t>
            </a:r>
            <a:r>
              <a:rPr lang="en-US" sz="1800" dirty="0">
                <a:solidFill>
                  <a:schemeClr val="tx2"/>
                </a:solidFill>
              </a:rPr>
              <a:t>in computer jargon, the prefix kilo stands for 1024</a:t>
            </a:r>
            <a:r>
              <a:rPr lang="en-US" sz="1800" dirty="0"/>
              <a:t>.” Frequently, the word kilobyte is abbreviated “</a:t>
            </a:r>
            <a:r>
              <a:rPr lang="en-US" sz="1800" dirty="0">
                <a:solidFill>
                  <a:schemeClr val="tx2"/>
                </a:solidFill>
              </a:rPr>
              <a:t>kB</a:t>
            </a:r>
            <a:r>
              <a:rPr lang="en-US" sz="1800" dirty="0"/>
              <a:t>”. (Note the “k” is lower case because “K” in metric is reserved for the Kelvin temperature scale.)</a:t>
            </a:r>
          </a:p>
          <a:p>
            <a:endParaRPr lang="en-US" sz="1800" dirty="0"/>
          </a:p>
          <a:p>
            <a:r>
              <a:rPr lang="en-US" sz="1800" dirty="0"/>
              <a:t>As an example, a computer having 256kB of RAM can store as many as 262,144 characters in random access memory locations (256 X 1024 = 262,144).</a:t>
            </a:r>
          </a:p>
          <a:p>
            <a:endParaRPr lang="en-US" sz="1800" dirty="0"/>
          </a:p>
          <a:p>
            <a:r>
              <a:rPr lang="en-CA" sz="1800" dirty="0"/>
              <a:t>Audio/Visual Learning: </a:t>
            </a:r>
            <a:r>
              <a:rPr lang="en-CA" sz="1800" dirty="0">
                <a:hlinkClick r:id="rId2"/>
              </a:rPr>
              <a:t>https://www.lynda.com/Programming-Foundations-tutorials/Binary-bits/454673/505004-4.html</a:t>
            </a:r>
            <a:endParaRPr lang="en-CA" sz="1800" dirty="0"/>
          </a:p>
          <a:p>
            <a:endParaRPr lang="en-CA" sz="1800" dirty="0"/>
          </a:p>
          <a:p>
            <a:r>
              <a:rPr lang="en-CA" sz="1800" dirty="0"/>
              <a:t>Audio/Visual Learning: </a:t>
            </a:r>
            <a:r>
              <a:rPr lang="en-CA" sz="1800" dirty="0">
                <a:hlinkClick r:id="rId3"/>
              </a:rPr>
              <a:t>https://www.lynda.com/Programming-Foundations-tutorials/Binary-numbers/454673/505009-4.html</a:t>
            </a:r>
            <a:endParaRPr lang="en-US" sz="1800" dirty="0"/>
          </a:p>
          <a:p>
            <a:endParaRPr lang="en-US" sz="2400" dirty="0"/>
          </a:p>
          <a:p>
            <a:endParaRPr lang="en-US" sz="1800" dirty="0"/>
          </a:p>
          <a:p>
            <a:endParaRPr lang="en-US" sz="1800" dirty="0"/>
          </a:p>
          <a:p>
            <a:endParaRPr lang="en-US" sz="1800" dirty="0"/>
          </a:p>
          <a:p>
            <a:endParaRPr lang="en-US" sz="1800" dirty="0"/>
          </a:p>
          <a:p>
            <a:endParaRPr lang="en-CA" sz="1800" dirty="0"/>
          </a:p>
        </p:txBody>
      </p:sp>
      <p:sp>
        <p:nvSpPr>
          <p:cNvPr id="7" name="Title 1"/>
          <p:cNvSpPr>
            <a:spLocks noGrp="1"/>
          </p:cNvSpPr>
          <p:nvPr>
            <p:ph type="title"/>
          </p:nvPr>
        </p:nvSpPr>
        <p:spPr>
          <a:xfrm>
            <a:off x="323528" y="267494"/>
            <a:ext cx="8229600" cy="742950"/>
          </a:xfrm>
        </p:spPr>
        <p:txBody>
          <a:bodyPr>
            <a:noAutofit/>
          </a:bodyPr>
          <a:lstStyle/>
          <a:p>
            <a:r>
              <a:rPr lang="en-US" sz="2800" dirty="0"/>
              <a:t>Importance of Binary number system (Cont’d), and How to convert from Decimal to Binary and vice versa</a:t>
            </a:r>
          </a:p>
        </p:txBody>
      </p:sp>
    </p:spTree>
    <p:extLst>
      <p:ext uri="{BB962C8B-B14F-4D97-AF65-F5344CB8AC3E}">
        <p14:creationId xmlns:p14="http://schemas.microsoft.com/office/powerpoint/2010/main" val="1358559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03598"/>
            <a:ext cx="9144000" cy="39399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457200" y="339502"/>
            <a:ext cx="8229600" cy="742950"/>
          </a:xfrm>
        </p:spPr>
        <p:txBody>
          <a:bodyPr>
            <a:noAutofit/>
          </a:bodyPr>
          <a:lstStyle/>
          <a:p>
            <a:r>
              <a:rPr lang="en-US" sz="2800" dirty="0"/>
              <a:t>Hexadecimal number system, its Importance, and How to convert from Hexadecimal to Binary and vice versa</a:t>
            </a:r>
          </a:p>
        </p:txBody>
      </p:sp>
    </p:spTree>
    <p:extLst>
      <p:ext uri="{BB962C8B-B14F-4D97-AF65-F5344CB8AC3E}">
        <p14:creationId xmlns:p14="http://schemas.microsoft.com/office/powerpoint/2010/main" val="1789706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3528" y="1203598"/>
            <a:ext cx="8690628" cy="3693000"/>
          </a:xfrm>
        </p:spPr>
        <p:txBody>
          <a:bodyPr>
            <a:noAutofit/>
          </a:bodyPr>
          <a:lstStyle/>
          <a:p>
            <a:r>
              <a:rPr lang="en-US" sz="1800" dirty="0"/>
              <a:t>Hexadecimal (or base 16 number system) uses “</a:t>
            </a:r>
            <a:r>
              <a:rPr lang="en-US" sz="1800" dirty="0">
                <a:solidFill>
                  <a:schemeClr val="tx2"/>
                </a:solidFill>
              </a:rPr>
              <a:t>16 digits: 0 to 9, and A to F</a:t>
            </a:r>
            <a:r>
              <a:rPr lang="en-US" sz="1800" dirty="0"/>
              <a:t>.” Letters A to F represent digits starting from 10 (A = 10, B = 11, C = 12, D = 13, E = 14, F = 15.)</a:t>
            </a:r>
          </a:p>
          <a:p>
            <a:endParaRPr lang="en-US" sz="1800" dirty="0"/>
          </a:p>
          <a:p>
            <a:r>
              <a:rPr lang="en-US" sz="1800" dirty="0"/>
              <a:t>Like other number systems, “</a:t>
            </a:r>
            <a:r>
              <a:rPr lang="en-US" sz="1800" dirty="0">
                <a:solidFill>
                  <a:schemeClr val="tx2"/>
                </a:solidFill>
              </a:rPr>
              <a:t>the values of digits increase from right to left</a:t>
            </a:r>
            <a:r>
              <a:rPr lang="en-US" sz="1800" dirty="0"/>
              <a:t>” and “</a:t>
            </a:r>
            <a:r>
              <a:rPr lang="en-US" sz="1800" dirty="0">
                <a:solidFill>
                  <a:schemeClr val="tx2"/>
                </a:solidFill>
              </a:rPr>
              <a:t>each successive position represents a specific power of base</a:t>
            </a:r>
            <a:r>
              <a:rPr lang="en-US" sz="1800" dirty="0"/>
              <a:t>” (which is 16 in this case.)</a:t>
            </a:r>
          </a:p>
          <a:p>
            <a:endParaRPr lang="en-US" sz="1800" dirty="0"/>
          </a:p>
          <a:p>
            <a:pPr>
              <a:spcAft>
                <a:spcPts val="300"/>
              </a:spcAft>
            </a:pPr>
            <a:r>
              <a:rPr lang="en-US" sz="1800" dirty="0"/>
              <a:t>Take (19FD)</a:t>
            </a:r>
            <a:r>
              <a:rPr lang="en-US" sz="1800" baseline="-25000" dirty="0"/>
              <a:t>16</a:t>
            </a:r>
            <a:r>
              <a:rPr lang="en-US" sz="1800" dirty="0"/>
              <a:t> as a hexadecimal number example. It could be expressed as:</a:t>
            </a:r>
          </a:p>
          <a:p>
            <a:pPr marL="274320" lvl="1" indent="0">
              <a:buNone/>
            </a:pPr>
            <a:r>
              <a:rPr lang="en-US" sz="1800" dirty="0">
                <a:solidFill>
                  <a:schemeClr val="tx2"/>
                </a:solidFill>
              </a:rPr>
              <a:t>(19FD)</a:t>
            </a:r>
            <a:r>
              <a:rPr lang="en-US" sz="1100" dirty="0">
                <a:solidFill>
                  <a:schemeClr val="tx2"/>
                </a:solidFill>
              </a:rPr>
              <a:t>16</a:t>
            </a:r>
            <a:r>
              <a:rPr lang="en-US" sz="1800" dirty="0">
                <a:solidFill>
                  <a:schemeClr val="tx2"/>
                </a:solidFill>
              </a:rPr>
              <a:t> = ((1 x 16</a:t>
            </a:r>
            <a:r>
              <a:rPr lang="en-US" sz="1800" baseline="30000" dirty="0">
                <a:solidFill>
                  <a:schemeClr val="tx2"/>
                </a:solidFill>
              </a:rPr>
              <a:t>3</a:t>
            </a:r>
            <a:r>
              <a:rPr lang="en-US" sz="1800" dirty="0">
                <a:solidFill>
                  <a:schemeClr val="tx2"/>
                </a:solidFill>
              </a:rPr>
              <a:t>) + (9 x 16</a:t>
            </a:r>
            <a:r>
              <a:rPr lang="en-US" sz="1800" baseline="30000" dirty="0">
                <a:solidFill>
                  <a:schemeClr val="tx2"/>
                </a:solidFill>
              </a:rPr>
              <a:t>2</a:t>
            </a:r>
            <a:r>
              <a:rPr lang="en-US" sz="1800" dirty="0">
                <a:solidFill>
                  <a:schemeClr val="tx2"/>
                </a:solidFill>
              </a:rPr>
              <a:t>) + (F x 16</a:t>
            </a:r>
            <a:r>
              <a:rPr lang="en-US" sz="1800" baseline="30000" dirty="0">
                <a:solidFill>
                  <a:schemeClr val="tx2"/>
                </a:solidFill>
              </a:rPr>
              <a:t>1</a:t>
            </a:r>
            <a:r>
              <a:rPr lang="en-US" sz="1800" dirty="0">
                <a:solidFill>
                  <a:schemeClr val="tx2"/>
                </a:solidFill>
              </a:rPr>
              <a:t>) + (D x 16</a:t>
            </a:r>
            <a:r>
              <a:rPr lang="en-US" sz="1800" baseline="30000" dirty="0">
                <a:solidFill>
                  <a:schemeClr val="tx2"/>
                </a:solidFill>
              </a:rPr>
              <a:t>0</a:t>
            </a:r>
            <a:r>
              <a:rPr lang="en-US" sz="1800" dirty="0">
                <a:solidFill>
                  <a:schemeClr val="tx2"/>
                </a:solidFill>
              </a:rPr>
              <a:t>))</a:t>
            </a:r>
          </a:p>
          <a:p>
            <a:pPr marL="274320" lvl="1" indent="0">
              <a:buNone/>
            </a:pPr>
            <a:r>
              <a:rPr lang="en-US" sz="1800" dirty="0">
                <a:solidFill>
                  <a:schemeClr val="tx2"/>
                </a:solidFill>
              </a:rPr>
              <a:t>               = (1 x 4096) + (9 x 256) + (15 x 16) + (13 x 1) = (6653)</a:t>
            </a:r>
            <a:r>
              <a:rPr lang="en-US" sz="1050" dirty="0">
                <a:solidFill>
                  <a:schemeClr val="tx2"/>
                </a:solidFill>
              </a:rPr>
              <a:t>10</a:t>
            </a:r>
          </a:p>
        </p:txBody>
      </p:sp>
      <p:sp>
        <p:nvSpPr>
          <p:cNvPr id="8" name="Title 1"/>
          <p:cNvSpPr>
            <a:spLocks noGrp="1"/>
          </p:cNvSpPr>
          <p:nvPr>
            <p:ph type="title"/>
          </p:nvPr>
        </p:nvSpPr>
        <p:spPr>
          <a:xfrm>
            <a:off x="457200" y="339502"/>
            <a:ext cx="8229600" cy="742950"/>
          </a:xfrm>
        </p:spPr>
        <p:txBody>
          <a:bodyPr>
            <a:noAutofit/>
          </a:bodyPr>
          <a:lstStyle/>
          <a:p>
            <a:r>
              <a:rPr lang="en-US" sz="2800" dirty="0"/>
              <a:t>Hexadecimal number system</a:t>
            </a:r>
          </a:p>
        </p:txBody>
      </p:sp>
    </p:spTree>
    <p:extLst>
      <p:ext uri="{BB962C8B-B14F-4D97-AF65-F5344CB8AC3E}">
        <p14:creationId xmlns:p14="http://schemas.microsoft.com/office/powerpoint/2010/main" val="318950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a:t>
            </a:r>
          </a:p>
        </p:txBody>
      </p:sp>
      <p:sp>
        <p:nvSpPr>
          <p:cNvPr id="5" name="Content Placeholder 4"/>
          <p:cNvSpPr>
            <a:spLocks noGrp="1"/>
          </p:cNvSpPr>
          <p:nvPr>
            <p:ph idx="1"/>
          </p:nvPr>
        </p:nvSpPr>
        <p:spPr>
          <a:xfrm>
            <a:off x="971600" y="1200150"/>
            <a:ext cx="7715200" cy="3657600"/>
          </a:xfrm>
        </p:spPr>
        <p:txBody>
          <a:bodyPr>
            <a:normAutofit/>
          </a:bodyPr>
          <a:lstStyle/>
          <a:p>
            <a:pPr marL="0" indent="0">
              <a:buNone/>
            </a:pPr>
            <a:r>
              <a:rPr lang="en-CA" dirty="0"/>
              <a:t>Lecture:</a:t>
            </a:r>
          </a:p>
          <a:p>
            <a:pPr marL="457200" indent="-457200">
              <a:buFont typeface="+mj-lt"/>
              <a:buAutoNum type="arabicPeriod"/>
            </a:pPr>
            <a:r>
              <a:rPr lang="en-US" dirty="0">
                <a:solidFill>
                  <a:schemeClr val="tx2"/>
                </a:solidFill>
              </a:rPr>
              <a:t>Analog vs Digital, Number Systems</a:t>
            </a:r>
            <a:endParaRPr lang="en-US" sz="1800" dirty="0"/>
          </a:p>
          <a:p>
            <a:pPr marL="457200" lvl="0" indent="-457200">
              <a:buFont typeface="+mj-lt"/>
              <a:buAutoNum type="arabicPeriod"/>
            </a:pPr>
            <a:r>
              <a:rPr lang="en-US" dirty="0"/>
              <a:t>Why do computers need binary?</a:t>
            </a:r>
          </a:p>
          <a:p>
            <a:pPr marL="457200" lvl="0" indent="-457200">
              <a:buFont typeface="+mj-lt"/>
              <a:buAutoNum type="arabicPeriod"/>
            </a:pPr>
            <a:r>
              <a:rPr lang="en-US" dirty="0"/>
              <a:t>Why do we care? </a:t>
            </a:r>
          </a:p>
          <a:p>
            <a:pPr marL="457200" lvl="0" indent="-457200">
              <a:buFont typeface="+mj-lt"/>
              <a:buAutoNum type="arabicPeriod"/>
            </a:pPr>
            <a:r>
              <a:rPr lang="en-US" dirty="0"/>
              <a:t>How can we use it?</a:t>
            </a:r>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Tree>
    <p:extLst>
      <p:ext uri="{BB962C8B-B14F-4D97-AF65-F5344CB8AC3E}">
        <p14:creationId xmlns:p14="http://schemas.microsoft.com/office/powerpoint/2010/main" val="119803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(Cont’d)</a:t>
            </a:r>
          </a:p>
        </p:txBody>
      </p:sp>
      <p:sp>
        <p:nvSpPr>
          <p:cNvPr id="5" name="Content Placeholder 4"/>
          <p:cNvSpPr>
            <a:spLocks noGrp="1"/>
          </p:cNvSpPr>
          <p:nvPr>
            <p:ph idx="1"/>
          </p:nvPr>
        </p:nvSpPr>
        <p:spPr>
          <a:xfrm>
            <a:off x="971600" y="1200150"/>
            <a:ext cx="7715200" cy="3657600"/>
          </a:xfrm>
        </p:spPr>
        <p:txBody>
          <a:bodyPr>
            <a:normAutofit/>
          </a:bodyPr>
          <a:lstStyle/>
          <a:p>
            <a:pPr marL="0" indent="0">
              <a:buNone/>
            </a:pPr>
            <a:r>
              <a:rPr lang="en-CA" dirty="0"/>
              <a:t>Lecture:</a:t>
            </a:r>
            <a:endParaRPr lang="en-US" dirty="0"/>
          </a:p>
          <a:p>
            <a:pPr marL="457200" lvl="0" indent="-457200">
              <a:buFont typeface="+mj-lt"/>
              <a:buAutoNum type="arabicPeriod" startAt="5"/>
            </a:pPr>
            <a:r>
              <a:rPr lang="en-US" dirty="0"/>
              <a:t>Why “</a:t>
            </a:r>
            <a:r>
              <a:rPr lang="en-US" dirty="0">
                <a:solidFill>
                  <a:schemeClr val="tx2"/>
                </a:solidFill>
              </a:rPr>
              <a:t>Hexadecimal</a:t>
            </a:r>
            <a:r>
              <a:rPr lang="en-US" dirty="0"/>
              <a:t>” numbers?</a:t>
            </a:r>
            <a:endParaRPr lang="en-US" sz="1800" dirty="0"/>
          </a:p>
          <a:p>
            <a:pPr marL="457200" lvl="0" indent="-457200">
              <a:buFont typeface="+mj-lt"/>
              <a:buAutoNum type="arabicPeriod" startAt="5"/>
            </a:pPr>
            <a:r>
              <a:rPr lang="en-US" dirty="0"/>
              <a:t>“</a:t>
            </a:r>
            <a:r>
              <a:rPr lang="en-US" dirty="0">
                <a:solidFill>
                  <a:schemeClr val="tx2"/>
                </a:solidFill>
              </a:rPr>
              <a:t>Software Versioning</a:t>
            </a:r>
            <a:r>
              <a:rPr lang="en-US" dirty="0"/>
              <a:t>”, “</a:t>
            </a:r>
            <a:r>
              <a:rPr lang="en-US" dirty="0">
                <a:solidFill>
                  <a:schemeClr val="tx2"/>
                </a:solidFill>
              </a:rPr>
              <a:t>Software Release Numbering</a:t>
            </a:r>
            <a:r>
              <a:rPr lang="en-US" dirty="0"/>
              <a:t>”, and how you can use it.</a:t>
            </a:r>
            <a:endParaRPr lang="en-US" sz="1400" dirty="0"/>
          </a:p>
          <a:p>
            <a:pPr marL="457200" indent="-457200">
              <a:buFont typeface="+mj-lt"/>
              <a:buAutoNum type="arabicPeriod" startAt="5"/>
            </a:pPr>
            <a:r>
              <a:rPr lang="en-US" dirty="0"/>
              <a:t>“</a:t>
            </a:r>
            <a:r>
              <a:rPr lang="en-US" dirty="0">
                <a:solidFill>
                  <a:schemeClr val="tx2"/>
                </a:solidFill>
              </a:rPr>
              <a:t>Software Version Control Systems</a:t>
            </a:r>
            <a:r>
              <a:rPr lang="en-US" dirty="0"/>
              <a:t>”: </a:t>
            </a:r>
            <a:br>
              <a:rPr lang="en-US" dirty="0"/>
            </a:br>
            <a:r>
              <a:rPr lang="en-US" dirty="0"/>
              <a:t>their usage and importance.</a:t>
            </a:r>
            <a:endParaRPr lang="en-US" sz="4000" dirty="0"/>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871" y="1232281"/>
            <a:ext cx="359863" cy="360040"/>
          </a:xfrm>
          <a:prstGeom prst="rect">
            <a:avLst/>
          </a:prstGeom>
        </p:spPr>
      </p:pic>
    </p:spTree>
    <p:extLst>
      <p:ext uri="{BB962C8B-B14F-4D97-AF65-F5344CB8AC3E}">
        <p14:creationId xmlns:p14="http://schemas.microsoft.com/office/powerpoint/2010/main" val="127586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Agenda (Cont’d)</a:t>
            </a:r>
          </a:p>
        </p:txBody>
      </p:sp>
      <p:sp>
        <p:nvSpPr>
          <p:cNvPr id="5" name="Content Placeholder 4"/>
          <p:cNvSpPr>
            <a:spLocks noGrp="1"/>
          </p:cNvSpPr>
          <p:nvPr>
            <p:ph idx="1"/>
          </p:nvPr>
        </p:nvSpPr>
        <p:spPr>
          <a:xfrm>
            <a:off x="971600" y="1200150"/>
            <a:ext cx="7715200" cy="3657600"/>
          </a:xfrm>
        </p:spPr>
        <p:txBody>
          <a:bodyPr>
            <a:normAutofit/>
          </a:bodyPr>
          <a:lstStyle/>
          <a:p>
            <a:pPr marL="0" indent="0">
              <a:buNone/>
            </a:pPr>
            <a:r>
              <a:rPr lang="en-CA" dirty="0"/>
              <a:t>Activities:</a:t>
            </a:r>
            <a:endParaRPr lang="en-US" dirty="0"/>
          </a:p>
          <a:p>
            <a:pPr marL="457200" lvl="0" indent="-457200">
              <a:buFont typeface="+mj-lt"/>
              <a:buAutoNum type="arabicPeriod"/>
            </a:pPr>
            <a:r>
              <a:rPr lang="en-US" dirty="0"/>
              <a:t>Identify and solve an integer overflow bug.</a:t>
            </a:r>
          </a:p>
          <a:p>
            <a:pPr marL="457200" lvl="0" indent="-457200">
              <a:buFont typeface="+mj-lt"/>
              <a:buAutoNum type="arabicPeriod"/>
            </a:pPr>
            <a:r>
              <a:rPr lang="en-US" dirty="0"/>
              <a:t>Boolean logic: should you come to school today?</a:t>
            </a:r>
          </a:p>
          <a:p>
            <a:pPr marL="457200" lvl="0" indent="-457200">
              <a:buFont typeface="+mj-lt"/>
              <a:buAutoNum type="arabicPeriod"/>
            </a:pPr>
            <a:r>
              <a:rPr lang="en-US" dirty="0"/>
              <a:t>Work with </a:t>
            </a:r>
            <a:r>
              <a:rPr lang="en-US" dirty="0" err="1"/>
              <a:t>colours</a:t>
            </a:r>
            <a:r>
              <a:rPr lang="en-US" dirty="0"/>
              <a:t> in both Decimal and Hex RGB values.</a:t>
            </a:r>
          </a:p>
          <a:p>
            <a:pPr marL="457200" indent="-457200">
              <a:buFont typeface="+mj-lt"/>
              <a:buAutoNum type="arabicPeriod"/>
            </a:pPr>
            <a:r>
              <a:rPr lang="en-US" dirty="0"/>
              <a:t>Identifying typical software versions.</a:t>
            </a:r>
            <a:endParaRPr lang="en-US" sz="2200" dirty="0"/>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37" y="1275606"/>
            <a:ext cx="359863" cy="360040"/>
          </a:xfrm>
          <a:prstGeom prst="rect">
            <a:avLst/>
          </a:prstGeom>
        </p:spPr>
      </p:pic>
    </p:spTree>
    <p:extLst>
      <p:ext uri="{BB962C8B-B14F-4D97-AF65-F5344CB8AC3E}">
        <p14:creationId xmlns:p14="http://schemas.microsoft.com/office/powerpoint/2010/main" val="402736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Analog vs Digital</a:t>
            </a:r>
            <a:endParaRPr lang="en-CA" dirty="0"/>
          </a:p>
        </p:txBody>
      </p:sp>
      <p:sp>
        <p:nvSpPr>
          <p:cNvPr id="3" name="Text Placeholder 2"/>
          <p:cNvSpPr>
            <a:spLocks noGrp="1"/>
          </p:cNvSpPr>
          <p:nvPr>
            <p:ph type="body" idx="1"/>
          </p:nvPr>
        </p:nvSpPr>
        <p:spPr/>
        <p:txBody>
          <a:bodyPr>
            <a:normAutofit fontScale="92500" lnSpcReduction="20000"/>
          </a:bodyPr>
          <a:lstStyle/>
          <a:p>
            <a:r>
              <a:rPr lang="en-US" sz="3200" dirty="0"/>
              <a:t>Humans</a:t>
            </a:r>
            <a:endParaRPr lang="en-CA" dirty="0"/>
          </a:p>
        </p:txBody>
      </p:sp>
      <p:sp>
        <p:nvSpPr>
          <p:cNvPr id="4" name="Content Placeholder 3"/>
          <p:cNvSpPr>
            <a:spLocks noGrp="1"/>
          </p:cNvSpPr>
          <p:nvPr>
            <p:ph sz="half" idx="2"/>
          </p:nvPr>
        </p:nvSpPr>
        <p:spPr>
          <a:xfrm>
            <a:off x="1547664" y="1828800"/>
            <a:ext cx="2602632" cy="1823070"/>
          </a:xfrm>
        </p:spPr>
        <p:txBody>
          <a:bodyPr>
            <a:normAutofit/>
          </a:bodyPr>
          <a:lstStyle/>
          <a:p>
            <a:r>
              <a:rPr lang="en-US" sz="3200" dirty="0"/>
              <a:t>Analog</a:t>
            </a:r>
            <a:endParaRPr lang="en-CA" sz="3200" dirty="0"/>
          </a:p>
          <a:p>
            <a:r>
              <a:rPr lang="en-US" sz="3200" dirty="0"/>
              <a:t>Decimal</a:t>
            </a:r>
          </a:p>
        </p:txBody>
      </p:sp>
      <p:sp>
        <p:nvSpPr>
          <p:cNvPr id="5" name="Text Placeholder 4"/>
          <p:cNvSpPr>
            <a:spLocks noGrp="1"/>
          </p:cNvSpPr>
          <p:nvPr>
            <p:ph type="body" sz="quarter" idx="3"/>
          </p:nvPr>
        </p:nvSpPr>
        <p:spPr/>
        <p:txBody>
          <a:bodyPr>
            <a:normAutofit fontScale="92500" lnSpcReduction="20000"/>
          </a:bodyPr>
          <a:lstStyle/>
          <a:p>
            <a:r>
              <a:rPr lang="en-US" sz="3200" dirty="0"/>
              <a:t>Computers</a:t>
            </a:r>
            <a:endParaRPr lang="en-CA" dirty="0"/>
          </a:p>
        </p:txBody>
      </p:sp>
      <p:sp>
        <p:nvSpPr>
          <p:cNvPr id="6" name="Content Placeholder 5"/>
          <p:cNvSpPr>
            <a:spLocks noGrp="1"/>
          </p:cNvSpPr>
          <p:nvPr>
            <p:ph sz="quarter" idx="4"/>
          </p:nvPr>
        </p:nvSpPr>
        <p:spPr>
          <a:xfrm>
            <a:off x="5724128" y="1832480"/>
            <a:ext cx="1905352" cy="1319014"/>
          </a:xfrm>
        </p:spPr>
        <p:txBody>
          <a:bodyPr>
            <a:normAutofit/>
          </a:bodyPr>
          <a:lstStyle/>
          <a:p>
            <a:r>
              <a:rPr lang="en-US" sz="3200" dirty="0"/>
              <a:t>Digital</a:t>
            </a:r>
            <a:endParaRPr lang="en-CA" sz="3200" dirty="0"/>
          </a:p>
          <a:p>
            <a:r>
              <a:rPr lang="en-US" sz="3200" dirty="0"/>
              <a:t>Binary</a:t>
            </a:r>
          </a:p>
        </p:txBody>
      </p:sp>
      <p:sp>
        <p:nvSpPr>
          <p:cNvPr id="7" name="TextBox 6"/>
          <p:cNvSpPr txBox="1"/>
          <p:nvPr/>
        </p:nvSpPr>
        <p:spPr>
          <a:xfrm>
            <a:off x="1694540" y="4155926"/>
            <a:ext cx="6120680" cy="646331"/>
          </a:xfrm>
          <a:prstGeom prst="rect">
            <a:avLst/>
          </a:prstGeom>
          <a:noFill/>
        </p:spPr>
        <p:txBody>
          <a:bodyPr wrap="square" rtlCol="0">
            <a:spAutoFit/>
          </a:bodyPr>
          <a:lstStyle/>
          <a:p>
            <a:pPr algn="ctr"/>
            <a:r>
              <a:rPr lang="en-US" dirty="0"/>
              <a:t>See this URL for more on Analog vs Digital:</a:t>
            </a:r>
          </a:p>
          <a:p>
            <a:pPr algn="ctr"/>
            <a:r>
              <a:rPr lang="en-US" dirty="0">
                <a:hlinkClick r:id="rId3"/>
              </a:rPr>
              <a:t>https://chortle.ccsu.edu/java5/Notes/chap02/ch02_1.html</a:t>
            </a:r>
            <a:endParaRPr lang="en-CA" dirty="0"/>
          </a:p>
        </p:txBody>
      </p:sp>
    </p:spTree>
    <p:extLst>
      <p:ext uri="{BB962C8B-B14F-4D97-AF65-F5344CB8AC3E}">
        <p14:creationId xmlns:p14="http://schemas.microsoft.com/office/powerpoint/2010/main" val="2122142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Numbering Systems</a:t>
            </a:r>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456" y="1347614"/>
            <a:ext cx="5921088" cy="3589310"/>
          </a:xfrm>
          <a:prstGeom prst="rect">
            <a:avLst/>
          </a:prstGeom>
        </p:spPr>
      </p:pic>
      <p:sp>
        <p:nvSpPr>
          <p:cNvPr id="4" name="TextBox 3"/>
          <p:cNvSpPr txBox="1"/>
          <p:nvPr/>
        </p:nvSpPr>
        <p:spPr>
          <a:xfrm>
            <a:off x="2267744" y="3435846"/>
            <a:ext cx="4896544" cy="369332"/>
          </a:xfrm>
          <a:prstGeom prst="rect">
            <a:avLst/>
          </a:prstGeom>
          <a:noFill/>
        </p:spPr>
        <p:txBody>
          <a:bodyPr wrap="square" rtlCol="0">
            <a:spAutoFit/>
          </a:bodyPr>
          <a:lstStyle/>
          <a:p>
            <a:r>
              <a:rPr lang="en-US" b="1" dirty="0"/>
              <a:t>Humans tend to think in base 10: decimal.</a:t>
            </a:r>
            <a:endParaRPr lang="en-CA" b="1" dirty="0"/>
          </a:p>
        </p:txBody>
      </p:sp>
    </p:spTree>
    <p:extLst>
      <p:ext uri="{BB962C8B-B14F-4D97-AF65-F5344CB8AC3E}">
        <p14:creationId xmlns:p14="http://schemas.microsoft.com/office/powerpoint/2010/main" val="98118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144" y="1347614"/>
            <a:ext cx="5523712" cy="3679401"/>
          </a:xfrm>
          <a:prstGeom prst="rect">
            <a:avLst/>
          </a:prstGeom>
        </p:spPr>
      </p:pic>
      <p:sp>
        <p:nvSpPr>
          <p:cNvPr id="2" name="Title 1"/>
          <p:cNvSpPr>
            <a:spLocks noGrp="1"/>
          </p:cNvSpPr>
          <p:nvPr>
            <p:ph type="title"/>
          </p:nvPr>
        </p:nvSpPr>
        <p:spPr/>
        <p:txBody>
          <a:bodyPr>
            <a:normAutofit/>
          </a:bodyPr>
          <a:lstStyle/>
          <a:p>
            <a:pPr algn="ctr"/>
            <a:r>
              <a:rPr lang="en-US" dirty="0"/>
              <a:t>Numbering Systems</a:t>
            </a:r>
            <a:endParaRPr lang="en-CA" dirty="0"/>
          </a:p>
        </p:txBody>
      </p:sp>
      <p:sp>
        <p:nvSpPr>
          <p:cNvPr id="4" name="TextBox 3"/>
          <p:cNvSpPr txBox="1"/>
          <p:nvPr/>
        </p:nvSpPr>
        <p:spPr>
          <a:xfrm>
            <a:off x="2339752" y="3651870"/>
            <a:ext cx="4644516" cy="523220"/>
          </a:xfrm>
          <a:prstGeom prst="rect">
            <a:avLst/>
          </a:prstGeom>
          <a:noFill/>
        </p:spPr>
        <p:txBody>
          <a:bodyPr wrap="square" rtlCol="0">
            <a:spAutoFit/>
          </a:bodyPr>
          <a:lstStyle/>
          <a:p>
            <a:r>
              <a:rPr lang="en-US" sz="2800" dirty="0">
                <a:solidFill>
                  <a:srgbClr val="465E9C"/>
                </a:solidFill>
                <a:latin typeface="Franklin Gothic Demi" panose="020B0703020102020204" pitchFamily="34" charset="0"/>
              </a:rPr>
              <a:t>But we can think differently.</a:t>
            </a:r>
            <a:endParaRPr lang="en-CA" sz="2800" dirty="0">
              <a:solidFill>
                <a:srgbClr val="465E9C"/>
              </a:solidFill>
              <a:latin typeface="Franklin Gothic Demi" panose="020B0703020102020204" pitchFamily="34" charset="0"/>
            </a:endParaRPr>
          </a:p>
        </p:txBody>
      </p:sp>
    </p:spTree>
    <p:extLst>
      <p:ext uri="{BB962C8B-B14F-4D97-AF65-F5344CB8AC3E}">
        <p14:creationId xmlns:p14="http://schemas.microsoft.com/office/powerpoint/2010/main" val="1341506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9792</TotalTime>
  <Words>4724</Words>
  <Application>Microsoft Office PowerPoint</Application>
  <PresentationFormat>On-screen Show (16:9)</PresentationFormat>
  <Paragraphs>498</Paragraphs>
  <Slides>38</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Franklin Gothic Demi</vt:lpstr>
      <vt:lpstr>Segoe UI</vt:lpstr>
      <vt:lpstr>Times New Roman</vt:lpstr>
      <vt:lpstr>Webdings</vt:lpstr>
      <vt:lpstr>Wingdings</vt:lpstr>
      <vt:lpstr>Clarity</vt:lpstr>
      <vt:lpstr>Computer Principles for Programmers</vt:lpstr>
      <vt:lpstr>Quiz</vt:lpstr>
      <vt:lpstr>News of the Week</vt:lpstr>
      <vt:lpstr>Agenda</vt:lpstr>
      <vt:lpstr>Agenda (Cont’d)</vt:lpstr>
      <vt:lpstr>Agenda (Cont’d)</vt:lpstr>
      <vt:lpstr>Analog vs Digital</vt:lpstr>
      <vt:lpstr>Numbering Systems</vt:lpstr>
      <vt:lpstr>Numbering Systems</vt:lpstr>
      <vt:lpstr>Numbering Systems</vt:lpstr>
      <vt:lpstr>Common orders of magnitude</vt:lpstr>
      <vt:lpstr>Binary Numbers</vt:lpstr>
      <vt:lpstr>Why Binary?</vt:lpstr>
      <vt:lpstr>Bits, Bytes, and Precision</vt:lpstr>
      <vt:lpstr>Two's Complement </vt:lpstr>
      <vt:lpstr>Binary Processing Cautions</vt:lpstr>
      <vt:lpstr>Binary Processing Cautions</vt:lpstr>
      <vt:lpstr>Boolean Logic: TRUE or FALSE</vt:lpstr>
      <vt:lpstr>Hexadecimal</vt:lpstr>
      <vt:lpstr>Hexadecimal color codes are used in HTML files</vt:lpstr>
      <vt:lpstr>Introduction to Software Versioning, Software Release Numbering, and Software Version Control Systems</vt:lpstr>
      <vt:lpstr>Software Versioning</vt:lpstr>
      <vt:lpstr>Software Release Numbering</vt:lpstr>
      <vt:lpstr>Write programs more easily with versioning</vt:lpstr>
      <vt:lpstr>Notes</vt:lpstr>
      <vt:lpstr>Software Version Control Systems</vt:lpstr>
      <vt:lpstr>Software Version Control Systems (Cont’d)</vt:lpstr>
      <vt:lpstr>What is a Number System?</vt:lpstr>
      <vt:lpstr>Why do we need different number systems in computing? And Common Number Systems</vt:lpstr>
      <vt:lpstr>Common Number Systems – Value of Digits in a Number</vt:lpstr>
      <vt:lpstr>Common Number Systems – Decimal Number System</vt:lpstr>
      <vt:lpstr>Binary search:   mid = (low + high) / 2</vt:lpstr>
      <vt:lpstr>Binary number system  </vt:lpstr>
      <vt:lpstr>Importance of Binary number system </vt:lpstr>
      <vt:lpstr>Importance of Binary number system (Cont’d)</vt:lpstr>
      <vt:lpstr>Importance of Binary number system (Cont’d), and How to convert from Decimal to Binary and vice versa</vt:lpstr>
      <vt:lpstr>Hexadecimal number system, its Importance, and How to convert from Hexadecimal to Binary and vice versa</vt:lpstr>
      <vt:lpstr>Hexadecimal number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 Khojasteh;Marc Gurwitz;Danny Roy</dc:creator>
  <cp:lastModifiedBy>Tim McKenna LOCAL</cp:lastModifiedBy>
  <cp:revision>535</cp:revision>
  <dcterms:created xsi:type="dcterms:W3CDTF">2016-05-30T19:06:58Z</dcterms:created>
  <dcterms:modified xsi:type="dcterms:W3CDTF">2017-02-08T18:01:32Z</dcterms:modified>
</cp:coreProperties>
</file>