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T1GfyeklW8lpa6sxngyg0nzj6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80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"/>
          <p:cNvCxnSpPr>
            <a:cxnSpLocks/>
            <a:stCxn id="24" idx="3"/>
            <a:endCxn id="25" idx="1"/>
          </p:cNvCxnSpPr>
          <p:nvPr/>
        </p:nvCxnSpPr>
        <p:spPr>
          <a:xfrm>
            <a:off x="3482538" y="2447397"/>
            <a:ext cx="651261" cy="46546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" name="Google Shape;26;p1"/>
          <p:cNvGrpSpPr/>
          <p:nvPr/>
        </p:nvGrpSpPr>
        <p:grpSpPr>
          <a:xfrm>
            <a:off x="0" y="687601"/>
            <a:ext cx="9143214" cy="472909"/>
            <a:chOff x="0" y="816135"/>
            <a:chExt cx="8961300" cy="463500"/>
          </a:xfrm>
        </p:grpSpPr>
        <p:sp>
          <p:nvSpPr>
            <p:cNvPr id="27" name="Google Shape;27;p1"/>
            <p:cNvSpPr/>
            <p:nvPr/>
          </p:nvSpPr>
          <p:spPr>
            <a:xfrm>
              <a:off x="0" y="816135"/>
              <a:ext cx="8961300" cy="4635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" name="Google Shape;28;p1"/>
            <p:cNvCxnSpPr/>
            <p:nvPr/>
          </p:nvCxnSpPr>
          <p:spPr>
            <a:xfrm>
              <a:off x="0" y="816135"/>
              <a:ext cx="896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1" name="Google Shape;31;p1"/>
          <p:cNvCxnSpPr>
            <a:cxnSpLocks/>
            <a:stCxn id="24" idx="3"/>
            <a:endCxn id="32" idx="1"/>
          </p:cNvCxnSpPr>
          <p:nvPr/>
        </p:nvCxnSpPr>
        <p:spPr>
          <a:xfrm flipV="1">
            <a:off x="3482538" y="2097221"/>
            <a:ext cx="651262" cy="3501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" name="Google Shape;33;p1"/>
          <p:cNvGrpSpPr/>
          <p:nvPr/>
        </p:nvGrpSpPr>
        <p:grpSpPr>
          <a:xfrm>
            <a:off x="174760" y="1044378"/>
            <a:ext cx="2566770" cy="1654519"/>
            <a:chOff x="161176" y="3188855"/>
            <a:chExt cx="2765619" cy="1809206"/>
          </a:xfrm>
        </p:grpSpPr>
        <p:grpSp>
          <p:nvGrpSpPr>
            <p:cNvPr id="34" name="Google Shape;3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5" name="Google Shape;3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1"/>
            <p:cNvGrpSpPr/>
            <p:nvPr/>
          </p:nvGrpSpPr>
          <p:grpSpPr>
            <a:xfrm>
              <a:off x="161176" y="3188855"/>
              <a:ext cx="1329027" cy="1809206"/>
              <a:chOff x="4916307" y="762709"/>
              <a:chExt cx="1179445" cy="1727839"/>
            </a:xfrm>
          </p:grpSpPr>
          <p:sp>
            <p:nvSpPr>
              <p:cNvPr id="38" name="Google Shape;38;p1"/>
              <p:cNvSpPr/>
              <p:nvPr/>
            </p:nvSpPr>
            <p:spPr>
              <a:xfrm>
                <a:off x="4916307" y="2045919"/>
                <a:ext cx="1131757" cy="444629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4934193" y="762709"/>
                <a:ext cx="1094203" cy="16285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 err="1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Monalco</a:t>
                </a: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 ore processing cost has been </a:t>
                </a:r>
                <a:r>
                  <a:rPr lang="en-US" sz="714" dirty="0">
                    <a:solidFill>
                      <a:srgbClr val="002C46"/>
                    </a:solidFill>
                  </a:rPr>
                  <a:t>`</a:t>
                </a: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 but the price of ore/ton has been decreasing.  If we do reduce the maintenance cost by 20% the business will not be viable.  The estimate cost for processing or is going to be 45 mil in 2019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"/>
              <p:cNvSpPr txBox="1"/>
              <p:nvPr/>
            </p:nvSpPr>
            <p:spPr>
              <a:xfrm>
                <a:off x="4977201" y="765983"/>
                <a:ext cx="769500" cy="11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Main Value Driver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"/>
              <p:cNvSpPr txBox="1"/>
              <p:nvPr/>
            </p:nvSpPr>
            <p:spPr>
              <a:xfrm>
                <a:off x="5765752" y="767147"/>
                <a:ext cx="330000" cy="1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2" name="Google Shape;42;p1"/>
          <p:cNvCxnSpPr>
            <a:cxnSpLocks/>
            <a:stCxn id="113" idx="3"/>
            <a:endCxn id="43" idx="1"/>
          </p:cNvCxnSpPr>
          <p:nvPr/>
        </p:nvCxnSpPr>
        <p:spPr>
          <a:xfrm>
            <a:off x="1973356" y="3204397"/>
            <a:ext cx="394280" cy="1226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1"/>
          <p:cNvCxnSpPr>
            <a:cxnSpLocks/>
            <a:stCxn id="113" idx="3"/>
            <a:endCxn id="24" idx="1"/>
          </p:cNvCxnSpPr>
          <p:nvPr/>
        </p:nvCxnSpPr>
        <p:spPr>
          <a:xfrm flipV="1">
            <a:off x="1973356" y="2447397"/>
            <a:ext cx="389601" cy="75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8" name="Google Shape;48;p1"/>
          <p:cNvGrpSpPr/>
          <p:nvPr/>
        </p:nvGrpSpPr>
        <p:grpSpPr>
          <a:xfrm>
            <a:off x="3095905" y="2351449"/>
            <a:ext cx="136499" cy="155774"/>
            <a:chOff x="4283114" y="-597224"/>
            <a:chExt cx="170332" cy="170332"/>
          </a:xfrm>
        </p:grpSpPr>
        <p:sp>
          <p:nvSpPr>
            <p:cNvPr id="49" name="Google Shape;49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1"/>
          <p:cNvGrpSpPr/>
          <p:nvPr/>
        </p:nvGrpSpPr>
        <p:grpSpPr>
          <a:xfrm>
            <a:off x="2362957" y="2274144"/>
            <a:ext cx="1123960" cy="533278"/>
            <a:chOff x="170113" y="3320103"/>
            <a:chExt cx="2756682" cy="641664"/>
          </a:xfrm>
        </p:grpSpPr>
        <p:grpSp>
          <p:nvGrpSpPr>
            <p:cNvPr id="55" name="Google Shape;5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6" name="Google Shape;5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1"/>
            <p:cNvGrpSpPr/>
            <p:nvPr/>
          </p:nvGrpSpPr>
          <p:grpSpPr>
            <a:xfrm>
              <a:off x="170113" y="3320103"/>
              <a:ext cx="2745943" cy="641664"/>
              <a:chOff x="4924231" y="888051"/>
              <a:chExt cx="2436884" cy="612806"/>
            </a:xfrm>
          </p:grpSpPr>
          <p:sp>
            <p:nvSpPr>
              <p:cNvPr id="59" name="Google Shape;59;p1"/>
              <p:cNvSpPr/>
              <p:nvPr/>
            </p:nvSpPr>
            <p:spPr>
              <a:xfrm>
                <a:off x="4934195" y="1056229"/>
                <a:ext cx="2419223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4924231" y="888051"/>
                <a:ext cx="2436884" cy="398181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Operational Cost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" name="Google Shape;60;p1"/>
          <p:cNvGrpSpPr/>
          <p:nvPr/>
        </p:nvGrpSpPr>
        <p:grpSpPr>
          <a:xfrm>
            <a:off x="2367636" y="3194784"/>
            <a:ext cx="1131824" cy="425775"/>
            <a:chOff x="145402" y="3496199"/>
            <a:chExt cx="2781393" cy="465567"/>
          </a:xfrm>
        </p:grpSpPr>
        <p:sp>
          <p:nvSpPr>
            <p:cNvPr id="63" name="Google Shape;63;p1"/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" name="Google Shape;64;p1"/>
            <p:cNvGrpSpPr/>
            <p:nvPr/>
          </p:nvGrpSpPr>
          <p:grpSpPr>
            <a:xfrm>
              <a:off x="145402" y="3496199"/>
              <a:ext cx="2750565" cy="465567"/>
              <a:chOff x="4902308" y="1056228"/>
              <a:chExt cx="2440989" cy="444629"/>
            </a:xfrm>
          </p:grpSpPr>
          <p:sp>
            <p:nvSpPr>
              <p:cNvPr id="21" name="Google Shape;21;p1"/>
              <p:cNvSpPr/>
              <p:nvPr/>
            </p:nvSpPr>
            <p:spPr>
              <a:xfrm>
                <a:off x="4911188" y="1056229"/>
                <a:ext cx="2414850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tons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4902308" y="1056228"/>
                <a:ext cx="2440989" cy="276273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"/>
              <p:cNvSpPr txBox="1"/>
              <p:nvPr/>
            </p:nvSpPr>
            <p:spPr>
              <a:xfrm>
                <a:off x="4954830" y="1080553"/>
                <a:ext cx="2348211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chemeClr val="tx1"/>
                    </a:solidFill>
                    <a:latin typeface="Arial"/>
                    <a:ea typeface="Arial"/>
                    <a:cs typeface="Arial"/>
                    <a:sym typeface="Arial"/>
                  </a:rPr>
                  <a:t>Ore Crusher 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chemeClr val="tx1"/>
                    </a:solidFill>
                    <a:latin typeface="Arial"/>
                    <a:ea typeface="Arial"/>
                    <a:cs typeface="Arial"/>
                    <a:sym typeface="Arial"/>
                  </a:rPr>
                  <a:t>Cost</a:t>
                </a:r>
                <a:endParaRPr sz="14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133800" y="1906900"/>
            <a:ext cx="906630" cy="380641"/>
            <a:chOff x="4934192" y="1056229"/>
            <a:chExt cx="1131757" cy="444628"/>
          </a:xfrm>
        </p:grpSpPr>
        <p:sp>
          <p:nvSpPr>
            <p:cNvPr id="32" name="Google Shape;32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 txBox="1"/>
            <p:nvPr/>
          </p:nvSpPr>
          <p:spPr>
            <a:xfrm>
              <a:off x="4978025" y="1078603"/>
              <a:ext cx="769475" cy="128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Fixed Cost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 txBox="1"/>
            <p:nvPr/>
          </p:nvSpPr>
          <p:spPr>
            <a:xfrm>
              <a:off x="5713681" y="1080555"/>
              <a:ext cx="329898" cy="11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1"/>
          <p:cNvGrpSpPr/>
          <p:nvPr/>
        </p:nvGrpSpPr>
        <p:grpSpPr>
          <a:xfrm>
            <a:off x="4133799" y="2722537"/>
            <a:ext cx="933174" cy="380641"/>
            <a:chOff x="4934192" y="1056229"/>
            <a:chExt cx="1156890" cy="444628"/>
          </a:xfrm>
        </p:grpSpPr>
        <p:sp>
          <p:nvSpPr>
            <p:cNvPr id="25" name="Google Shape;25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934193" y="1056229"/>
              <a:ext cx="1123982" cy="303206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 txBox="1"/>
            <p:nvPr/>
          </p:nvSpPr>
          <p:spPr>
            <a:xfrm>
              <a:off x="4954832" y="1080554"/>
              <a:ext cx="736354" cy="128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 Cost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 txBox="1"/>
            <p:nvPr/>
          </p:nvSpPr>
          <p:spPr>
            <a:xfrm>
              <a:off x="5761184" y="1080554"/>
              <a:ext cx="329898" cy="117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 err="1"/>
              <a:t>Monalco</a:t>
            </a:r>
            <a:r>
              <a:rPr lang="en-US" sz="1900" dirty="0"/>
              <a:t> Value Driver Tree</a:t>
            </a:r>
            <a:endParaRPr dirty="0"/>
          </a:p>
        </p:txBody>
      </p:sp>
      <p:sp>
        <p:nvSpPr>
          <p:cNvPr id="75" name="Google Shape;75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"/>
          <p:cNvGrpSpPr/>
          <p:nvPr/>
        </p:nvGrpSpPr>
        <p:grpSpPr>
          <a:xfrm>
            <a:off x="5886156" y="1901244"/>
            <a:ext cx="1629995" cy="463232"/>
            <a:chOff x="4934192" y="1056229"/>
            <a:chExt cx="1131757" cy="444628"/>
          </a:xfrm>
        </p:grpSpPr>
        <p:sp>
          <p:nvSpPr>
            <p:cNvPr id="82" name="Google Shape;82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 txBox="1"/>
            <p:nvPr/>
          </p:nvSpPr>
          <p:spPr>
            <a:xfrm>
              <a:off x="4954831" y="1080554"/>
              <a:ext cx="1050226" cy="118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Scheduled Maintenance 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1"/>
          <p:cNvGrpSpPr/>
          <p:nvPr/>
        </p:nvGrpSpPr>
        <p:grpSpPr>
          <a:xfrm>
            <a:off x="5856175" y="945964"/>
            <a:ext cx="1814626" cy="381414"/>
            <a:chOff x="4934192" y="1056229"/>
            <a:chExt cx="1262461" cy="444628"/>
          </a:xfrm>
        </p:grpSpPr>
        <p:sp>
          <p:nvSpPr>
            <p:cNvPr id="86" name="Google Shape;86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4934192" y="1056229"/>
              <a:ext cx="1131757" cy="345440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4954832" y="1080554"/>
              <a:ext cx="777410" cy="143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dirty="0">
                  <a:solidFill>
                    <a:schemeClr val="lt1"/>
                  </a:solidFill>
                </a:rPr>
                <a:t>Reduce Number of Labor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5866755" y="1072993"/>
              <a:ext cx="329898" cy="117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5865217" y="1508192"/>
            <a:ext cx="1805583" cy="280302"/>
            <a:chOff x="4934192" y="1056229"/>
            <a:chExt cx="1261219" cy="444628"/>
          </a:xfrm>
        </p:grpSpPr>
        <p:sp>
          <p:nvSpPr>
            <p:cNvPr id="91" name="Google Shape;91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4954831" y="1080554"/>
              <a:ext cx="895482" cy="174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Material Cost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5865513" y="1080556"/>
              <a:ext cx="329898" cy="11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5" name="Google Shape;95;p1"/>
          <p:cNvCxnSpPr>
            <a:cxnSpLocks/>
            <a:stCxn id="32" idx="3"/>
            <a:endCxn id="87" idx="1"/>
          </p:cNvCxnSpPr>
          <p:nvPr/>
        </p:nvCxnSpPr>
        <p:spPr>
          <a:xfrm flipV="1">
            <a:off x="5040430" y="1094128"/>
            <a:ext cx="815745" cy="10030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"/>
          <p:cNvCxnSpPr>
            <a:stCxn id="32" idx="3"/>
            <a:endCxn id="92" idx="1"/>
          </p:cNvCxnSpPr>
          <p:nvPr/>
        </p:nvCxnSpPr>
        <p:spPr>
          <a:xfrm flipV="1">
            <a:off x="5040430" y="1591554"/>
            <a:ext cx="824787" cy="5056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"/>
          <p:cNvCxnSpPr>
            <a:cxnSpLocks/>
            <a:stCxn id="25" idx="3"/>
            <a:endCxn id="83" idx="1"/>
          </p:cNvCxnSpPr>
          <p:nvPr/>
        </p:nvCxnSpPr>
        <p:spPr>
          <a:xfrm flipV="1">
            <a:off x="5046700" y="2039009"/>
            <a:ext cx="839456" cy="8738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8" name="Google Shape;98;p1"/>
          <p:cNvGrpSpPr/>
          <p:nvPr/>
        </p:nvGrpSpPr>
        <p:grpSpPr>
          <a:xfrm>
            <a:off x="5886156" y="2464792"/>
            <a:ext cx="1629995" cy="451429"/>
            <a:chOff x="4934192" y="1056229"/>
            <a:chExt cx="1131757" cy="444628"/>
          </a:xfrm>
        </p:grpSpPr>
        <p:sp>
          <p:nvSpPr>
            <p:cNvPr id="99" name="Google Shape;99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4989808" y="1080554"/>
              <a:ext cx="699523" cy="229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Unscheduled Maintenance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102;p1"/>
          <p:cNvCxnSpPr>
            <a:cxnSpLocks/>
            <a:stCxn id="100" idx="1"/>
            <a:endCxn id="25" idx="3"/>
          </p:cNvCxnSpPr>
          <p:nvPr/>
        </p:nvCxnSpPr>
        <p:spPr>
          <a:xfrm rot="10800000" flipV="1">
            <a:off x="5046700" y="2599046"/>
            <a:ext cx="839456" cy="3138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3" name="Google Shape;103;p1"/>
          <p:cNvGrpSpPr/>
          <p:nvPr/>
        </p:nvGrpSpPr>
        <p:grpSpPr>
          <a:xfrm>
            <a:off x="5895188" y="2952490"/>
            <a:ext cx="1641682" cy="451429"/>
            <a:chOff x="4934192" y="1056229"/>
            <a:chExt cx="1131757" cy="444628"/>
          </a:xfrm>
        </p:grpSpPr>
        <p:sp>
          <p:nvSpPr>
            <p:cNvPr id="104" name="Google Shape;104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4989807" y="1080554"/>
              <a:ext cx="1061858" cy="108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rgbClr val="FFFFFF"/>
                  </a:solidFill>
                </a:rPr>
                <a:t>Can I prevent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7" name="Google Shape;107;p1"/>
          <p:cNvCxnSpPr>
            <a:cxnSpLocks/>
            <a:stCxn id="25" idx="3"/>
          </p:cNvCxnSpPr>
          <p:nvPr/>
        </p:nvCxnSpPr>
        <p:spPr>
          <a:xfrm>
            <a:off x="5046700" y="2912858"/>
            <a:ext cx="835943" cy="29737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"/>
          <p:cNvSpPr/>
          <p:nvPr/>
        </p:nvSpPr>
        <p:spPr>
          <a:xfrm>
            <a:off x="960265" y="4466235"/>
            <a:ext cx="948000" cy="522000"/>
          </a:xfrm>
          <a:prstGeom prst="rect">
            <a:avLst/>
          </a:prstGeom>
          <a:solidFill>
            <a:srgbClr val="00C09D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4"/>
              <a:buFont typeface="Arial"/>
              <a:buNone/>
            </a:pPr>
            <a:r>
              <a:rPr lang="en-US" sz="714" dirty="0">
                <a:solidFill>
                  <a:srgbClr val="002C46"/>
                </a:solidFill>
              </a:rPr>
              <a:t>increase revenue</a:t>
            </a:r>
            <a:endParaRPr sz="714" b="0" i="0" u="none" strike="noStrike" cap="none" dirty="0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"/>
          <p:cNvGrpSpPr/>
          <p:nvPr/>
        </p:nvGrpSpPr>
        <p:grpSpPr>
          <a:xfrm>
            <a:off x="986028" y="2943410"/>
            <a:ext cx="3195923" cy="521973"/>
            <a:chOff x="-294612" y="3215257"/>
            <a:chExt cx="3221371" cy="570774"/>
          </a:xfrm>
        </p:grpSpPr>
        <p:sp>
          <p:nvSpPr>
            <p:cNvPr id="112" name="Google Shape;112;p1"/>
            <p:cNvSpPr txBox="1"/>
            <p:nvPr/>
          </p:nvSpPr>
          <p:spPr>
            <a:xfrm>
              <a:off x="2554916" y="3521683"/>
              <a:ext cx="371843" cy="154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-294612" y="3215257"/>
              <a:ext cx="995190" cy="57077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sz="714" dirty="0">
                  <a:solidFill>
                    <a:srgbClr val="002C46"/>
                  </a:solidFill>
                </a:rPr>
                <a:t>Reduce cost</a:t>
              </a: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84651E-C15D-495D-A543-97FBC2FA17F9}"/>
              </a:ext>
            </a:extLst>
          </p:cNvPr>
          <p:cNvCxnSpPr>
            <a:cxnSpLocks/>
            <a:stCxn id="38" idx="2"/>
            <a:endCxn id="113" idx="1"/>
          </p:cNvCxnSpPr>
          <p:nvPr/>
        </p:nvCxnSpPr>
        <p:spPr>
          <a:xfrm rot="16200000" flipH="1">
            <a:off x="623543" y="2841912"/>
            <a:ext cx="505500" cy="2194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4C822E-88A0-441B-B027-736AC3DFFBEA}"/>
              </a:ext>
            </a:extLst>
          </p:cNvPr>
          <p:cNvCxnSpPr>
            <a:cxnSpLocks/>
            <a:stCxn id="38" idx="2"/>
            <a:endCxn id="108" idx="1"/>
          </p:cNvCxnSpPr>
          <p:nvPr/>
        </p:nvCxnSpPr>
        <p:spPr>
          <a:xfrm rot="16200000" flipH="1">
            <a:off x="-150757" y="3616213"/>
            <a:ext cx="2028338" cy="193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oogle Shape;66;p1">
            <a:extLst>
              <a:ext uri="{FF2B5EF4-FFF2-40B4-BE49-F238E27FC236}">
                <a16:creationId xmlns:a16="http://schemas.microsoft.com/office/drawing/2014/main" id="{D00988F5-C0F2-4412-8590-CFEF0F1049E4}"/>
              </a:ext>
            </a:extLst>
          </p:cNvPr>
          <p:cNvGrpSpPr/>
          <p:nvPr/>
        </p:nvGrpSpPr>
        <p:grpSpPr>
          <a:xfrm>
            <a:off x="4133109" y="3329326"/>
            <a:ext cx="933864" cy="389690"/>
            <a:chOff x="4934192" y="1056229"/>
            <a:chExt cx="1131757" cy="444628"/>
          </a:xfrm>
        </p:grpSpPr>
        <p:sp>
          <p:nvSpPr>
            <p:cNvPr id="115" name="Google Shape;32;p1">
              <a:extLst>
                <a:ext uri="{FF2B5EF4-FFF2-40B4-BE49-F238E27FC236}">
                  <a16:creationId xmlns:a16="http://schemas.microsoft.com/office/drawing/2014/main" id="{308ADC12-790B-4C46-A0BE-B0AAAB12EFB2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7;p1">
              <a:extLst>
                <a:ext uri="{FF2B5EF4-FFF2-40B4-BE49-F238E27FC236}">
                  <a16:creationId xmlns:a16="http://schemas.microsoft.com/office/drawing/2014/main" id="{1F5A4300-ABE4-43D8-8975-733DCEF20BE5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8;p1">
              <a:extLst>
                <a:ext uri="{FF2B5EF4-FFF2-40B4-BE49-F238E27FC236}">
                  <a16:creationId xmlns:a16="http://schemas.microsoft.com/office/drawing/2014/main" id="{C6CA3B07-2B19-4FB4-989B-510896254CCE}"/>
                </a:ext>
              </a:extLst>
            </p:cNvPr>
            <p:cNvSpPr txBox="1"/>
            <p:nvPr/>
          </p:nvSpPr>
          <p:spPr>
            <a:xfrm>
              <a:off x="4978025" y="1078603"/>
              <a:ext cx="769475" cy="128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Fixed Cost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9;p1">
              <a:extLst>
                <a:ext uri="{FF2B5EF4-FFF2-40B4-BE49-F238E27FC236}">
                  <a16:creationId xmlns:a16="http://schemas.microsoft.com/office/drawing/2014/main" id="{79B85DEF-D1A3-4A76-AACD-6523CE4B187A}"/>
                </a:ext>
              </a:extLst>
            </p:cNvPr>
            <p:cNvSpPr txBox="1"/>
            <p:nvPr/>
          </p:nvSpPr>
          <p:spPr>
            <a:xfrm>
              <a:off x="5713681" y="1080555"/>
              <a:ext cx="329898" cy="125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70;p1">
            <a:extLst>
              <a:ext uri="{FF2B5EF4-FFF2-40B4-BE49-F238E27FC236}">
                <a16:creationId xmlns:a16="http://schemas.microsoft.com/office/drawing/2014/main" id="{93A64E05-61A2-4969-BC78-C10E480584F4}"/>
              </a:ext>
            </a:extLst>
          </p:cNvPr>
          <p:cNvGrpSpPr/>
          <p:nvPr/>
        </p:nvGrpSpPr>
        <p:grpSpPr>
          <a:xfrm>
            <a:off x="4131821" y="3886755"/>
            <a:ext cx="973709" cy="402480"/>
            <a:chOff x="4934192" y="1056229"/>
            <a:chExt cx="1156890" cy="444628"/>
          </a:xfrm>
        </p:grpSpPr>
        <p:sp>
          <p:nvSpPr>
            <p:cNvPr id="120" name="Google Shape;25;p1">
              <a:extLst>
                <a:ext uri="{FF2B5EF4-FFF2-40B4-BE49-F238E27FC236}">
                  <a16:creationId xmlns:a16="http://schemas.microsoft.com/office/drawing/2014/main" id="{B40BB4DA-27B5-4AC9-90B3-5517EC3C2E14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71;p1">
              <a:extLst>
                <a:ext uri="{FF2B5EF4-FFF2-40B4-BE49-F238E27FC236}">
                  <a16:creationId xmlns:a16="http://schemas.microsoft.com/office/drawing/2014/main" id="{6667275C-A1A1-4E37-B62D-EBD63EFB16B7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72;p1">
              <a:extLst>
                <a:ext uri="{FF2B5EF4-FFF2-40B4-BE49-F238E27FC236}">
                  <a16:creationId xmlns:a16="http://schemas.microsoft.com/office/drawing/2014/main" id="{C52D20F8-B9B9-480C-A833-73EC7C490A63}"/>
                </a:ext>
              </a:extLst>
            </p:cNvPr>
            <p:cNvSpPr txBox="1"/>
            <p:nvPr/>
          </p:nvSpPr>
          <p:spPr>
            <a:xfrm>
              <a:off x="4954832" y="1080554"/>
              <a:ext cx="736354" cy="128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Variable Cost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73;p1">
              <a:extLst>
                <a:ext uri="{FF2B5EF4-FFF2-40B4-BE49-F238E27FC236}">
                  <a16:creationId xmlns:a16="http://schemas.microsoft.com/office/drawing/2014/main" id="{131CDFA7-79B8-4B58-8C19-1FC438914CEA}"/>
                </a:ext>
              </a:extLst>
            </p:cNvPr>
            <p:cNvSpPr txBox="1"/>
            <p:nvPr/>
          </p:nvSpPr>
          <p:spPr>
            <a:xfrm>
              <a:off x="5761184" y="1085816"/>
              <a:ext cx="329898" cy="121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81;p1">
            <a:extLst>
              <a:ext uri="{FF2B5EF4-FFF2-40B4-BE49-F238E27FC236}">
                <a16:creationId xmlns:a16="http://schemas.microsoft.com/office/drawing/2014/main" id="{28111B82-3DF5-470E-ACC9-5E239F0A48DB}"/>
              </a:ext>
            </a:extLst>
          </p:cNvPr>
          <p:cNvGrpSpPr/>
          <p:nvPr/>
        </p:nvGrpSpPr>
        <p:grpSpPr>
          <a:xfrm>
            <a:off x="5899401" y="3493785"/>
            <a:ext cx="1641683" cy="475405"/>
            <a:chOff x="4934192" y="1056228"/>
            <a:chExt cx="1131758" cy="444629"/>
          </a:xfrm>
        </p:grpSpPr>
        <p:sp>
          <p:nvSpPr>
            <p:cNvPr id="125" name="Google Shape;82;p1">
              <a:extLst>
                <a:ext uri="{FF2B5EF4-FFF2-40B4-BE49-F238E27FC236}">
                  <a16:creationId xmlns:a16="http://schemas.microsoft.com/office/drawing/2014/main" id="{C78EEF37-37E9-4EA7-B6B9-532631E3D3BE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83;p1">
              <a:extLst>
                <a:ext uri="{FF2B5EF4-FFF2-40B4-BE49-F238E27FC236}">
                  <a16:creationId xmlns:a16="http://schemas.microsoft.com/office/drawing/2014/main" id="{04A9F7B5-AE0B-44F8-AF8A-968A45CBE7B2}"/>
                </a:ext>
              </a:extLst>
            </p:cNvPr>
            <p:cNvSpPr/>
            <p:nvPr/>
          </p:nvSpPr>
          <p:spPr>
            <a:xfrm>
              <a:off x="4934193" y="1056228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84;p1">
              <a:extLst>
                <a:ext uri="{FF2B5EF4-FFF2-40B4-BE49-F238E27FC236}">
                  <a16:creationId xmlns:a16="http://schemas.microsoft.com/office/drawing/2014/main" id="{97974BCA-83BC-484E-9E81-F0D62ADB98C1}"/>
                </a:ext>
              </a:extLst>
            </p:cNvPr>
            <p:cNvSpPr txBox="1"/>
            <p:nvPr/>
          </p:nvSpPr>
          <p:spPr>
            <a:xfrm>
              <a:off x="4954832" y="1080554"/>
              <a:ext cx="1093930" cy="230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 I add </a:t>
              </a:r>
              <a:r>
                <a:rPr lang="en-US" sz="800" dirty="0">
                  <a:solidFill>
                    <a:schemeClr val="lt1"/>
                  </a:solidFill>
                </a:rPr>
                <a:t>extra time between s</a:t>
              </a: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cheduled </a:t>
              </a:r>
              <a:r>
                <a:rPr lang="en-US" sz="800" dirty="0">
                  <a:solidFill>
                    <a:schemeClr val="lt1"/>
                  </a:solidFill>
                </a:rPr>
                <a:t>m</a:t>
              </a: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aintenance 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81;p1">
            <a:extLst>
              <a:ext uri="{FF2B5EF4-FFF2-40B4-BE49-F238E27FC236}">
                <a16:creationId xmlns:a16="http://schemas.microsoft.com/office/drawing/2014/main" id="{431508BA-2753-4E12-B036-5B3285115469}"/>
              </a:ext>
            </a:extLst>
          </p:cNvPr>
          <p:cNvGrpSpPr/>
          <p:nvPr/>
        </p:nvGrpSpPr>
        <p:grpSpPr>
          <a:xfrm>
            <a:off x="5897181" y="4067022"/>
            <a:ext cx="1666408" cy="425777"/>
            <a:chOff x="4934191" y="1056225"/>
            <a:chExt cx="1131760" cy="444632"/>
          </a:xfrm>
        </p:grpSpPr>
        <p:sp>
          <p:nvSpPr>
            <p:cNvPr id="129" name="Google Shape;82;p1">
              <a:extLst>
                <a:ext uri="{FF2B5EF4-FFF2-40B4-BE49-F238E27FC236}">
                  <a16:creationId xmlns:a16="http://schemas.microsoft.com/office/drawing/2014/main" id="{05ADE5C6-4DF4-4900-A300-BDFF1F9480A9}"/>
                </a:ext>
              </a:extLst>
            </p:cNvPr>
            <p:cNvSpPr/>
            <p:nvPr/>
          </p:nvSpPr>
          <p:spPr>
            <a:xfrm>
              <a:off x="4934191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83;p1">
              <a:extLst>
                <a:ext uri="{FF2B5EF4-FFF2-40B4-BE49-F238E27FC236}">
                  <a16:creationId xmlns:a16="http://schemas.microsoft.com/office/drawing/2014/main" id="{246BE04D-A124-4070-BB25-E4A410B76AF0}"/>
                </a:ext>
              </a:extLst>
            </p:cNvPr>
            <p:cNvSpPr/>
            <p:nvPr/>
          </p:nvSpPr>
          <p:spPr>
            <a:xfrm>
              <a:off x="4934194" y="1056225"/>
              <a:ext cx="1131757" cy="264463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84;p1">
              <a:extLst>
                <a:ext uri="{FF2B5EF4-FFF2-40B4-BE49-F238E27FC236}">
                  <a16:creationId xmlns:a16="http://schemas.microsoft.com/office/drawing/2014/main" id="{44D64BA7-C5DD-41A3-BA51-E2D6D825870F}"/>
                </a:ext>
              </a:extLst>
            </p:cNvPr>
            <p:cNvSpPr txBox="1"/>
            <p:nvPr/>
          </p:nvSpPr>
          <p:spPr>
            <a:xfrm>
              <a:off x="4954833" y="1080555"/>
              <a:ext cx="1063079" cy="3856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Eliminate Unscheduled Maintenance 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FF6067D-338C-4799-B21B-10AF3DD7D03A}"/>
              </a:ext>
            </a:extLst>
          </p:cNvPr>
          <p:cNvCxnSpPr>
            <a:cxnSpLocks/>
            <a:stCxn id="43" idx="3"/>
            <a:endCxn id="115" idx="1"/>
          </p:cNvCxnSpPr>
          <p:nvPr/>
        </p:nvCxnSpPr>
        <p:spPr>
          <a:xfrm>
            <a:off x="3486915" y="3327063"/>
            <a:ext cx="646194" cy="1971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46D8850-D542-48E9-B734-F896237A184A}"/>
              </a:ext>
            </a:extLst>
          </p:cNvPr>
          <p:cNvCxnSpPr>
            <a:cxnSpLocks/>
            <a:stCxn id="120" idx="1"/>
            <a:endCxn id="43" idx="3"/>
          </p:cNvCxnSpPr>
          <p:nvPr/>
        </p:nvCxnSpPr>
        <p:spPr>
          <a:xfrm rot="10800000">
            <a:off x="3486915" y="3327063"/>
            <a:ext cx="644906" cy="7609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oogle Shape;70;p1">
            <a:extLst>
              <a:ext uri="{FF2B5EF4-FFF2-40B4-BE49-F238E27FC236}">
                <a16:creationId xmlns:a16="http://schemas.microsoft.com/office/drawing/2014/main" id="{4A546D91-E691-47B8-AE48-5498185BDD46}"/>
              </a:ext>
            </a:extLst>
          </p:cNvPr>
          <p:cNvGrpSpPr/>
          <p:nvPr/>
        </p:nvGrpSpPr>
        <p:grpSpPr>
          <a:xfrm>
            <a:off x="4131822" y="4373248"/>
            <a:ext cx="973709" cy="402480"/>
            <a:chOff x="4934192" y="1056229"/>
            <a:chExt cx="1156890" cy="444628"/>
          </a:xfrm>
        </p:grpSpPr>
        <p:sp>
          <p:nvSpPr>
            <p:cNvPr id="136" name="Google Shape;25;p1">
              <a:extLst>
                <a:ext uri="{FF2B5EF4-FFF2-40B4-BE49-F238E27FC236}">
                  <a16:creationId xmlns:a16="http://schemas.microsoft.com/office/drawing/2014/main" id="{AA8FC899-E73D-47E2-8BC9-D78D0CF96EDF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71;p1">
              <a:extLst>
                <a:ext uri="{FF2B5EF4-FFF2-40B4-BE49-F238E27FC236}">
                  <a16:creationId xmlns:a16="http://schemas.microsoft.com/office/drawing/2014/main" id="{62FEA750-3FA7-4B0B-9265-846450E4923D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72;p1">
              <a:extLst>
                <a:ext uri="{FF2B5EF4-FFF2-40B4-BE49-F238E27FC236}">
                  <a16:creationId xmlns:a16="http://schemas.microsoft.com/office/drawing/2014/main" id="{93944EAE-EBF4-479D-8565-80C9855877FC}"/>
                </a:ext>
              </a:extLst>
            </p:cNvPr>
            <p:cNvSpPr txBox="1"/>
            <p:nvPr/>
          </p:nvSpPr>
          <p:spPr>
            <a:xfrm>
              <a:off x="4954831" y="1080554"/>
              <a:ext cx="736354" cy="272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Sell Price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dirty="0">
                  <a:solidFill>
                    <a:schemeClr val="lt1"/>
                  </a:solidFill>
                </a:rPr>
                <a:t>Increases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73;p1">
              <a:extLst>
                <a:ext uri="{FF2B5EF4-FFF2-40B4-BE49-F238E27FC236}">
                  <a16:creationId xmlns:a16="http://schemas.microsoft.com/office/drawing/2014/main" id="{BCE57D09-9F51-441C-8502-4E1734802D5F}"/>
                </a:ext>
              </a:extLst>
            </p:cNvPr>
            <p:cNvSpPr txBox="1"/>
            <p:nvPr/>
          </p:nvSpPr>
          <p:spPr>
            <a:xfrm>
              <a:off x="5761184" y="1085816"/>
              <a:ext cx="329898" cy="121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70;p1">
            <a:extLst>
              <a:ext uri="{FF2B5EF4-FFF2-40B4-BE49-F238E27FC236}">
                <a16:creationId xmlns:a16="http://schemas.microsoft.com/office/drawing/2014/main" id="{E8933DC8-6B10-4BD9-88C2-6631458C3B45}"/>
              </a:ext>
            </a:extLst>
          </p:cNvPr>
          <p:cNvGrpSpPr/>
          <p:nvPr/>
        </p:nvGrpSpPr>
        <p:grpSpPr>
          <a:xfrm>
            <a:off x="2371708" y="4301126"/>
            <a:ext cx="1183539" cy="402480"/>
            <a:chOff x="4934192" y="1056229"/>
            <a:chExt cx="1156890" cy="444628"/>
          </a:xfrm>
        </p:grpSpPr>
        <p:sp>
          <p:nvSpPr>
            <p:cNvPr id="141" name="Google Shape;25;p1">
              <a:extLst>
                <a:ext uri="{FF2B5EF4-FFF2-40B4-BE49-F238E27FC236}">
                  <a16:creationId xmlns:a16="http://schemas.microsoft.com/office/drawing/2014/main" id="{F5C263D2-A3C9-40C2-977E-81326C6897BC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71;p1">
              <a:extLst>
                <a:ext uri="{FF2B5EF4-FFF2-40B4-BE49-F238E27FC236}">
                  <a16:creationId xmlns:a16="http://schemas.microsoft.com/office/drawing/2014/main" id="{42C3BC72-4FDB-4154-A7C6-DE14FE7ACC64}"/>
                </a:ext>
              </a:extLst>
            </p:cNvPr>
            <p:cNvSpPr/>
            <p:nvPr/>
          </p:nvSpPr>
          <p:spPr>
            <a:xfrm>
              <a:off x="4934192" y="1056229"/>
              <a:ext cx="1131757" cy="292263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72;p1">
              <a:extLst>
                <a:ext uri="{FF2B5EF4-FFF2-40B4-BE49-F238E27FC236}">
                  <a16:creationId xmlns:a16="http://schemas.microsoft.com/office/drawing/2014/main" id="{2E4D5D20-3A56-4F65-954A-F51FC2EE6A54}"/>
                </a:ext>
              </a:extLst>
            </p:cNvPr>
            <p:cNvSpPr txBox="1"/>
            <p:nvPr/>
          </p:nvSpPr>
          <p:spPr>
            <a:xfrm>
              <a:off x="4954831" y="1080554"/>
              <a:ext cx="736354" cy="272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Ore Price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1" dirty="0">
                  <a:solidFill>
                    <a:schemeClr val="tx1"/>
                  </a:solidFill>
                </a:rPr>
                <a:t>Increase</a:t>
              </a:r>
              <a:endParaRPr sz="800" b="1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  <p:sp>
          <p:nvSpPr>
            <p:cNvPr id="144" name="Google Shape;73;p1">
              <a:extLst>
                <a:ext uri="{FF2B5EF4-FFF2-40B4-BE49-F238E27FC236}">
                  <a16:creationId xmlns:a16="http://schemas.microsoft.com/office/drawing/2014/main" id="{BFD66389-50ED-45FD-B867-541AAF708513}"/>
                </a:ext>
              </a:extLst>
            </p:cNvPr>
            <p:cNvSpPr txBox="1"/>
            <p:nvPr/>
          </p:nvSpPr>
          <p:spPr>
            <a:xfrm>
              <a:off x="5761184" y="1085816"/>
              <a:ext cx="329898" cy="121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70;p1">
            <a:extLst>
              <a:ext uri="{FF2B5EF4-FFF2-40B4-BE49-F238E27FC236}">
                <a16:creationId xmlns:a16="http://schemas.microsoft.com/office/drawing/2014/main" id="{3832DC46-153A-44BF-BCE2-A74B7D13FCF7}"/>
              </a:ext>
            </a:extLst>
          </p:cNvPr>
          <p:cNvGrpSpPr/>
          <p:nvPr/>
        </p:nvGrpSpPr>
        <p:grpSpPr>
          <a:xfrm>
            <a:off x="2358851" y="4920231"/>
            <a:ext cx="1183539" cy="402480"/>
            <a:chOff x="4934192" y="1056229"/>
            <a:chExt cx="1156890" cy="444628"/>
          </a:xfrm>
        </p:grpSpPr>
        <p:sp>
          <p:nvSpPr>
            <p:cNvPr id="134" name="Google Shape;25;p1">
              <a:extLst>
                <a:ext uri="{FF2B5EF4-FFF2-40B4-BE49-F238E27FC236}">
                  <a16:creationId xmlns:a16="http://schemas.microsoft.com/office/drawing/2014/main" id="{455F513B-3217-42B9-9E8E-72FC25A5F702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71;p1">
              <a:extLst>
                <a:ext uri="{FF2B5EF4-FFF2-40B4-BE49-F238E27FC236}">
                  <a16:creationId xmlns:a16="http://schemas.microsoft.com/office/drawing/2014/main" id="{C334D750-2A34-4A44-BE03-7F1C7668CBC5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72;p1">
              <a:extLst>
                <a:ext uri="{FF2B5EF4-FFF2-40B4-BE49-F238E27FC236}">
                  <a16:creationId xmlns:a16="http://schemas.microsoft.com/office/drawing/2014/main" id="{E9615487-87C9-48AB-B345-3300B524FF08}"/>
                </a:ext>
              </a:extLst>
            </p:cNvPr>
            <p:cNvSpPr txBox="1"/>
            <p:nvPr/>
          </p:nvSpPr>
          <p:spPr>
            <a:xfrm>
              <a:off x="4954831" y="1080554"/>
              <a:ext cx="736354" cy="136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1" dirty="0">
                  <a:solidFill>
                    <a:schemeClr val="tx1"/>
                  </a:solidFill>
                </a:rPr>
                <a:t>Sell More Ore</a:t>
              </a:r>
              <a:endParaRPr sz="800" b="1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  <p:sp>
          <p:nvSpPr>
            <p:cNvPr id="147" name="Google Shape;73;p1">
              <a:extLst>
                <a:ext uri="{FF2B5EF4-FFF2-40B4-BE49-F238E27FC236}">
                  <a16:creationId xmlns:a16="http://schemas.microsoft.com/office/drawing/2014/main" id="{DE189861-61B0-4806-ABF0-DFADF66900DB}"/>
                </a:ext>
              </a:extLst>
            </p:cNvPr>
            <p:cNvSpPr txBox="1"/>
            <p:nvPr/>
          </p:nvSpPr>
          <p:spPr>
            <a:xfrm>
              <a:off x="5761184" y="1085816"/>
              <a:ext cx="329898" cy="121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4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70;p1">
            <a:extLst>
              <a:ext uri="{FF2B5EF4-FFF2-40B4-BE49-F238E27FC236}">
                <a16:creationId xmlns:a16="http://schemas.microsoft.com/office/drawing/2014/main" id="{550CA11A-40A7-4A19-A210-9A61EE3AECDE}"/>
              </a:ext>
            </a:extLst>
          </p:cNvPr>
          <p:cNvGrpSpPr/>
          <p:nvPr/>
        </p:nvGrpSpPr>
        <p:grpSpPr>
          <a:xfrm>
            <a:off x="4127059" y="4972224"/>
            <a:ext cx="973709" cy="522000"/>
            <a:chOff x="4946540" y="1056228"/>
            <a:chExt cx="1135410" cy="361998"/>
          </a:xfrm>
        </p:grpSpPr>
        <p:sp>
          <p:nvSpPr>
            <p:cNvPr id="149" name="Google Shape;25;p1">
              <a:extLst>
                <a:ext uri="{FF2B5EF4-FFF2-40B4-BE49-F238E27FC236}">
                  <a16:creationId xmlns:a16="http://schemas.microsoft.com/office/drawing/2014/main" id="{76B5F60B-E1C5-4A59-BA13-77D8E0C05564}"/>
                </a:ext>
              </a:extLst>
            </p:cNvPr>
            <p:cNvSpPr/>
            <p:nvPr/>
          </p:nvSpPr>
          <p:spPr>
            <a:xfrm>
              <a:off x="4950193" y="1056230"/>
              <a:ext cx="1131757" cy="36199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71;p1">
              <a:extLst>
                <a:ext uri="{FF2B5EF4-FFF2-40B4-BE49-F238E27FC236}">
                  <a16:creationId xmlns:a16="http://schemas.microsoft.com/office/drawing/2014/main" id="{814E00B8-FF92-47A9-BDAE-92237BC346CF}"/>
                </a:ext>
              </a:extLst>
            </p:cNvPr>
            <p:cNvSpPr/>
            <p:nvPr/>
          </p:nvSpPr>
          <p:spPr>
            <a:xfrm>
              <a:off x="4946540" y="1056228"/>
              <a:ext cx="1131757" cy="276931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72;p1">
              <a:extLst>
                <a:ext uri="{FF2B5EF4-FFF2-40B4-BE49-F238E27FC236}">
                  <a16:creationId xmlns:a16="http://schemas.microsoft.com/office/drawing/2014/main" id="{2C87ECA7-1BE1-4C8E-8A31-9932B81661C8}"/>
                </a:ext>
              </a:extLst>
            </p:cNvPr>
            <p:cNvSpPr txBox="1"/>
            <p:nvPr/>
          </p:nvSpPr>
          <p:spPr>
            <a:xfrm>
              <a:off x="4954829" y="1057361"/>
              <a:ext cx="1101945" cy="300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dirty="0">
                  <a:solidFill>
                    <a:schemeClr val="lt1"/>
                  </a:solidFill>
                </a:rPr>
                <a:t>Increase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Efficiency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on Ore extraction</a:t>
              </a:r>
            </a:p>
          </p:txBody>
        </p:sp>
        <p:sp>
          <p:nvSpPr>
            <p:cNvPr id="152" name="Google Shape;73;p1">
              <a:extLst>
                <a:ext uri="{FF2B5EF4-FFF2-40B4-BE49-F238E27FC236}">
                  <a16:creationId xmlns:a16="http://schemas.microsoft.com/office/drawing/2014/main" id="{1717B22A-E577-4124-85AC-D59E7C57ABE0}"/>
                </a:ext>
              </a:extLst>
            </p:cNvPr>
            <p:cNvSpPr txBox="1"/>
            <p:nvPr/>
          </p:nvSpPr>
          <p:spPr>
            <a:xfrm>
              <a:off x="5763094" y="1080365"/>
              <a:ext cx="304441" cy="89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(Ton)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5DE09DE-99D2-4B97-BCB7-F19364ED0517}"/>
              </a:ext>
            </a:extLst>
          </p:cNvPr>
          <p:cNvCxnSpPr>
            <a:cxnSpLocks/>
          </p:cNvCxnSpPr>
          <p:nvPr/>
        </p:nvCxnSpPr>
        <p:spPr>
          <a:xfrm>
            <a:off x="5032352" y="3561113"/>
            <a:ext cx="881338" cy="1996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96954DD9-D2F1-42D0-95CE-7141B3E33C45}"/>
              </a:ext>
            </a:extLst>
          </p:cNvPr>
          <p:cNvCxnSpPr>
            <a:stCxn id="120" idx="3"/>
            <a:endCxn id="129" idx="1"/>
          </p:cNvCxnSpPr>
          <p:nvPr/>
        </p:nvCxnSpPr>
        <p:spPr>
          <a:xfrm>
            <a:off x="5084377" y="4087995"/>
            <a:ext cx="812804" cy="1919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C329C1AC-5D60-4EEC-A91F-25AAD63C2C2E}"/>
              </a:ext>
            </a:extLst>
          </p:cNvPr>
          <p:cNvSpPr txBox="1"/>
          <p:nvPr/>
        </p:nvSpPr>
        <p:spPr>
          <a:xfrm>
            <a:off x="2403979" y="4525082"/>
            <a:ext cx="154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$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257D661-B4A0-460A-9B38-47791D48AA85}"/>
              </a:ext>
            </a:extLst>
          </p:cNvPr>
          <p:cNvSpPr txBox="1"/>
          <p:nvPr/>
        </p:nvSpPr>
        <p:spPr>
          <a:xfrm>
            <a:off x="2333139" y="5148832"/>
            <a:ext cx="426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Ton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CE9B1FA-55BA-419E-B5A4-B06AE309113E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3540692" y="4565684"/>
            <a:ext cx="591130" cy="88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95F7483-A43E-4B2F-AC1F-395F2DB9DD70}"/>
              </a:ext>
            </a:extLst>
          </p:cNvPr>
          <p:cNvCxnSpPr/>
          <p:nvPr/>
        </p:nvCxnSpPr>
        <p:spPr>
          <a:xfrm>
            <a:off x="3516678" y="5257257"/>
            <a:ext cx="610381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FB1533A-6513-4412-817A-3FB4ABF824E2}"/>
              </a:ext>
            </a:extLst>
          </p:cNvPr>
          <p:cNvCxnSpPr>
            <a:stCxn id="108" idx="3"/>
            <a:endCxn id="141" idx="1"/>
          </p:cNvCxnSpPr>
          <p:nvPr/>
        </p:nvCxnSpPr>
        <p:spPr>
          <a:xfrm flipV="1">
            <a:off x="1908265" y="4502366"/>
            <a:ext cx="463443" cy="2248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0FCD947C-8B7C-4319-9310-0B1C2DCF2F7C}"/>
              </a:ext>
            </a:extLst>
          </p:cNvPr>
          <p:cNvCxnSpPr>
            <a:stCxn id="145" idx="1"/>
            <a:endCxn id="108" idx="3"/>
          </p:cNvCxnSpPr>
          <p:nvPr/>
        </p:nvCxnSpPr>
        <p:spPr>
          <a:xfrm rot="10800000">
            <a:off x="1908265" y="4727236"/>
            <a:ext cx="450586" cy="3126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oogle Shape;81;p1">
            <a:extLst>
              <a:ext uri="{FF2B5EF4-FFF2-40B4-BE49-F238E27FC236}">
                <a16:creationId xmlns:a16="http://schemas.microsoft.com/office/drawing/2014/main" id="{374936E2-E586-44B1-A690-168F2E9C77DB}"/>
              </a:ext>
            </a:extLst>
          </p:cNvPr>
          <p:cNvGrpSpPr/>
          <p:nvPr/>
        </p:nvGrpSpPr>
        <p:grpSpPr>
          <a:xfrm>
            <a:off x="5902788" y="4562458"/>
            <a:ext cx="1666412" cy="425777"/>
            <a:chOff x="4934191" y="1056225"/>
            <a:chExt cx="1131760" cy="444632"/>
          </a:xfrm>
        </p:grpSpPr>
        <p:sp>
          <p:nvSpPr>
            <p:cNvPr id="154" name="Google Shape;82;p1">
              <a:extLst>
                <a:ext uri="{FF2B5EF4-FFF2-40B4-BE49-F238E27FC236}">
                  <a16:creationId xmlns:a16="http://schemas.microsoft.com/office/drawing/2014/main" id="{642038EE-EE27-400A-BEB2-236DBAC4AC7D}"/>
                </a:ext>
              </a:extLst>
            </p:cNvPr>
            <p:cNvSpPr/>
            <p:nvPr/>
          </p:nvSpPr>
          <p:spPr>
            <a:xfrm>
              <a:off x="4934191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83;p1">
              <a:extLst>
                <a:ext uri="{FF2B5EF4-FFF2-40B4-BE49-F238E27FC236}">
                  <a16:creationId xmlns:a16="http://schemas.microsoft.com/office/drawing/2014/main" id="{F5ADD91C-A4B1-438D-B025-AF2745D357A4}"/>
                </a:ext>
              </a:extLst>
            </p:cNvPr>
            <p:cNvSpPr/>
            <p:nvPr/>
          </p:nvSpPr>
          <p:spPr>
            <a:xfrm>
              <a:off x="4934194" y="1056225"/>
              <a:ext cx="1131757" cy="264463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84;p1">
              <a:extLst>
                <a:ext uri="{FF2B5EF4-FFF2-40B4-BE49-F238E27FC236}">
                  <a16:creationId xmlns:a16="http://schemas.microsoft.com/office/drawing/2014/main" id="{48D70402-E0E8-4B7C-90C4-DB4A585C3049}"/>
                </a:ext>
              </a:extLst>
            </p:cNvPr>
            <p:cNvSpPr txBox="1"/>
            <p:nvPr/>
          </p:nvSpPr>
          <p:spPr>
            <a:xfrm>
              <a:off x="4954833" y="1080555"/>
              <a:ext cx="1063079" cy="257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Is there a model where Ore Cost going up in near future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81;p1">
            <a:extLst>
              <a:ext uri="{FF2B5EF4-FFF2-40B4-BE49-F238E27FC236}">
                <a16:creationId xmlns:a16="http://schemas.microsoft.com/office/drawing/2014/main" id="{9D4ADB4F-E5F7-4F49-B2BD-13736F87AE6B}"/>
              </a:ext>
            </a:extLst>
          </p:cNvPr>
          <p:cNvGrpSpPr/>
          <p:nvPr/>
        </p:nvGrpSpPr>
        <p:grpSpPr>
          <a:xfrm>
            <a:off x="5890670" y="5045784"/>
            <a:ext cx="1149096" cy="425777"/>
            <a:chOff x="4934191" y="1056225"/>
            <a:chExt cx="1131760" cy="444632"/>
          </a:xfrm>
        </p:grpSpPr>
        <p:sp>
          <p:nvSpPr>
            <p:cNvPr id="158" name="Google Shape;82;p1">
              <a:extLst>
                <a:ext uri="{FF2B5EF4-FFF2-40B4-BE49-F238E27FC236}">
                  <a16:creationId xmlns:a16="http://schemas.microsoft.com/office/drawing/2014/main" id="{E96DA38F-C5B0-4AE2-9882-523D4BFE6E99}"/>
                </a:ext>
              </a:extLst>
            </p:cNvPr>
            <p:cNvSpPr/>
            <p:nvPr/>
          </p:nvSpPr>
          <p:spPr>
            <a:xfrm>
              <a:off x="4934191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83;p1">
              <a:extLst>
                <a:ext uri="{FF2B5EF4-FFF2-40B4-BE49-F238E27FC236}">
                  <a16:creationId xmlns:a16="http://schemas.microsoft.com/office/drawing/2014/main" id="{7495529F-9771-4EBD-8951-483E1FBDBAC9}"/>
                </a:ext>
              </a:extLst>
            </p:cNvPr>
            <p:cNvSpPr/>
            <p:nvPr/>
          </p:nvSpPr>
          <p:spPr>
            <a:xfrm>
              <a:off x="4934194" y="1056225"/>
              <a:ext cx="1131757" cy="264463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84;p1">
              <a:extLst>
                <a:ext uri="{FF2B5EF4-FFF2-40B4-BE49-F238E27FC236}">
                  <a16:creationId xmlns:a16="http://schemas.microsoft.com/office/drawing/2014/main" id="{5CBA10B2-2AF5-4A9D-98F5-B5B490EF02F5}"/>
                </a:ext>
              </a:extLst>
            </p:cNvPr>
            <p:cNvSpPr txBox="1"/>
            <p:nvPr/>
          </p:nvSpPr>
          <p:spPr>
            <a:xfrm>
              <a:off x="4954833" y="1080555"/>
              <a:ext cx="1063079" cy="257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 I mine more at same Operating Cost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2C0B4A1-859A-447E-BA6A-6A22B3BE90A6}"/>
              </a:ext>
            </a:extLst>
          </p:cNvPr>
          <p:cNvCxnSpPr>
            <a:stCxn id="150" idx="3"/>
          </p:cNvCxnSpPr>
          <p:nvPr/>
        </p:nvCxnSpPr>
        <p:spPr>
          <a:xfrm>
            <a:off x="5097635" y="5171891"/>
            <a:ext cx="744263" cy="853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176</Words>
  <Application>Microsoft Office PowerPoint</Application>
  <PresentationFormat>On-screen Show (4:3)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Quattrocento Sans</vt:lpstr>
      <vt:lpstr>Synergy_CF_YNR002</vt:lpstr>
      <vt:lpstr>Monalco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Jeff</cp:lastModifiedBy>
  <cp:revision>8</cp:revision>
  <dcterms:created xsi:type="dcterms:W3CDTF">2019-05-15T15:57:18Z</dcterms:created>
  <dcterms:modified xsi:type="dcterms:W3CDTF">2021-07-03T16:01:10Z</dcterms:modified>
</cp:coreProperties>
</file>