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4" r:id="rId8"/>
    <p:sldId id="266" r:id="rId9"/>
    <p:sldId id="265" r:id="rId10"/>
    <p:sldId id="263" r:id="rId11"/>
    <p:sldId id="268" r:id="rId12"/>
    <p:sldId id="267"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 Kwan" initials="JK" lastIdx="1" clrIdx="0">
    <p:extLst>
      <p:ext uri="{19B8F6BF-5375-455C-9EA6-DF929625EA0E}">
        <p15:presenceInfo xmlns:p15="http://schemas.microsoft.com/office/powerpoint/2012/main" userId="Jeff Kw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113" d="100"/>
          <a:sy n="113" d="100"/>
        </p:scale>
        <p:origin x="5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04T22:41:45.019"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B305-5E44-47B5-A3F3-BA99E3AA48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5D7D8E-2F9F-4CE9-8B54-E3EC04E01C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4897E3-5A44-49AE-85AF-E26F6C1E220B}"/>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5" name="Footer Placeholder 4">
            <a:extLst>
              <a:ext uri="{FF2B5EF4-FFF2-40B4-BE49-F238E27FC236}">
                <a16:creationId xmlns:a16="http://schemas.microsoft.com/office/drawing/2014/main" id="{2CD4B100-180D-4A93-945E-7DA196B4E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303D4-2DE6-4B9F-9AA0-214FA4B2C8CF}"/>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683468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DB3A-B6D5-402F-8F68-E1A36C62A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6349AD-C17D-471E-8FD7-3889C81B25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3005D-D337-4D35-833D-0D5F2A4F0E9D}"/>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5" name="Footer Placeholder 4">
            <a:extLst>
              <a:ext uri="{FF2B5EF4-FFF2-40B4-BE49-F238E27FC236}">
                <a16:creationId xmlns:a16="http://schemas.microsoft.com/office/drawing/2014/main" id="{3D9C92E9-D159-4992-93AE-131380B5D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4B3BF-BB9B-4E64-9B63-728CDCE27A04}"/>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85423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123C1F-3624-42CA-A7BC-AD31FA67FA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0CF0EA-E41C-42C7-A72A-10EA3F12F3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097E2B-F34B-4794-A16F-7ABEBBED2BD9}"/>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5" name="Footer Placeholder 4">
            <a:extLst>
              <a:ext uri="{FF2B5EF4-FFF2-40B4-BE49-F238E27FC236}">
                <a16:creationId xmlns:a16="http://schemas.microsoft.com/office/drawing/2014/main" id="{35806A01-2ACE-4616-BB2F-AE229D708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96EAB-8E08-4905-98E3-2A8166B0523B}"/>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272306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A819-4768-45DB-A237-3478A8BB89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18E6C-26AC-4555-ABAD-35E6A398D5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2A1DF-8DE9-491E-A694-3A927A20A40C}"/>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5" name="Footer Placeholder 4">
            <a:extLst>
              <a:ext uri="{FF2B5EF4-FFF2-40B4-BE49-F238E27FC236}">
                <a16:creationId xmlns:a16="http://schemas.microsoft.com/office/drawing/2014/main" id="{73F9BED8-872D-466E-B7C3-5FD3D205E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FE0F8-0DD3-4997-B701-3F9B3D4C31D4}"/>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209068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1607-1507-4BAF-AED1-F5D8D9FCA0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8DA494-00FC-4238-88E6-F5965261D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CFE84B-C41D-48F8-9592-80545752D938}"/>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5" name="Footer Placeholder 4">
            <a:extLst>
              <a:ext uri="{FF2B5EF4-FFF2-40B4-BE49-F238E27FC236}">
                <a16:creationId xmlns:a16="http://schemas.microsoft.com/office/drawing/2014/main" id="{C5036A98-8B9A-46DC-9355-A0B6E16BC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72D70-19C0-41CF-915E-E657B1DF8C99}"/>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1460854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5E924-A6FA-49FF-B21E-5CCF2805F6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3D84C3-0D19-4AFB-BADE-103F56827C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F0235F-BCD1-473C-A1E1-11E432C2C6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B920EC-02DF-4275-88E2-4FF94F58F0A3}"/>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6" name="Footer Placeholder 5">
            <a:extLst>
              <a:ext uri="{FF2B5EF4-FFF2-40B4-BE49-F238E27FC236}">
                <a16:creationId xmlns:a16="http://schemas.microsoft.com/office/drawing/2014/main" id="{B3EE1E1F-1622-43DE-823F-1B543A8F3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2FB6E-7BFD-4B07-B334-34B49486176B}"/>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940310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1FFA-C593-4CD2-BF11-5BF9345346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BF73B9-834F-46EB-882F-BD36CF91AA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796F36-D25F-45FB-8D80-776D7CF369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740C4D-FB65-477F-8CF7-B498CC4F6F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B09FA1-3E4E-4F33-BDBC-E79F9E4F85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C3A615-B5F7-4976-9D42-A65A01D650CE}"/>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8" name="Footer Placeholder 7">
            <a:extLst>
              <a:ext uri="{FF2B5EF4-FFF2-40B4-BE49-F238E27FC236}">
                <a16:creationId xmlns:a16="http://schemas.microsoft.com/office/drawing/2014/main" id="{A1066533-00B7-4F81-AA1E-98B60E4930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4AC4DF-49F6-41E9-B196-F6164B359DBB}"/>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2199040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EA89-15B3-4DE3-B849-41AD65EE5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8BE79C-9440-4EAD-8F43-19422D869F37}"/>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4" name="Footer Placeholder 3">
            <a:extLst>
              <a:ext uri="{FF2B5EF4-FFF2-40B4-BE49-F238E27FC236}">
                <a16:creationId xmlns:a16="http://schemas.microsoft.com/office/drawing/2014/main" id="{48944834-99DD-4435-8F0B-47A4D892E2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EA8276-90B6-4587-9E70-7A292DBFE2F3}"/>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326130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1DDC9F-8B8F-466F-A3E7-CE7566CB54DB}"/>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3" name="Footer Placeholder 2">
            <a:extLst>
              <a:ext uri="{FF2B5EF4-FFF2-40B4-BE49-F238E27FC236}">
                <a16:creationId xmlns:a16="http://schemas.microsoft.com/office/drawing/2014/main" id="{CDBF987C-978C-4A53-8825-2C85502E31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F2554C-0CA6-4000-8811-56DE64DADB10}"/>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319515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7B8B-44D7-406B-96BC-593E4699E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F74416-5D2E-4FD9-BE31-0EFAF6EACA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3CCD95-C49C-45EE-A835-341577B69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AF6F49-C7C9-417B-BF71-14BE2A784211}"/>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6" name="Footer Placeholder 5">
            <a:extLst>
              <a:ext uri="{FF2B5EF4-FFF2-40B4-BE49-F238E27FC236}">
                <a16:creationId xmlns:a16="http://schemas.microsoft.com/office/drawing/2014/main" id="{B71D0229-E2A1-407A-9A5B-D0D5ED263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4E7E9-528B-40D5-B582-E48D960B8342}"/>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124751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492A-64B6-4FB5-9587-2F7CB8AFB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F9DC1B-883C-4127-8CD3-5F16C94CB1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A81BA7-7DFD-4E7D-B3C8-2E95D489E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19ECD-E3F5-4DE4-82A2-73256FD0F827}"/>
              </a:ext>
            </a:extLst>
          </p:cNvPr>
          <p:cNvSpPr>
            <a:spLocks noGrp="1"/>
          </p:cNvSpPr>
          <p:nvPr>
            <p:ph type="dt" sz="half" idx="10"/>
          </p:nvPr>
        </p:nvSpPr>
        <p:spPr/>
        <p:txBody>
          <a:bodyPr/>
          <a:lstStyle/>
          <a:p>
            <a:fld id="{19AF8654-2850-4961-8DA8-06A0177AD8B6}" type="datetimeFigureOut">
              <a:rPr lang="en-US" smtClean="0"/>
              <a:t>9/5/2021</a:t>
            </a:fld>
            <a:endParaRPr lang="en-US"/>
          </a:p>
        </p:txBody>
      </p:sp>
      <p:sp>
        <p:nvSpPr>
          <p:cNvPr id="6" name="Footer Placeholder 5">
            <a:extLst>
              <a:ext uri="{FF2B5EF4-FFF2-40B4-BE49-F238E27FC236}">
                <a16:creationId xmlns:a16="http://schemas.microsoft.com/office/drawing/2014/main" id="{FA00C30D-CC55-46FA-BAB4-C42AD3ED9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3F5C10-12FF-44AC-814D-BF6893A3923C}"/>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799078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62445E-4330-43F3-8E19-BE68D1E882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83AD81-70D4-4181-9975-C8896D822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D46DF-CA90-47FA-B5B8-19D5F8F7A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F8654-2850-4961-8DA8-06A0177AD8B6}" type="datetimeFigureOut">
              <a:rPr lang="en-US" smtClean="0"/>
              <a:t>9/5/2021</a:t>
            </a:fld>
            <a:endParaRPr lang="en-US"/>
          </a:p>
        </p:txBody>
      </p:sp>
      <p:sp>
        <p:nvSpPr>
          <p:cNvPr id="5" name="Footer Placeholder 4">
            <a:extLst>
              <a:ext uri="{FF2B5EF4-FFF2-40B4-BE49-F238E27FC236}">
                <a16:creationId xmlns:a16="http://schemas.microsoft.com/office/drawing/2014/main" id="{5332574F-DB17-46AE-9E00-813F1EF199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615D87-B3EB-48C3-9DB2-C39736A2D9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F3FC0-98C7-4FB2-BD76-993A3BBF22B9}" type="slidenum">
              <a:rPr lang="en-US" smtClean="0"/>
              <a:t>‹#›</a:t>
            </a:fld>
            <a:endParaRPr lang="en-US"/>
          </a:p>
        </p:txBody>
      </p:sp>
    </p:spTree>
    <p:extLst>
      <p:ext uri="{BB962C8B-B14F-4D97-AF65-F5344CB8AC3E}">
        <p14:creationId xmlns:p14="http://schemas.microsoft.com/office/powerpoint/2010/main" val="311804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ytimes.com/2020/05/21/business/suv-sales-best-sellers.html" TargetMode="External"/><Relationship Id="rId2" Type="http://schemas.openxmlformats.org/officeDocument/2006/relationships/hyperlink" Target="https://www.kaggle.com/austinreese/craigslist-carstrucks-data"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893E-50A4-4B57-A66B-21CD7ED6ADA8}"/>
              </a:ext>
            </a:extLst>
          </p:cNvPr>
          <p:cNvSpPr>
            <a:spLocks noGrp="1"/>
          </p:cNvSpPr>
          <p:nvPr>
            <p:ph type="ctrTitle"/>
          </p:nvPr>
        </p:nvSpPr>
        <p:spPr/>
        <p:txBody>
          <a:bodyPr>
            <a:normAutofit/>
          </a:bodyPr>
          <a:lstStyle/>
          <a:p>
            <a:r>
              <a:rPr lang="en-US" dirty="0"/>
              <a:t>Can I predict where the price of vehicle are headed?</a:t>
            </a:r>
          </a:p>
        </p:txBody>
      </p:sp>
    </p:spTree>
    <p:extLst>
      <p:ext uri="{BB962C8B-B14F-4D97-AF65-F5344CB8AC3E}">
        <p14:creationId xmlns:p14="http://schemas.microsoft.com/office/powerpoint/2010/main" val="2395074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103B5D-8B70-4C5A-A240-54069167D68B}"/>
              </a:ext>
            </a:extLst>
          </p:cNvPr>
          <p:cNvSpPr>
            <a:spLocks noGrp="1"/>
          </p:cNvSpPr>
          <p:nvPr>
            <p:ph type="title"/>
          </p:nvPr>
        </p:nvSpPr>
        <p:spPr>
          <a:xfrm>
            <a:off x="1286932" y="1204109"/>
            <a:ext cx="10023398" cy="857894"/>
          </a:xfrm>
        </p:spPr>
        <p:txBody>
          <a:bodyPr>
            <a:normAutofit/>
          </a:bodyPr>
          <a:lstStyle/>
          <a:p>
            <a:r>
              <a:rPr lang="en-US" sz="4000" dirty="0">
                <a:solidFill>
                  <a:srgbClr val="FFFFFF"/>
                </a:solidFill>
              </a:rPr>
              <a:t>Most listed vehicle by state</a:t>
            </a:r>
          </a:p>
        </p:txBody>
      </p:sp>
      <p:sp>
        <p:nvSpPr>
          <p:cNvPr id="8" name="Content Placeholder 7">
            <a:extLst>
              <a:ext uri="{FF2B5EF4-FFF2-40B4-BE49-F238E27FC236}">
                <a16:creationId xmlns:a16="http://schemas.microsoft.com/office/drawing/2014/main" id="{FEE4BFB6-8EF8-4032-8DB4-A9D47BB30AC0}"/>
              </a:ext>
            </a:extLst>
          </p:cNvPr>
          <p:cNvSpPr>
            <a:spLocks noGrp="1"/>
          </p:cNvSpPr>
          <p:nvPr>
            <p:ph idx="1"/>
          </p:nvPr>
        </p:nvSpPr>
        <p:spPr>
          <a:xfrm>
            <a:off x="965199" y="2962451"/>
            <a:ext cx="3101686" cy="2820012"/>
          </a:xfrm>
        </p:spPr>
        <p:txBody>
          <a:bodyPr>
            <a:normAutofit/>
          </a:bodyPr>
          <a:lstStyle/>
          <a:p>
            <a:pPr marL="0" indent="0">
              <a:buNone/>
            </a:pPr>
            <a:r>
              <a:rPr lang="en-US" sz="1600" dirty="0"/>
              <a:t>Comparing the top 10 State and top 5 state, I see the matches are </a:t>
            </a:r>
          </a:p>
          <a:p>
            <a:r>
              <a:rPr lang="en-US" sz="1600" dirty="0"/>
              <a:t>Columbus, OH</a:t>
            </a:r>
          </a:p>
          <a:p>
            <a:r>
              <a:rPr lang="en-US" sz="1600" dirty="0"/>
              <a:t>Grand Rapids, MI</a:t>
            </a:r>
          </a:p>
          <a:p>
            <a:r>
              <a:rPr lang="en-US" sz="1600" dirty="0"/>
              <a:t>Albany, NY</a:t>
            </a:r>
          </a:p>
          <a:p>
            <a:r>
              <a:rPr lang="en-US" sz="1600" dirty="0"/>
              <a:t>Jacksonville, FL</a:t>
            </a:r>
          </a:p>
        </p:txBody>
      </p:sp>
      <p:pic>
        <p:nvPicPr>
          <p:cNvPr id="4" name="Content Placeholder 3">
            <a:extLst>
              <a:ext uri="{FF2B5EF4-FFF2-40B4-BE49-F238E27FC236}">
                <a16:creationId xmlns:a16="http://schemas.microsoft.com/office/drawing/2014/main" id="{F9156A3C-03D1-43DE-87A4-067E0DE0EECA}"/>
              </a:ext>
            </a:extLst>
          </p:cNvPr>
          <p:cNvPicPr>
            <a:picLocks noChangeAspect="1"/>
          </p:cNvPicPr>
          <p:nvPr/>
        </p:nvPicPr>
        <p:blipFill>
          <a:blip r:embed="rId2"/>
          <a:stretch>
            <a:fillRect/>
          </a:stretch>
        </p:blipFill>
        <p:spPr>
          <a:xfrm>
            <a:off x="4662103" y="3310150"/>
            <a:ext cx="6691698" cy="2124614"/>
          </a:xfrm>
          <a:prstGeom prst="rect">
            <a:avLst/>
          </a:prstGeom>
        </p:spPr>
      </p:pic>
    </p:spTree>
    <p:extLst>
      <p:ext uri="{BB962C8B-B14F-4D97-AF65-F5344CB8AC3E}">
        <p14:creationId xmlns:p14="http://schemas.microsoft.com/office/powerpoint/2010/main" val="114651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A22C-E674-438A-BD90-1E786A262F98}"/>
              </a:ext>
            </a:extLst>
          </p:cNvPr>
          <p:cNvSpPr>
            <a:spLocks noGrp="1"/>
          </p:cNvSpPr>
          <p:nvPr>
            <p:ph type="title"/>
          </p:nvPr>
        </p:nvSpPr>
        <p:spPr/>
        <p:txBody>
          <a:bodyPr/>
          <a:lstStyle/>
          <a:p>
            <a:r>
              <a:rPr lang="en-US" dirty="0"/>
              <a:t>Preprocessing</a:t>
            </a:r>
          </a:p>
        </p:txBody>
      </p:sp>
      <p:sp>
        <p:nvSpPr>
          <p:cNvPr id="3" name="TextBox 2">
            <a:extLst>
              <a:ext uri="{FF2B5EF4-FFF2-40B4-BE49-F238E27FC236}">
                <a16:creationId xmlns:a16="http://schemas.microsoft.com/office/drawing/2014/main" id="{BD573DD1-99CB-4BB9-A567-B50D3C469DD1}"/>
              </a:ext>
            </a:extLst>
          </p:cNvPr>
          <p:cNvSpPr txBox="1"/>
          <p:nvPr/>
        </p:nvSpPr>
        <p:spPr>
          <a:xfrm>
            <a:off x="558800" y="1803400"/>
            <a:ext cx="9008533" cy="2862322"/>
          </a:xfrm>
          <a:prstGeom prst="rect">
            <a:avLst/>
          </a:prstGeom>
          <a:noFill/>
        </p:spPr>
        <p:txBody>
          <a:bodyPr wrap="square" rtlCol="0">
            <a:spAutoFit/>
          </a:bodyPr>
          <a:lstStyle/>
          <a:p>
            <a:br>
              <a:rPr lang="en-US" dirty="0"/>
            </a:br>
            <a:r>
              <a:rPr lang="en-US" dirty="0"/>
              <a:t>In this task we had to convert all columns from characters to numbers. One of the steps </a:t>
            </a:r>
            <a:r>
              <a:rPr lang="en-US" dirty="0" err="1"/>
              <a:t>i</a:t>
            </a:r>
            <a:r>
              <a:rPr lang="en-US" dirty="0"/>
              <a:t> used was convert these features into a more manageable number. I took the log10 of features 'price' and 'odometer'.</a:t>
            </a:r>
          </a:p>
          <a:p>
            <a:r>
              <a:rPr lang="en-US" dirty="0"/>
              <a:t>Next step was to use </a:t>
            </a:r>
            <a:r>
              <a:rPr lang="en-US" dirty="0" err="1"/>
              <a:t>pd.get_dummies</a:t>
            </a:r>
            <a:r>
              <a:rPr lang="en-US" dirty="0"/>
              <a:t> to convert char to numeric values.</a:t>
            </a:r>
          </a:p>
          <a:p>
            <a:r>
              <a:rPr lang="en-US" dirty="0"/>
              <a:t>In this notebook I split the data based on the column 'Price' into test and train data. It allows me to separate the train and test data evenly so when we model it the data is not skewed. Once the data was split, </a:t>
            </a:r>
            <a:r>
              <a:rPr lang="en-US" dirty="0" err="1"/>
              <a:t>i</a:t>
            </a:r>
            <a:r>
              <a:rPr lang="en-US" dirty="0"/>
              <a:t> scaled, transformed the data and saved the output to all the next step of modeling.</a:t>
            </a:r>
          </a:p>
          <a:p>
            <a:endParaRPr lang="en-US" dirty="0"/>
          </a:p>
        </p:txBody>
      </p:sp>
    </p:spTree>
    <p:extLst>
      <p:ext uri="{BB962C8B-B14F-4D97-AF65-F5344CB8AC3E}">
        <p14:creationId xmlns:p14="http://schemas.microsoft.com/office/powerpoint/2010/main" val="490865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E6EC-E2B6-4E0E-B442-BC24262F97CC}"/>
              </a:ext>
            </a:extLst>
          </p:cNvPr>
          <p:cNvSpPr>
            <a:spLocks noGrp="1"/>
          </p:cNvSpPr>
          <p:nvPr>
            <p:ph type="title"/>
          </p:nvPr>
        </p:nvSpPr>
        <p:spPr/>
        <p:txBody>
          <a:bodyPr/>
          <a:lstStyle/>
          <a:p>
            <a:r>
              <a:rPr lang="en-US" dirty="0"/>
              <a:t>Model</a:t>
            </a:r>
          </a:p>
        </p:txBody>
      </p:sp>
    </p:spTree>
    <p:extLst>
      <p:ext uri="{BB962C8B-B14F-4D97-AF65-F5344CB8AC3E}">
        <p14:creationId xmlns:p14="http://schemas.microsoft.com/office/powerpoint/2010/main" val="206102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BA34-2447-4BB1-B968-F407ADB981A5}"/>
              </a:ext>
            </a:extLst>
          </p:cNvPr>
          <p:cNvSpPr>
            <a:spLocks noGrp="1"/>
          </p:cNvSpPr>
          <p:nvPr>
            <p:ph type="title"/>
          </p:nvPr>
        </p:nvSpPr>
        <p:spPr>
          <a:xfrm>
            <a:off x="838200" y="365126"/>
            <a:ext cx="10515600" cy="913342"/>
          </a:xfrm>
        </p:spPr>
        <p:txBody>
          <a:bodyPr/>
          <a:lstStyle/>
          <a:p>
            <a:r>
              <a:rPr lang="en-US" dirty="0"/>
              <a:t>Conclusion</a:t>
            </a:r>
          </a:p>
        </p:txBody>
      </p:sp>
      <p:sp>
        <p:nvSpPr>
          <p:cNvPr id="3" name="Content Placeholder 2">
            <a:extLst>
              <a:ext uri="{FF2B5EF4-FFF2-40B4-BE49-F238E27FC236}">
                <a16:creationId xmlns:a16="http://schemas.microsoft.com/office/drawing/2014/main" id="{05564B23-0496-44E3-BF32-376D1B7C23E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06963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CE43-06DD-4E75-A8A9-C271E896F6D4}"/>
              </a:ext>
            </a:extLst>
          </p:cNvPr>
          <p:cNvSpPr>
            <a:spLocks noGrp="1"/>
          </p:cNvSpPr>
          <p:nvPr>
            <p:ph type="title"/>
          </p:nvPr>
        </p:nvSpPr>
        <p:spPr>
          <a:xfrm>
            <a:off x="838200" y="365125"/>
            <a:ext cx="1947333" cy="676275"/>
          </a:xfrm>
        </p:spPr>
        <p:txBody>
          <a:bodyPr>
            <a:normAutofit/>
          </a:bodyPr>
          <a:lstStyle/>
          <a:p>
            <a:r>
              <a:rPr lang="en-US" sz="2400" dirty="0"/>
              <a:t>The Problem</a:t>
            </a:r>
          </a:p>
        </p:txBody>
      </p:sp>
      <p:sp>
        <p:nvSpPr>
          <p:cNvPr id="3" name="Content Placeholder 2">
            <a:extLst>
              <a:ext uri="{FF2B5EF4-FFF2-40B4-BE49-F238E27FC236}">
                <a16:creationId xmlns:a16="http://schemas.microsoft.com/office/drawing/2014/main" id="{4644FC79-027B-4804-AAA7-BAA6AFE0A602}"/>
              </a:ext>
            </a:extLst>
          </p:cNvPr>
          <p:cNvSpPr>
            <a:spLocks noGrp="1"/>
          </p:cNvSpPr>
          <p:nvPr>
            <p:ph idx="1"/>
          </p:nvPr>
        </p:nvSpPr>
        <p:spPr>
          <a:xfrm>
            <a:off x="838200" y="1041400"/>
            <a:ext cx="10515600" cy="4351338"/>
          </a:xfrm>
        </p:spPr>
        <p:txBody>
          <a:bodyPr>
            <a:normAutofit/>
          </a:bodyPr>
          <a:lstStyle/>
          <a:p>
            <a:pPr marL="457200" lvl="1" indent="0">
              <a:buNone/>
            </a:pPr>
            <a:r>
              <a:rPr lang="en-US" dirty="0"/>
              <a:t>Chip prices shortage has started in February 2020, price of used car prices has also risen during this time frame.  When will price of vehicle stabilize?  Which type, color and brand vehicle will be a better purchase to retain the vehicle’s value</a:t>
            </a:r>
          </a:p>
          <a:p>
            <a:pPr lvl="1"/>
            <a:r>
              <a:rPr lang="en-US" sz="1400" dirty="0"/>
              <a:t>People that want to buy a car</a:t>
            </a:r>
          </a:p>
          <a:p>
            <a:pPr lvl="1"/>
            <a:r>
              <a:rPr lang="en-US" sz="1400" dirty="0"/>
              <a:t>Me, because I want to buy a minivan for family use</a:t>
            </a:r>
          </a:p>
          <a:p>
            <a:pPr lvl="1"/>
            <a:r>
              <a:rPr lang="en-US" sz="1400" dirty="0"/>
              <a:t>Lower income people as the cost of vehicle will consume larger amounts of money</a:t>
            </a:r>
          </a:p>
          <a:p>
            <a:pPr lvl="1"/>
            <a:endParaRPr lang="en-US" sz="1200" dirty="0"/>
          </a:p>
        </p:txBody>
      </p:sp>
    </p:spTree>
    <p:extLst>
      <p:ext uri="{BB962C8B-B14F-4D97-AF65-F5344CB8AC3E}">
        <p14:creationId xmlns:p14="http://schemas.microsoft.com/office/powerpoint/2010/main" val="4545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7A556-1AAE-486A-AF41-110729B494DA}"/>
              </a:ext>
            </a:extLst>
          </p:cNvPr>
          <p:cNvSpPr>
            <a:spLocks noGrp="1"/>
          </p:cNvSpPr>
          <p:nvPr>
            <p:ph type="title"/>
          </p:nvPr>
        </p:nvSpPr>
        <p:spPr/>
        <p:txBody>
          <a:bodyPr/>
          <a:lstStyle/>
          <a:p>
            <a:r>
              <a:rPr lang="en-US" dirty="0"/>
              <a:t>Who it affects</a:t>
            </a:r>
          </a:p>
        </p:txBody>
      </p:sp>
      <p:sp>
        <p:nvSpPr>
          <p:cNvPr id="3" name="Content Placeholder 2">
            <a:extLst>
              <a:ext uri="{FF2B5EF4-FFF2-40B4-BE49-F238E27FC236}">
                <a16:creationId xmlns:a16="http://schemas.microsoft.com/office/drawing/2014/main" id="{26DD305F-8C06-475E-894F-7D9DFF4A653C}"/>
              </a:ext>
            </a:extLst>
          </p:cNvPr>
          <p:cNvSpPr>
            <a:spLocks noGrp="1"/>
          </p:cNvSpPr>
          <p:nvPr>
            <p:ph idx="1"/>
          </p:nvPr>
        </p:nvSpPr>
        <p:spPr>
          <a:xfrm>
            <a:off x="838200" y="1478491"/>
            <a:ext cx="10515600" cy="4351338"/>
          </a:xfrm>
        </p:spPr>
        <p:txBody>
          <a:bodyPr/>
          <a:lstStyle/>
          <a:p>
            <a:r>
              <a:rPr lang="en-US" sz="2400" dirty="0"/>
              <a:t>People that want to buy a car</a:t>
            </a:r>
          </a:p>
          <a:p>
            <a:r>
              <a:rPr lang="en-US" sz="2400" dirty="0"/>
              <a:t>Me, because I want to buy a minivan for family use</a:t>
            </a:r>
          </a:p>
          <a:p>
            <a:r>
              <a:rPr lang="en-US" sz="2400" dirty="0"/>
              <a:t>Lower income people as the cost of vehicle will consume larger amounts of money</a:t>
            </a:r>
          </a:p>
          <a:p>
            <a:pPr marL="0" indent="0">
              <a:buNone/>
            </a:pPr>
            <a:endParaRPr lang="en-US" dirty="0"/>
          </a:p>
        </p:txBody>
      </p:sp>
    </p:spTree>
    <p:extLst>
      <p:ext uri="{BB962C8B-B14F-4D97-AF65-F5344CB8AC3E}">
        <p14:creationId xmlns:p14="http://schemas.microsoft.com/office/powerpoint/2010/main" val="372599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172D-A979-432F-BD6C-6CF9F0294D0C}"/>
              </a:ext>
            </a:extLst>
          </p:cNvPr>
          <p:cNvSpPr>
            <a:spLocks noGrp="1"/>
          </p:cNvSpPr>
          <p:nvPr>
            <p:ph type="title"/>
          </p:nvPr>
        </p:nvSpPr>
        <p:spPr/>
        <p:txBody>
          <a:bodyPr/>
          <a:lstStyle/>
          <a:p>
            <a:r>
              <a:rPr lang="en-US" dirty="0"/>
              <a:t>What factors affect the price</a:t>
            </a:r>
          </a:p>
        </p:txBody>
      </p:sp>
      <p:sp>
        <p:nvSpPr>
          <p:cNvPr id="3" name="Content Placeholder 2">
            <a:extLst>
              <a:ext uri="{FF2B5EF4-FFF2-40B4-BE49-F238E27FC236}">
                <a16:creationId xmlns:a16="http://schemas.microsoft.com/office/drawing/2014/main" id="{9D8EAC81-D657-4E42-8A67-3F4D75DD2384}"/>
              </a:ext>
            </a:extLst>
          </p:cNvPr>
          <p:cNvSpPr>
            <a:spLocks noGrp="1"/>
          </p:cNvSpPr>
          <p:nvPr>
            <p:ph idx="1"/>
          </p:nvPr>
        </p:nvSpPr>
        <p:spPr/>
        <p:txBody>
          <a:bodyPr/>
          <a:lstStyle/>
          <a:p>
            <a:r>
              <a:rPr lang="en-US" dirty="0"/>
              <a:t>Type of Vehicle</a:t>
            </a:r>
          </a:p>
          <a:p>
            <a:r>
              <a:rPr lang="en-US" dirty="0"/>
              <a:t>Odometer</a:t>
            </a:r>
          </a:p>
          <a:p>
            <a:r>
              <a:rPr lang="en-US" dirty="0"/>
              <a:t>Age of vehicle</a:t>
            </a:r>
          </a:p>
          <a:p>
            <a:endParaRPr lang="en-US" dirty="0"/>
          </a:p>
        </p:txBody>
      </p:sp>
    </p:spTree>
    <p:extLst>
      <p:ext uri="{BB962C8B-B14F-4D97-AF65-F5344CB8AC3E}">
        <p14:creationId xmlns:p14="http://schemas.microsoft.com/office/powerpoint/2010/main" val="1996838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76FB-4B56-42B9-AC61-2F45C0C803F7}"/>
              </a:ext>
            </a:extLst>
          </p:cNvPr>
          <p:cNvSpPr>
            <a:spLocks noGrp="1"/>
          </p:cNvSpPr>
          <p:nvPr>
            <p:ph type="title"/>
          </p:nvPr>
        </p:nvSpPr>
        <p:spPr/>
        <p:txBody>
          <a:bodyPr>
            <a:normAutofit fontScale="90000"/>
          </a:bodyPr>
          <a:lstStyle/>
          <a:p>
            <a:r>
              <a:rPr lang="en-US" dirty="0"/>
              <a:t>Source of data was gathered from</a:t>
            </a:r>
            <a:br>
              <a:rPr lang="en-US" dirty="0"/>
            </a:br>
            <a:r>
              <a:rPr lang="en-US" sz="2000" u="sng" dirty="0">
                <a:hlinkClick r:id="rId2"/>
              </a:rPr>
              <a:t>https://www.kaggle.com/austinreese/craigslist-carstrucks-data</a:t>
            </a:r>
            <a:br>
              <a:rPr lang="en-US" sz="2000" u="sng" dirty="0"/>
            </a:br>
            <a:r>
              <a:rPr lang="en-US" sz="2000" u="sng" dirty="0">
                <a:hlinkClick r:id="rId3"/>
              </a:rPr>
              <a:t>https://www.nytimes.com/2020/05/21/business/suv-sales-best-sellers.html</a:t>
            </a:r>
            <a:br>
              <a:rPr lang="en-US" sz="2000" u="sng" dirty="0"/>
            </a:br>
            <a:r>
              <a:rPr lang="en-US" sz="2000" u="sng" dirty="0"/>
              <a:t>https://www.statista.com/statistics/276506/change-in-us-car-demand-by-vehicle-type/</a:t>
            </a:r>
            <a:br>
              <a:rPr lang="en-US" sz="2000" u="sng" dirty="0"/>
            </a:br>
            <a:endParaRPr lang="en-US" sz="2000" dirty="0"/>
          </a:p>
        </p:txBody>
      </p:sp>
      <p:sp>
        <p:nvSpPr>
          <p:cNvPr id="3" name="Content Placeholder 2">
            <a:extLst>
              <a:ext uri="{FF2B5EF4-FFF2-40B4-BE49-F238E27FC236}">
                <a16:creationId xmlns:a16="http://schemas.microsoft.com/office/drawing/2014/main" id="{0BDDCD53-F02C-43CF-A1D0-CF5848034F95}"/>
              </a:ext>
            </a:extLst>
          </p:cNvPr>
          <p:cNvSpPr>
            <a:spLocks noGrp="1"/>
          </p:cNvSpPr>
          <p:nvPr>
            <p:ph idx="1"/>
          </p:nvPr>
        </p:nvSpPr>
        <p:spPr/>
        <p:txBody>
          <a:bodyPr/>
          <a:lstStyle/>
          <a:p>
            <a:pPr marL="0" indent="0">
              <a:buNone/>
            </a:pPr>
            <a:r>
              <a:rPr lang="en-US" dirty="0"/>
              <a:t>The data was collected from craigslist. This data is scraped every few months, it contains most all relevant information that Craigslist provides on car sales including columns like price, condition, manufacturer, latitude/longitude, and 18 other categories. </a:t>
            </a:r>
          </a:p>
          <a:p>
            <a:pPr marL="0" indent="0">
              <a:buNone/>
            </a:pPr>
            <a:endParaRPr lang="en-US" dirty="0"/>
          </a:p>
          <a:p>
            <a:pPr marL="0" indent="0">
              <a:buNone/>
            </a:pPr>
            <a:r>
              <a:rPr lang="en-US" dirty="0"/>
              <a:t>The Trend shows that SUV are the most popular type of vehicle.  My wife wants a new SUV and currently drives an SUV.</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9163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CEA355-FEED-4DE5-873A-C6494E6CCB57}"/>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EDA</a:t>
            </a:r>
          </a:p>
        </p:txBody>
      </p:sp>
      <p:sp>
        <p:nvSpPr>
          <p:cNvPr id="7" name="TextBox 6">
            <a:extLst>
              <a:ext uri="{FF2B5EF4-FFF2-40B4-BE49-F238E27FC236}">
                <a16:creationId xmlns:a16="http://schemas.microsoft.com/office/drawing/2014/main" id="{F3FF9C00-FD4B-45A8-8AB9-76524E51B7E9}"/>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The price of all use vehicle fluctuate seems to fluctuate with age.  You can see the vehicle made in around 1915-1920 seems to hold a higher mean price than average cars</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There second highest peak vehicle were in the 2020</a:t>
            </a:r>
          </a:p>
          <a:p>
            <a:pPr indent="-228600">
              <a:lnSpc>
                <a:spcPct val="90000"/>
              </a:lnSpc>
              <a:spcAft>
                <a:spcPts val="600"/>
              </a:spcAft>
              <a:buFont typeface="Arial" panose="020B0604020202020204" pitchFamily="34" charset="0"/>
              <a:buChar char="•"/>
            </a:pPr>
            <a:endParaRPr lang="en-US" sz="200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DC310BF-7F10-40C2-9A50-9466E00869AD}"/>
              </a:ext>
            </a:extLst>
          </p:cNvPr>
          <p:cNvPicPr>
            <a:picLocks noGrp="1" noChangeAspect="1"/>
          </p:cNvPicPr>
          <p:nvPr>
            <p:ph idx="1"/>
          </p:nvPr>
        </p:nvPicPr>
        <p:blipFill>
          <a:blip r:embed="rId2"/>
          <a:stretch>
            <a:fillRect/>
          </a:stretch>
        </p:blipFill>
        <p:spPr>
          <a:xfrm>
            <a:off x="5405862" y="1085728"/>
            <a:ext cx="6019331" cy="4683298"/>
          </a:xfrm>
          <a:prstGeom prst="rect">
            <a:avLst/>
          </a:prstGeom>
          <a:effectLst/>
        </p:spPr>
      </p:pic>
    </p:spTree>
    <p:extLst>
      <p:ext uri="{BB962C8B-B14F-4D97-AF65-F5344CB8AC3E}">
        <p14:creationId xmlns:p14="http://schemas.microsoft.com/office/powerpoint/2010/main" val="9851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54047D-7812-4005-BB5C-C7538B0CE8E9}"/>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Vehicle that are popular</a:t>
            </a:r>
          </a:p>
        </p:txBody>
      </p:sp>
      <p:sp>
        <p:nvSpPr>
          <p:cNvPr id="3" name="Content Placeholder 2">
            <a:extLst>
              <a:ext uri="{FF2B5EF4-FFF2-40B4-BE49-F238E27FC236}">
                <a16:creationId xmlns:a16="http://schemas.microsoft.com/office/drawing/2014/main" id="{6C7F87A9-A973-40CE-9BD1-C51A1086189B}"/>
              </a:ext>
            </a:extLst>
          </p:cNvPr>
          <p:cNvSpPr>
            <a:spLocks noGrp="1"/>
          </p:cNvSpPr>
          <p:nvPr>
            <p:ph idx="1"/>
          </p:nvPr>
        </p:nvSpPr>
        <p:spPr>
          <a:xfrm>
            <a:off x="966951" y="3355130"/>
            <a:ext cx="2669407" cy="2427333"/>
          </a:xfrm>
        </p:spPr>
        <p:txBody>
          <a:bodyPr>
            <a:normAutofit/>
          </a:bodyPr>
          <a:lstStyle/>
          <a:p>
            <a:r>
              <a:rPr lang="en-US" sz="1600" dirty="0"/>
              <a:t>I group crossover with SUV because they looks of these vehicle are so similar.</a:t>
            </a:r>
          </a:p>
          <a:p>
            <a:r>
              <a:rPr lang="en-US" sz="1600" dirty="0"/>
              <a:t>SUV are usually built on truck chassis and Crossover are car chassis.</a:t>
            </a:r>
          </a:p>
          <a:p>
            <a:endParaRPr lang="en-US" sz="1600" dirty="0"/>
          </a:p>
        </p:txBody>
      </p:sp>
      <p:pic>
        <p:nvPicPr>
          <p:cNvPr id="4" name="Picture 3">
            <a:extLst>
              <a:ext uri="{FF2B5EF4-FFF2-40B4-BE49-F238E27FC236}">
                <a16:creationId xmlns:a16="http://schemas.microsoft.com/office/drawing/2014/main" id="{A90FA7CC-05D7-4068-B5FC-2F06643934DA}"/>
              </a:ext>
            </a:extLst>
          </p:cNvPr>
          <p:cNvPicPr>
            <a:picLocks noChangeAspect="1"/>
          </p:cNvPicPr>
          <p:nvPr/>
        </p:nvPicPr>
        <p:blipFill>
          <a:blip r:embed="rId2"/>
          <a:stretch>
            <a:fillRect/>
          </a:stretch>
        </p:blipFill>
        <p:spPr>
          <a:xfrm>
            <a:off x="4662102" y="1037475"/>
            <a:ext cx="6903723" cy="4660012"/>
          </a:xfrm>
          <a:prstGeom prst="rect">
            <a:avLst/>
          </a:prstGeom>
        </p:spPr>
      </p:pic>
      <p:sp>
        <p:nvSpPr>
          <p:cNvPr id="5" name="TextBox 4">
            <a:extLst>
              <a:ext uri="{FF2B5EF4-FFF2-40B4-BE49-F238E27FC236}">
                <a16:creationId xmlns:a16="http://schemas.microsoft.com/office/drawing/2014/main" id="{3AFEFB43-B842-4A83-93F0-5F140DD580E9}"/>
              </a:ext>
            </a:extLst>
          </p:cNvPr>
          <p:cNvSpPr txBox="1"/>
          <p:nvPr/>
        </p:nvSpPr>
        <p:spPr>
          <a:xfrm>
            <a:off x="5329382" y="5905500"/>
            <a:ext cx="6236443" cy="276999"/>
          </a:xfrm>
          <a:prstGeom prst="rect">
            <a:avLst/>
          </a:prstGeom>
          <a:noFill/>
        </p:spPr>
        <p:txBody>
          <a:bodyPr wrap="square" rtlCol="0">
            <a:spAutoFit/>
          </a:bodyPr>
          <a:lstStyle/>
          <a:p>
            <a:r>
              <a:rPr lang="en-US" sz="1200" dirty="0"/>
              <a:t>https://www.statista.com/statistics/276506/change-in-us-car-demand-by-vehicle-type/</a:t>
            </a:r>
          </a:p>
        </p:txBody>
      </p:sp>
    </p:spTree>
    <p:extLst>
      <p:ext uri="{BB962C8B-B14F-4D97-AF65-F5344CB8AC3E}">
        <p14:creationId xmlns:p14="http://schemas.microsoft.com/office/powerpoint/2010/main" val="372675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7B5CFF-A3CC-4DA8-BD4C-4FDA0D96DE9E}"/>
              </a:ext>
            </a:extLst>
          </p:cNvPr>
          <p:cNvSpPr>
            <a:spLocks noGrp="1"/>
          </p:cNvSpPr>
          <p:nvPr>
            <p:ph type="title"/>
          </p:nvPr>
        </p:nvSpPr>
        <p:spPr>
          <a:xfrm>
            <a:off x="1051560" y="586822"/>
            <a:ext cx="3657600" cy="1645920"/>
          </a:xfrm>
        </p:spPr>
        <p:txBody>
          <a:bodyPr>
            <a:normAutofit/>
          </a:bodyPr>
          <a:lstStyle/>
          <a:p>
            <a:r>
              <a:rPr lang="en-US" sz="3200" dirty="0"/>
              <a:t>SUV Comparison</a:t>
            </a:r>
          </a:p>
        </p:txBody>
      </p:sp>
      <p:sp>
        <p:nvSpPr>
          <p:cNvPr id="14" name="Rectangle 1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4B17D6B-D4E9-42D4-A9E7-EA83326DEFBC}"/>
              </a:ext>
            </a:extLst>
          </p:cNvPr>
          <p:cNvSpPr>
            <a:spLocks noGrp="1"/>
          </p:cNvSpPr>
          <p:nvPr>
            <p:ph idx="1"/>
          </p:nvPr>
        </p:nvSpPr>
        <p:spPr>
          <a:xfrm>
            <a:off x="5250106" y="586822"/>
            <a:ext cx="6106742" cy="1645920"/>
          </a:xfrm>
        </p:spPr>
        <p:txBody>
          <a:bodyPr anchor="ctr">
            <a:normAutofit/>
          </a:bodyPr>
          <a:lstStyle/>
          <a:p>
            <a:r>
              <a:rPr lang="en-US" sz="1800" dirty="0"/>
              <a:t>SUV Price follows trends of all Vehicle sold and hold a pretty high price</a:t>
            </a:r>
          </a:p>
          <a:p>
            <a:r>
              <a:rPr lang="en-US" sz="1800" dirty="0"/>
              <a:t>SUV are the second most popular vehicle sold</a:t>
            </a:r>
          </a:p>
        </p:txBody>
      </p:sp>
      <p:pic>
        <p:nvPicPr>
          <p:cNvPr id="5" name="Picture 4">
            <a:extLst>
              <a:ext uri="{FF2B5EF4-FFF2-40B4-BE49-F238E27FC236}">
                <a16:creationId xmlns:a16="http://schemas.microsoft.com/office/drawing/2014/main" id="{46532C81-1208-436F-B586-283C77A8F931}"/>
              </a:ext>
            </a:extLst>
          </p:cNvPr>
          <p:cNvPicPr>
            <a:picLocks noChangeAspect="1"/>
          </p:cNvPicPr>
          <p:nvPr/>
        </p:nvPicPr>
        <p:blipFill>
          <a:blip r:embed="rId2"/>
          <a:stretch>
            <a:fillRect/>
          </a:stretch>
        </p:blipFill>
        <p:spPr>
          <a:xfrm>
            <a:off x="1085660" y="2729397"/>
            <a:ext cx="4425755" cy="3483864"/>
          </a:xfrm>
          <a:prstGeom prst="rect">
            <a:avLst/>
          </a:prstGeom>
        </p:spPr>
      </p:pic>
      <p:pic>
        <p:nvPicPr>
          <p:cNvPr id="6" name="Picture 5">
            <a:extLst>
              <a:ext uri="{FF2B5EF4-FFF2-40B4-BE49-F238E27FC236}">
                <a16:creationId xmlns:a16="http://schemas.microsoft.com/office/drawing/2014/main" id="{F6E16C07-7414-45A0-B873-C3713BB73C95}"/>
              </a:ext>
            </a:extLst>
          </p:cNvPr>
          <p:cNvPicPr>
            <a:picLocks noChangeAspect="1"/>
          </p:cNvPicPr>
          <p:nvPr/>
        </p:nvPicPr>
        <p:blipFill>
          <a:blip r:embed="rId3"/>
          <a:stretch>
            <a:fillRect/>
          </a:stretch>
        </p:blipFill>
        <p:spPr>
          <a:xfrm>
            <a:off x="5835413" y="2819567"/>
            <a:ext cx="5886450" cy="2838450"/>
          </a:xfrm>
          <a:prstGeom prst="rect">
            <a:avLst/>
          </a:prstGeom>
        </p:spPr>
      </p:pic>
    </p:spTree>
    <p:extLst>
      <p:ext uri="{BB962C8B-B14F-4D97-AF65-F5344CB8AC3E}">
        <p14:creationId xmlns:p14="http://schemas.microsoft.com/office/powerpoint/2010/main" val="289425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32F11D-4500-423B-92FA-DBA39DAD2496}"/>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What city has most vehicle sold?</a:t>
            </a:r>
          </a:p>
        </p:txBody>
      </p:sp>
      <p:sp>
        <p:nvSpPr>
          <p:cNvPr id="5" name="TextBox 4">
            <a:extLst>
              <a:ext uri="{FF2B5EF4-FFF2-40B4-BE49-F238E27FC236}">
                <a16:creationId xmlns:a16="http://schemas.microsoft.com/office/drawing/2014/main" id="{F1FA9DED-7E9F-4815-8373-2A05EEA60112}"/>
              </a:ext>
            </a:extLst>
          </p:cNvPr>
          <p:cNvSpPr txBox="1"/>
          <p:nvPr/>
        </p:nvSpPr>
        <p:spPr>
          <a:xfrm>
            <a:off x="966951" y="3355130"/>
            <a:ext cx="2669407" cy="242733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dirty="0"/>
              <a:t>The top 5 state for vehicle sold by city is </a:t>
            </a:r>
          </a:p>
          <a:p>
            <a:pPr indent="-228600">
              <a:lnSpc>
                <a:spcPct val="90000"/>
              </a:lnSpc>
              <a:spcAft>
                <a:spcPts val="600"/>
              </a:spcAft>
              <a:buFont typeface="Arial" panose="020B0604020202020204" pitchFamily="34" charset="0"/>
              <a:buChar char="•"/>
            </a:pPr>
            <a:r>
              <a:rPr lang="en-US" sz="1600" dirty="0"/>
              <a:t>Columbus</a:t>
            </a:r>
          </a:p>
          <a:p>
            <a:pPr indent="-228600">
              <a:lnSpc>
                <a:spcPct val="90000"/>
              </a:lnSpc>
              <a:spcAft>
                <a:spcPts val="600"/>
              </a:spcAft>
              <a:buFont typeface="Arial" panose="020B0604020202020204" pitchFamily="34" charset="0"/>
              <a:buChar char="•"/>
            </a:pPr>
            <a:r>
              <a:rPr lang="en-US" sz="1600" dirty="0"/>
              <a:t>Vermont</a:t>
            </a:r>
          </a:p>
          <a:p>
            <a:pPr indent="-228600">
              <a:lnSpc>
                <a:spcPct val="90000"/>
              </a:lnSpc>
              <a:spcAft>
                <a:spcPts val="600"/>
              </a:spcAft>
              <a:buFont typeface="Arial" panose="020B0604020202020204" pitchFamily="34" charset="0"/>
              <a:buChar char="•"/>
            </a:pPr>
            <a:r>
              <a:rPr lang="en-US" sz="1600" dirty="0"/>
              <a:t>Jacksonville</a:t>
            </a:r>
          </a:p>
          <a:p>
            <a:pPr indent="-228600">
              <a:lnSpc>
                <a:spcPct val="90000"/>
              </a:lnSpc>
              <a:spcAft>
                <a:spcPts val="600"/>
              </a:spcAft>
              <a:buFont typeface="Arial" panose="020B0604020202020204" pitchFamily="34" charset="0"/>
              <a:buChar char="•"/>
            </a:pPr>
            <a:r>
              <a:rPr lang="en-US" sz="1600" dirty="0"/>
              <a:t>Grand Rapids</a:t>
            </a:r>
          </a:p>
          <a:p>
            <a:pPr indent="-228600">
              <a:lnSpc>
                <a:spcPct val="90000"/>
              </a:lnSpc>
              <a:spcAft>
                <a:spcPts val="600"/>
              </a:spcAft>
              <a:buFont typeface="Arial" panose="020B0604020202020204" pitchFamily="34" charset="0"/>
              <a:buChar char="•"/>
            </a:pPr>
            <a:r>
              <a:rPr lang="en-US" sz="1600" dirty="0"/>
              <a:t>Albany</a:t>
            </a:r>
          </a:p>
        </p:txBody>
      </p:sp>
      <p:pic>
        <p:nvPicPr>
          <p:cNvPr id="4" name="Content Placeholder 3" descr="Graphical user interface, table&#10;&#10;Description automatically generated">
            <a:extLst>
              <a:ext uri="{FF2B5EF4-FFF2-40B4-BE49-F238E27FC236}">
                <a16:creationId xmlns:a16="http://schemas.microsoft.com/office/drawing/2014/main" id="{9DCDA962-A70A-43AA-81C8-04D78162BDCE}"/>
              </a:ext>
            </a:extLst>
          </p:cNvPr>
          <p:cNvPicPr>
            <a:picLocks noGrp="1" noChangeAspect="1"/>
          </p:cNvPicPr>
          <p:nvPr>
            <p:ph idx="1"/>
          </p:nvPr>
        </p:nvPicPr>
        <p:blipFill>
          <a:blip r:embed="rId2"/>
          <a:stretch>
            <a:fillRect/>
          </a:stretch>
        </p:blipFill>
        <p:spPr>
          <a:xfrm>
            <a:off x="4662102" y="1952218"/>
            <a:ext cx="6903723" cy="2830526"/>
          </a:xfrm>
          <a:prstGeom prst="rect">
            <a:avLst/>
          </a:prstGeom>
        </p:spPr>
      </p:pic>
    </p:spTree>
    <p:extLst>
      <p:ext uri="{BB962C8B-B14F-4D97-AF65-F5344CB8AC3E}">
        <p14:creationId xmlns:p14="http://schemas.microsoft.com/office/powerpoint/2010/main" val="1041418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1100</TotalTime>
  <Words>555</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Can I predict where the price of vehicle are headed?</vt:lpstr>
      <vt:lpstr>The Problem</vt:lpstr>
      <vt:lpstr>Who it affects</vt:lpstr>
      <vt:lpstr>What factors affect the price</vt:lpstr>
      <vt:lpstr>Source of data was gathered from https://www.kaggle.com/austinreese/craigslist-carstrucks-data https://www.nytimes.com/2020/05/21/business/suv-sales-best-sellers.html https://www.statista.com/statistics/276506/change-in-us-car-demand-by-vehicle-type/ </vt:lpstr>
      <vt:lpstr>EDA</vt:lpstr>
      <vt:lpstr>Vehicle that are popular</vt:lpstr>
      <vt:lpstr>SUV Comparison</vt:lpstr>
      <vt:lpstr>What city has most vehicle sold?</vt:lpstr>
      <vt:lpstr>Most listed vehicle by state</vt:lpstr>
      <vt:lpstr>Preprocessing</vt:lpstr>
      <vt:lpstr>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I predict where the price of vehicle are headed?</dc:title>
  <dc:creator>Jeff Kwan</dc:creator>
  <cp:lastModifiedBy>Jeff Kwan</cp:lastModifiedBy>
  <cp:revision>6</cp:revision>
  <dcterms:created xsi:type="dcterms:W3CDTF">2021-09-05T22:07:49Z</dcterms:created>
  <dcterms:modified xsi:type="dcterms:W3CDTF">2021-09-06T16:28:31Z</dcterms:modified>
</cp:coreProperties>
</file>