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Quattrocento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T1GfyeklW8lpa6sxngyg0nzj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font" Target="fonts/QuattrocentoSans-regular.fntdata"/><Relationship Id="rId7" Type="http://schemas.openxmlformats.org/officeDocument/2006/relationships/font" Target="fonts/QuattrocentoSans-bold.fntdata"/><Relationship Id="rId8" Type="http://schemas.openxmlformats.org/officeDocument/2006/relationships/font" Target="fonts/Quattrocento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"/>
          <p:cNvCxnSpPr>
            <a:stCxn id="21" idx="3"/>
            <a:endCxn id="22" idx="1"/>
          </p:cNvCxnSpPr>
          <p:nvPr/>
        </p:nvCxnSpPr>
        <p:spPr>
          <a:xfrm>
            <a:off x="3600715" y="4786561"/>
            <a:ext cx="898200" cy="4380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"/>
          <p:cNvCxnSpPr>
            <a:stCxn id="24" idx="3"/>
            <a:endCxn id="25" idx="1"/>
          </p:cNvCxnSpPr>
          <p:nvPr/>
        </p:nvCxnSpPr>
        <p:spPr>
          <a:xfrm>
            <a:off x="3541062" y="2413231"/>
            <a:ext cx="555000" cy="4455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" name="Google Shape;26;p1"/>
          <p:cNvGrpSpPr/>
          <p:nvPr/>
        </p:nvGrpSpPr>
        <p:grpSpPr>
          <a:xfrm>
            <a:off x="270" y="832704"/>
            <a:ext cx="9143214" cy="472909"/>
            <a:chOff x="0" y="816135"/>
            <a:chExt cx="8961300" cy="463500"/>
          </a:xfrm>
        </p:grpSpPr>
        <p:sp>
          <p:nvSpPr>
            <p:cNvPr id="27" name="Google Shape;27;p1"/>
            <p:cNvSpPr/>
            <p:nvPr/>
          </p:nvSpPr>
          <p:spPr>
            <a:xfrm>
              <a:off x="0" y="816135"/>
              <a:ext cx="8961300" cy="4635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28;p1"/>
            <p:cNvCxnSpPr/>
            <p:nvPr/>
          </p:nvCxnSpPr>
          <p:spPr>
            <a:xfrm>
              <a:off x="0" y="816135"/>
              <a:ext cx="8961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9" name="Google Shape;29;p1"/>
          <p:cNvCxnSpPr>
            <a:stCxn id="21" idx="3"/>
            <a:endCxn id="30" idx="1"/>
          </p:cNvCxnSpPr>
          <p:nvPr/>
        </p:nvCxnSpPr>
        <p:spPr>
          <a:xfrm flipH="1" rot="10800000">
            <a:off x="3600715" y="4583761"/>
            <a:ext cx="903600" cy="2028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"/>
          <p:cNvCxnSpPr>
            <a:stCxn id="24" idx="3"/>
            <a:endCxn id="32" idx="1"/>
          </p:cNvCxnSpPr>
          <p:nvPr/>
        </p:nvCxnSpPr>
        <p:spPr>
          <a:xfrm flipH="1" rot="10800000">
            <a:off x="3541062" y="2150131"/>
            <a:ext cx="551400" cy="2631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" name="Google Shape;33;p1"/>
          <p:cNvGrpSpPr/>
          <p:nvPr/>
        </p:nvGrpSpPr>
        <p:grpSpPr>
          <a:xfrm>
            <a:off x="253687" y="3267323"/>
            <a:ext cx="2548063" cy="1559457"/>
            <a:chOff x="181333" y="3188855"/>
            <a:chExt cx="2745462" cy="1705256"/>
          </a:xfrm>
        </p:grpSpPr>
        <p:grpSp>
          <p:nvGrpSpPr>
            <p:cNvPr id="34" name="Google Shape;3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5" name="Google Shape;3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1"/>
            <p:cNvGrpSpPr/>
            <p:nvPr/>
          </p:nvGrpSpPr>
          <p:grpSpPr>
            <a:xfrm>
              <a:off x="181333" y="3188855"/>
              <a:ext cx="1472655" cy="1705256"/>
              <a:chOff x="4934192" y="762709"/>
              <a:chExt cx="1306907" cy="1628564"/>
            </a:xfrm>
          </p:grpSpPr>
          <p:sp>
            <p:nvSpPr>
              <p:cNvPr id="38" name="Google Shape;3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4934192" y="762709"/>
                <a:ext cx="1306907" cy="16285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b="0" i="0" lang="en-US" sz="714" u="none" cap="none" strike="noStrike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Monalco ore processing cost has been </a:t>
                </a:r>
                <a:r>
                  <a:rPr lang="en-US" sz="714">
                    <a:solidFill>
                      <a:srgbClr val="002C46"/>
                    </a:solidFill>
                  </a:rPr>
                  <a:t>`</a:t>
                </a:r>
                <a:r>
                  <a:rPr b="0" i="0" lang="en-US" sz="714" u="none" cap="none" strike="noStrike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 but the price of ore/ton has been decreasing.  If we do reduce the maintenance cost by 20% the business will not be viable.  The estimate cost for processing or is going to be 45 mil in 2019</a:t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"/>
              <p:cNvSpPr txBox="1"/>
              <p:nvPr/>
            </p:nvSpPr>
            <p:spPr>
              <a:xfrm>
                <a:off x="4977201" y="765983"/>
                <a:ext cx="769500" cy="1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"/>
              <p:cNvSpPr txBox="1"/>
              <p:nvPr/>
            </p:nvSpPr>
            <p:spPr>
              <a:xfrm>
                <a:off x="5765752" y="767147"/>
                <a:ext cx="330000" cy="1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2" name="Google Shape;42;p1"/>
          <p:cNvCxnSpPr>
            <a:stCxn id="39" idx="3"/>
            <a:endCxn id="43" idx="1"/>
          </p:cNvCxnSpPr>
          <p:nvPr/>
        </p:nvCxnSpPr>
        <p:spPr>
          <a:xfrm>
            <a:off x="1620458" y="4047051"/>
            <a:ext cx="796800" cy="65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1"/>
          <p:cNvCxnSpPr>
            <a:stCxn id="39" idx="3"/>
            <a:endCxn id="24" idx="1"/>
          </p:cNvCxnSpPr>
          <p:nvPr/>
        </p:nvCxnSpPr>
        <p:spPr>
          <a:xfrm flipH="1" rot="10800000">
            <a:off x="1620458" y="2413251"/>
            <a:ext cx="813900" cy="1633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" name="Google Shape;45;p1"/>
          <p:cNvGrpSpPr/>
          <p:nvPr/>
        </p:nvGrpSpPr>
        <p:grpSpPr>
          <a:xfrm>
            <a:off x="1945810" y="3963084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1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rect b="b" l="l" r="r" t="t"/>
              <a:pathLst>
                <a:path extrusionOk="0" h="204" w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3738605" y="2336632"/>
            <a:ext cx="155774" cy="155774"/>
            <a:chOff x="4283114" y="-597224"/>
            <a:chExt cx="170332" cy="170332"/>
          </a:xfrm>
        </p:grpSpPr>
        <p:sp>
          <p:nvSpPr>
            <p:cNvPr id="49" name="Google Shape;49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1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308743" y="-571595"/>
              <a:ext cx="119073" cy="119073"/>
            </a:xfrm>
            <a:custGeom>
              <a:rect b="b" l="l" r="r" t="t"/>
              <a:pathLst>
                <a:path extrusionOk="0" h="204" w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"/>
          <p:cNvGrpSpPr/>
          <p:nvPr/>
        </p:nvGrpSpPr>
        <p:grpSpPr>
          <a:xfrm>
            <a:off x="3967650" y="4711974"/>
            <a:ext cx="155774" cy="155774"/>
            <a:chOff x="4283114" y="-597224"/>
            <a:chExt cx="170332" cy="170332"/>
          </a:xfrm>
        </p:grpSpPr>
        <p:sp>
          <p:nvSpPr>
            <p:cNvPr id="52" name="Google Shape;52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1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308743" y="-571595"/>
              <a:ext cx="119073" cy="119073"/>
            </a:xfrm>
            <a:custGeom>
              <a:rect b="b" l="l" r="r" t="t"/>
              <a:pathLst>
                <a:path extrusionOk="0" h="204" w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6625" lIns="93275" spcFirstLastPara="1" rIns="93275" wrap="square" tIns="4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"/>
          <p:cNvGrpSpPr/>
          <p:nvPr/>
        </p:nvGrpSpPr>
        <p:grpSpPr>
          <a:xfrm>
            <a:off x="2434298" y="2152223"/>
            <a:ext cx="3053689" cy="694540"/>
            <a:chOff x="181338" y="3202316"/>
            <a:chExt cx="2745457" cy="759450"/>
          </a:xfrm>
        </p:grpSpPr>
        <p:grpSp>
          <p:nvGrpSpPr>
            <p:cNvPr id="55" name="Google Shape;5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6" name="Google Shape;5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"/>
            <p:cNvGrpSpPr/>
            <p:nvPr/>
          </p:nvGrpSpPr>
          <p:grpSpPr>
            <a:xfrm>
              <a:off x="181338" y="3202316"/>
              <a:ext cx="995050" cy="759450"/>
              <a:chOff x="4934193" y="775562"/>
              <a:chExt cx="883056" cy="725295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4934194" y="1056229"/>
                <a:ext cx="878605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b="0" i="0" lang="en-US" sz="714" u="none" cap="none" strike="noStrike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4934193" y="775562"/>
                <a:ext cx="883056" cy="545132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b="0" i="0" lang="en-US" sz="714" u="none" cap="none" strike="noStrike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</a:t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" name="Google Shape;60;p1"/>
          <p:cNvGrpSpPr/>
          <p:nvPr/>
        </p:nvGrpSpPr>
        <p:grpSpPr>
          <a:xfrm>
            <a:off x="2417174" y="4573674"/>
            <a:ext cx="2547936" cy="425774"/>
            <a:chOff x="181335" y="3496200"/>
            <a:chExt cx="2745460" cy="465566"/>
          </a:xfrm>
        </p:grpSpPr>
        <p:grpSp>
          <p:nvGrpSpPr>
            <p:cNvPr id="61" name="Google Shape;61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2" name="Google Shape;62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21" name="Google Shape;2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b="0" i="0" lang="en-US" sz="714" u="none" cap="none" strike="noStrike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tons</a:t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t/>
                </a:r>
                <a:endParaRPr b="0" i="0" sz="714" u="none" cap="none" strike="noStrik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4954832" y="1080554"/>
                <a:ext cx="920660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Ore Crusher Cost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092516" y="1937207"/>
            <a:ext cx="1072836" cy="425774"/>
            <a:chOff x="4934192" y="1056229"/>
            <a:chExt cx="1131757" cy="444628"/>
          </a:xfrm>
        </p:grpSpPr>
        <p:sp>
          <p:nvSpPr>
            <p:cNvPr id="32" name="Google Shape;3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4978025" y="1078603"/>
              <a:ext cx="769475" cy="128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Fixed Cost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1" i="0" lang="en-US" sz="71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"/>
          <p:cNvGrpSpPr/>
          <p:nvPr/>
        </p:nvGrpSpPr>
        <p:grpSpPr>
          <a:xfrm>
            <a:off x="4096160" y="2645705"/>
            <a:ext cx="1043821" cy="425774"/>
            <a:chOff x="4934192" y="1056229"/>
            <a:chExt cx="1156890" cy="444628"/>
          </a:xfrm>
        </p:grpSpPr>
        <p:sp>
          <p:nvSpPr>
            <p:cNvPr id="25" name="Google Shape;25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4954832" y="1080554"/>
              <a:ext cx="736354" cy="128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 Cost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5761184" y="1080554"/>
              <a:ext cx="329898" cy="11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1" i="0" lang="en-US" sz="71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"/>
          <p:cNvSpPr txBox="1"/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75" name="Google Shape;75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5549025" y="2649192"/>
            <a:ext cx="1192572" cy="436907"/>
            <a:chOff x="4934192" y="1056229"/>
            <a:chExt cx="1131757" cy="444628"/>
          </a:xfrm>
        </p:grpSpPr>
        <p:sp>
          <p:nvSpPr>
            <p:cNvPr id="82" name="Google Shape;8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4954832" y="1080554"/>
              <a:ext cx="769475" cy="257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Scheduled Maintenance 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5549025" y="1726775"/>
            <a:ext cx="1183540" cy="425774"/>
            <a:chOff x="4934192" y="1056229"/>
            <a:chExt cx="1131757" cy="444628"/>
          </a:xfrm>
        </p:grpSpPr>
        <p:sp>
          <p:nvSpPr>
            <p:cNvPr id="86" name="Google Shape;86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4954832" y="1080554"/>
              <a:ext cx="607149" cy="128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Labor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1" i="0" lang="en-US" sz="71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5558056" y="2188056"/>
            <a:ext cx="1183540" cy="425774"/>
            <a:chOff x="4934192" y="1056229"/>
            <a:chExt cx="1131757" cy="444628"/>
          </a:xfrm>
        </p:grpSpPr>
        <p:sp>
          <p:nvSpPr>
            <p:cNvPr id="91" name="Google Shape;91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4954832" y="1080554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1" i="0" lang="en-US" sz="71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Material Cost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1" i="0" lang="en-US" sz="71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5" name="Google Shape;95;p1"/>
          <p:cNvCxnSpPr>
            <a:endCxn id="87" idx="1"/>
          </p:cNvCxnSpPr>
          <p:nvPr/>
        </p:nvCxnSpPr>
        <p:spPr>
          <a:xfrm flipH="1" rot="10800000">
            <a:off x="5176425" y="1853400"/>
            <a:ext cx="372600" cy="29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"/>
          <p:cNvCxnSpPr>
            <a:stCxn id="32" idx="3"/>
            <a:endCxn id="92" idx="1"/>
          </p:cNvCxnSpPr>
          <p:nvPr/>
        </p:nvCxnSpPr>
        <p:spPr>
          <a:xfrm>
            <a:off x="5165352" y="2150094"/>
            <a:ext cx="392700" cy="16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"/>
          <p:cNvCxnSpPr>
            <a:stCxn id="25" idx="3"/>
            <a:endCxn id="83" idx="1"/>
          </p:cNvCxnSpPr>
          <p:nvPr/>
        </p:nvCxnSpPr>
        <p:spPr>
          <a:xfrm flipH="1" rot="10800000">
            <a:off x="5117305" y="2779092"/>
            <a:ext cx="431700" cy="7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" name="Google Shape;98;p1"/>
          <p:cNvGrpSpPr/>
          <p:nvPr/>
        </p:nvGrpSpPr>
        <p:grpSpPr>
          <a:xfrm>
            <a:off x="5549025" y="3127952"/>
            <a:ext cx="1183540" cy="425774"/>
            <a:chOff x="4934192" y="1056229"/>
            <a:chExt cx="1131757" cy="444628"/>
          </a:xfrm>
        </p:grpSpPr>
        <p:sp>
          <p:nvSpPr>
            <p:cNvPr id="99" name="Google Shape;99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989808" y="1080554"/>
              <a:ext cx="699523" cy="229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1" i="0" lang="en-US" sz="71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Unscheduled Maintenance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p1"/>
          <p:cNvCxnSpPr>
            <a:stCxn id="100" idx="1"/>
            <a:endCxn id="25" idx="3"/>
          </p:cNvCxnSpPr>
          <p:nvPr/>
        </p:nvCxnSpPr>
        <p:spPr>
          <a:xfrm rot="10800000">
            <a:off x="5117325" y="2858577"/>
            <a:ext cx="431700" cy="39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" name="Google Shape;103;p1"/>
          <p:cNvGrpSpPr/>
          <p:nvPr/>
        </p:nvGrpSpPr>
        <p:grpSpPr>
          <a:xfrm>
            <a:off x="5558056" y="3615650"/>
            <a:ext cx="1183540" cy="425774"/>
            <a:chOff x="4934192" y="1056229"/>
            <a:chExt cx="1131757" cy="444628"/>
          </a:xfrm>
        </p:grpSpPr>
        <p:sp>
          <p:nvSpPr>
            <p:cNvPr id="104" name="Google Shape;104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t/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4989808" y="1080554"/>
              <a:ext cx="699523" cy="229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b="1" i="0" lang="en-US" sz="71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Emergency Maintenance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7" name="Google Shape;107;p1"/>
          <p:cNvCxnSpPr>
            <a:endCxn id="105" idx="1"/>
          </p:cNvCxnSpPr>
          <p:nvPr/>
        </p:nvCxnSpPr>
        <p:spPr>
          <a:xfrm flipH="1" rot="-5400000">
            <a:off x="4907356" y="3091575"/>
            <a:ext cx="874500" cy="426900"/>
          </a:xfrm>
          <a:prstGeom prst="bentConnector2">
            <a:avLst/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"/>
          <p:cNvSpPr/>
          <p:nvPr/>
        </p:nvSpPr>
        <p:spPr>
          <a:xfrm>
            <a:off x="1747398" y="5796125"/>
            <a:ext cx="948000" cy="522000"/>
          </a:xfrm>
          <a:prstGeom prst="rect">
            <a:avLst/>
          </a:prstGeom>
          <a:solidFill>
            <a:srgbClr val="00C09D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>
                <a:solidFill>
                  <a:srgbClr val="002C46"/>
                </a:solidFill>
              </a:rPr>
              <a:t>increase revenue</a:t>
            </a:r>
            <a:endParaRPr b="0" i="0" sz="714" u="none" cap="none" strike="noStrik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"/>
          <p:cNvGrpSpPr/>
          <p:nvPr/>
        </p:nvGrpSpPr>
        <p:grpSpPr>
          <a:xfrm>
            <a:off x="1652142" y="3771564"/>
            <a:ext cx="2593569" cy="521973"/>
            <a:chOff x="312539" y="3202323"/>
            <a:chExt cx="2614221" cy="570774"/>
          </a:xfrm>
        </p:grpSpPr>
        <p:grpSp>
          <p:nvGrpSpPr>
            <p:cNvPr id="110" name="Google Shape;110;p1"/>
            <p:cNvGrpSpPr/>
            <p:nvPr/>
          </p:nvGrpSpPr>
          <p:grpSpPr>
            <a:xfrm>
              <a:off x="1699846" y="3521681"/>
              <a:ext cx="1226915" cy="154866"/>
              <a:chOff x="4954832" y="1080555"/>
              <a:chExt cx="1088849" cy="147900"/>
            </a:xfrm>
          </p:grpSpPr>
          <p:sp>
            <p:nvSpPr>
              <p:cNvPr id="111" name="Google Shape;111;p1"/>
              <p:cNvSpPr txBox="1"/>
              <p:nvPr/>
            </p:nvSpPr>
            <p:spPr>
              <a:xfrm>
                <a:off x="4954832" y="1080555"/>
                <a:ext cx="769500" cy="1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 txBox="1"/>
              <p:nvPr/>
            </p:nvSpPr>
            <p:spPr>
              <a:xfrm>
                <a:off x="5713681" y="1080555"/>
                <a:ext cx="330000" cy="14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b="1" i="0" lang="en-US" sz="714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1"/>
            <p:cNvSpPr/>
            <p:nvPr/>
          </p:nvSpPr>
          <p:spPr>
            <a:xfrm>
              <a:off x="312539" y="3202323"/>
              <a:ext cx="995190" cy="570774"/>
            </a:xfrm>
            <a:prstGeom prst="rect">
              <a:avLst/>
            </a:prstGeom>
            <a:solidFill>
              <a:srgbClr val="00C09D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sz="714">
                  <a:solidFill>
                    <a:srgbClr val="002C46"/>
                  </a:solidFill>
                </a:rPr>
                <a:t>Reduce cost</a:t>
              </a:r>
              <a:endParaRPr b="0" i="0" sz="714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2019-05-15T15:57:18Z</dcterms:created>
  <dc:creator>Hui, Chris</dc:creator>
</cp:coreProperties>
</file>