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326" y="-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-312492" y="6449512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34468" y="2053443"/>
            <a:ext cx="1208697" cy="4658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Cost </a:t>
            </a:r>
            <a:endParaRPr dirty="0"/>
          </a:p>
        </p:txBody>
      </p:sp>
      <p:sp>
        <p:nvSpPr>
          <p:cNvPr id="24" name="Google Shape;24;p1"/>
          <p:cNvSpPr/>
          <p:nvPr/>
        </p:nvSpPr>
        <p:spPr>
          <a:xfrm>
            <a:off x="1614704" y="5028886"/>
            <a:ext cx="1208695" cy="47113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 dirty="0"/>
          </a:p>
        </p:txBody>
      </p:sp>
      <p:sp>
        <p:nvSpPr>
          <p:cNvPr id="25" name="Google Shape;25;p1"/>
          <p:cNvSpPr/>
          <p:nvPr/>
        </p:nvSpPr>
        <p:spPr>
          <a:xfrm>
            <a:off x="3064423" y="1398174"/>
            <a:ext cx="1526777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Operational Cost</a:t>
            </a:r>
            <a:endParaRPr dirty="0"/>
          </a:p>
        </p:txBody>
      </p:sp>
      <p:sp>
        <p:nvSpPr>
          <p:cNvPr id="27" name="Google Shape;27;p1"/>
          <p:cNvSpPr/>
          <p:nvPr/>
        </p:nvSpPr>
        <p:spPr>
          <a:xfrm>
            <a:off x="5938177" y="1237245"/>
            <a:ext cx="1526777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dirty="0"/>
          </a:p>
        </p:txBody>
      </p:sp>
      <p:sp>
        <p:nvSpPr>
          <p:cNvPr id="29" name="Google Shape;29;p1"/>
          <p:cNvSpPr/>
          <p:nvPr/>
        </p:nvSpPr>
        <p:spPr>
          <a:xfrm>
            <a:off x="6497245" y="489160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 dirty="0"/>
          </a:p>
        </p:txBody>
      </p:sp>
      <p:sp>
        <p:nvSpPr>
          <p:cNvPr id="32" name="Google Shape;32;p1"/>
          <p:cNvSpPr/>
          <p:nvPr/>
        </p:nvSpPr>
        <p:spPr>
          <a:xfrm>
            <a:off x="4722373" y="4697885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lt1"/>
                </a:solidFill>
              </a:rPr>
              <a:t>Cost of ore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lt1"/>
                </a:solidFill>
              </a:rPr>
              <a:t>Increase</a:t>
            </a:r>
            <a:endParaRPr dirty="0"/>
          </a:p>
        </p:txBody>
      </p:sp>
      <p:sp>
        <p:nvSpPr>
          <p:cNvPr id="33" name="Google Shape;33;p1"/>
          <p:cNvSpPr/>
          <p:nvPr/>
        </p:nvSpPr>
        <p:spPr>
          <a:xfrm>
            <a:off x="5929299" y="763626"/>
            <a:ext cx="152088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</a:t>
            </a:r>
            <a:endParaRPr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 err="1"/>
              <a:t>Monalco</a:t>
            </a:r>
            <a:r>
              <a:rPr lang="en-AU" sz="1900" dirty="0"/>
              <a:t> Issue Tree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6689740" y="5498807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 dirty="0"/>
          </a:p>
        </p:txBody>
      </p:sp>
      <p:sp>
        <p:nvSpPr>
          <p:cNvPr id="68" name="Google Shape;25;p1">
            <a:extLst>
              <a:ext uri="{FF2B5EF4-FFF2-40B4-BE49-F238E27FC236}">
                <a16:creationId xmlns:a16="http://schemas.microsoft.com/office/drawing/2014/main" id="{D1E1B01F-C23F-4074-81F0-50CDFA787AD6}"/>
              </a:ext>
            </a:extLst>
          </p:cNvPr>
          <p:cNvSpPr/>
          <p:nvPr/>
        </p:nvSpPr>
        <p:spPr>
          <a:xfrm>
            <a:off x="3069928" y="3664706"/>
            <a:ext cx="1526777" cy="3554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Ore Crusher Cost</a:t>
            </a:r>
            <a:endParaRPr dirty="0"/>
          </a:p>
        </p:txBody>
      </p:sp>
      <p:sp>
        <p:nvSpPr>
          <p:cNvPr id="71" name="Google Shape;33;p1">
            <a:extLst>
              <a:ext uri="{FF2B5EF4-FFF2-40B4-BE49-F238E27FC236}">
                <a16:creationId xmlns:a16="http://schemas.microsoft.com/office/drawing/2014/main" id="{D39B0E02-A8D5-4A44-97E5-033E6D466A92}"/>
              </a:ext>
            </a:extLst>
          </p:cNvPr>
          <p:cNvSpPr/>
          <p:nvPr/>
        </p:nvSpPr>
        <p:spPr>
          <a:xfrm>
            <a:off x="5899708" y="1784626"/>
            <a:ext cx="156085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Scheduled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C51F4C-BC09-43C7-AAA1-63839796BD2D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rot="10800000" flipV="1">
            <a:off x="2843165" y="1593674"/>
            <a:ext cx="221258" cy="6927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EBA501B-065A-4B5A-A08D-B5E729011D06}"/>
              </a:ext>
            </a:extLst>
          </p:cNvPr>
          <p:cNvCxnSpPr>
            <a:stCxn id="68" idx="1"/>
            <a:endCxn id="23" idx="3"/>
          </p:cNvCxnSpPr>
          <p:nvPr/>
        </p:nvCxnSpPr>
        <p:spPr>
          <a:xfrm rot="10800000">
            <a:off x="2843166" y="2286387"/>
            <a:ext cx="226763" cy="15560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33;p1">
            <a:extLst>
              <a:ext uri="{FF2B5EF4-FFF2-40B4-BE49-F238E27FC236}">
                <a16:creationId xmlns:a16="http://schemas.microsoft.com/office/drawing/2014/main" id="{318A1417-8C07-4EC4-BD60-D964C81CA7D4}"/>
              </a:ext>
            </a:extLst>
          </p:cNvPr>
          <p:cNvSpPr/>
          <p:nvPr/>
        </p:nvSpPr>
        <p:spPr>
          <a:xfrm>
            <a:off x="4767968" y="1006080"/>
            <a:ext cx="960479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dirty="0"/>
          </a:p>
        </p:txBody>
      </p:sp>
      <p:sp>
        <p:nvSpPr>
          <p:cNvPr id="73" name="Google Shape;33;p1">
            <a:extLst>
              <a:ext uri="{FF2B5EF4-FFF2-40B4-BE49-F238E27FC236}">
                <a16:creationId xmlns:a16="http://schemas.microsoft.com/office/drawing/2014/main" id="{6A4E51BA-200F-44B9-80F1-B57231FD6FB3}"/>
              </a:ext>
            </a:extLst>
          </p:cNvPr>
          <p:cNvSpPr/>
          <p:nvPr/>
        </p:nvSpPr>
        <p:spPr>
          <a:xfrm>
            <a:off x="4767967" y="2004158"/>
            <a:ext cx="96048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lt1"/>
                </a:solidFill>
              </a:rPr>
              <a:t>Variable</a:t>
            </a: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lt1"/>
                </a:solidFill>
              </a:rPr>
              <a:t>Cost</a:t>
            </a:r>
            <a:endParaRPr lang="en-AU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33;p1">
            <a:extLst>
              <a:ext uri="{FF2B5EF4-FFF2-40B4-BE49-F238E27FC236}">
                <a16:creationId xmlns:a16="http://schemas.microsoft.com/office/drawing/2014/main" id="{F66B8673-33D9-4553-9B78-C0DE5D02B454}"/>
              </a:ext>
            </a:extLst>
          </p:cNvPr>
          <p:cNvSpPr/>
          <p:nvPr/>
        </p:nvSpPr>
        <p:spPr>
          <a:xfrm>
            <a:off x="5899708" y="2707891"/>
            <a:ext cx="156085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Emergency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dirty="0"/>
          </a:p>
        </p:txBody>
      </p:sp>
      <p:sp>
        <p:nvSpPr>
          <p:cNvPr id="75" name="Google Shape;33;p1">
            <a:extLst>
              <a:ext uri="{FF2B5EF4-FFF2-40B4-BE49-F238E27FC236}">
                <a16:creationId xmlns:a16="http://schemas.microsoft.com/office/drawing/2014/main" id="{90F2F958-04DC-4BBD-9156-77A3AE534DA9}"/>
              </a:ext>
            </a:extLst>
          </p:cNvPr>
          <p:cNvSpPr/>
          <p:nvPr/>
        </p:nvSpPr>
        <p:spPr>
          <a:xfrm>
            <a:off x="5899707" y="2250160"/>
            <a:ext cx="156085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Un-Scheduled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E9ADAF0-1244-4BB4-8FCE-8797F26ABE5A}"/>
              </a:ext>
            </a:extLst>
          </p:cNvPr>
          <p:cNvCxnSpPr>
            <a:stCxn id="72" idx="1"/>
            <a:endCxn id="25" idx="3"/>
          </p:cNvCxnSpPr>
          <p:nvPr/>
        </p:nvCxnSpPr>
        <p:spPr>
          <a:xfrm rot="10800000" flipV="1">
            <a:off x="4591200" y="1201580"/>
            <a:ext cx="176768" cy="3920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D66287-BCFB-41DE-A655-533E770E3B8A}"/>
              </a:ext>
            </a:extLst>
          </p:cNvPr>
          <p:cNvCxnSpPr>
            <a:stCxn id="73" idx="1"/>
            <a:endCxn id="25" idx="3"/>
          </p:cNvCxnSpPr>
          <p:nvPr/>
        </p:nvCxnSpPr>
        <p:spPr>
          <a:xfrm rot="10800000">
            <a:off x="4591201" y="1593674"/>
            <a:ext cx="176767" cy="605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15D5C9-4540-472A-9A43-6E73DE657E27}"/>
              </a:ext>
            </a:extLst>
          </p:cNvPr>
          <p:cNvCxnSpPr>
            <a:stCxn id="33" idx="1"/>
            <a:endCxn id="72" idx="3"/>
          </p:cNvCxnSpPr>
          <p:nvPr/>
        </p:nvCxnSpPr>
        <p:spPr>
          <a:xfrm rot="10800000" flipV="1">
            <a:off x="5728447" y="959126"/>
            <a:ext cx="200852" cy="242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94F036C-5DDC-49C1-ACC2-70FBEAFA135B}"/>
              </a:ext>
            </a:extLst>
          </p:cNvPr>
          <p:cNvCxnSpPr>
            <a:stCxn id="27" idx="1"/>
            <a:endCxn id="72" idx="3"/>
          </p:cNvCxnSpPr>
          <p:nvPr/>
        </p:nvCxnSpPr>
        <p:spPr>
          <a:xfrm rot="10800000">
            <a:off x="5728447" y="1201581"/>
            <a:ext cx="209730" cy="2311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DD440A2-F073-4951-A5B5-9160F1EF2A21}"/>
              </a:ext>
            </a:extLst>
          </p:cNvPr>
          <p:cNvCxnSpPr>
            <a:cxnSpLocks/>
            <a:stCxn id="71" idx="1"/>
            <a:endCxn id="73" idx="3"/>
          </p:cNvCxnSpPr>
          <p:nvPr/>
        </p:nvCxnSpPr>
        <p:spPr>
          <a:xfrm rot="10800000" flipV="1">
            <a:off x="5728448" y="1980126"/>
            <a:ext cx="171261" cy="219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E956494-C570-40A1-A93E-CF26A1F25F56}"/>
              </a:ext>
            </a:extLst>
          </p:cNvPr>
          <p:cNvCxnSpPr>
            <a:stCxn id="75" idx="1"/>
            <a:endCxn id="73" idx="3"/>
          </p:cNvCxnSpPr>
          <p:nvPr/>
        </p:nvCxnSpPr>
        <p:spPr>
          <a:xfrm rot="10800000">
            <a:off x="5728447" y="2199658"/>
            <a:ext cx="171260" cy="2460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F8BB592-1363-42F4-803E-9B1A80CAF00A}"/>
              </a:ext>
            </a:extLst>
          </p:cNvPr>
          <p:cNvCxnSpPr>
            <a:stCxn id="74" idx="1"/>
            <a:endCxn id="73" idx="3"/>
          </p:cNvCxnSpPr>
          <p:nvPr/>
        </p:nvCxnSpPr>
        <p:spPr>
          <a:xfrm rot="10800000">
            <a:off x="5728448" y="2199659"/>
            <a:ext cx="171261" cy="7037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33;p1">
            <a:extLst>
              <a:ext uri="{FF2B5EF4-FFF2-40B4-BE49-F238E27FC236}">
                <a16:creationId xmlns:a16="http://schemas.microsoft.com/office/drawing/2014/main" id="{E5BBA000-E3F8-4891-85FB-6B1C05C14709}"/>
              </a:ext>
            </a:extLst>
          </p:cNvPr>
          <p:cNvSpPr/>
          <p:nvPr/>
        </p:nvSpPr>
        <p:spPr>
          <a:xfrm>
            <a:off x="4748766" y="3358911"/>
            <a:ext cx="960479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dirty="0"/>
          </a:p>
        </p:txBody>
      </p:sp>
      <p:sp>
        <p:nvSpPr>
          <p:cNvPr id="86" name="Google Shape;33;p1">
            <a:extLst>
              <a:ext uri="{FF2B5EF4-FFF2-40B4-BE49-F238E27FC236}">
                <a16:creationId xmlns:a16="http://schemas.microsoft.com/office/drawing/2014/main" id="{73FFEA2D-4F40-4CA0-90C9-6DAA903E6751}"/>
              </a:ext>
            </a:extLst>
          </p:cNvPr>
          <p:cNvSpPr/>
          <p:nvPr/>
        </p:nvSpPr>
        <p:spPr>
          <a:xfrm>
            <a:off x="4748766" y="3916642"/>
            <a:ext cx="96048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lt1"/>
                </a:solidFill>
              </a:rPr>
              <a:t>Variable</a:t>
            </a: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lt1"/>
                </a:solidFill>
              </a:rPr>
              <a:t>Cost</a:t>
            </a:r>
            <a:endParaRPr lang="en-AU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F2D40B9-DF1C-471C-910E-E8B21F661041}"/>
              </a:ext>
            </a:extLst>
          </p:cNvPr>
          <p:cNvCxnSpPr>
            <a:cxnSpLocks/>
            <a:stCxn id="85" idx="1"/>
            <a:endCxn id="68" idx="3"/>
          </p:cNvCxnSpPr>
          <p:nvPr/>
        </p:nvCxnSpPr>
        <p:spPr>
          <a:xfrm rot="10800000" flipV="1">
            <a:off x="4596706" y="3554411"/>
            <a:ext cx="152061" cy="2880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9C37492-5055-4188-814F-A2E44EE3D8F7}"/>
              </a:ext>
            </a:extLst>
          </p:cNvPr>
          <p:cNvCxnSpPr>
            <a:cxnSpLocks/>
            <a:stCxn id="86" idx="1"/>
            <a:endCxn id="68" idx="3"/>
          </p:cNvCxnSpPr>
          <p:nvPr/>
        </p:nvCxnSpPr>
        <p:spPr>
          <a:xfrm rot="10800000">
            <a:off x="4596706" y="3842434"/>
            <a:ext cx="152061" cy="269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25;p1">
            <a:extLst>
              <a:ext uri="{FF2B5EF4-FFF2-40B4-BE49-F238E27FC236}">
                <a16:creationId xmlns:a16="http://schemas.microsoft.com/office/drawing/2014/main" id="{B5CB80E7-6DBF-441D-94C8-678A7DABAE7C}"/>
              </a:ext>
            </a:extLst>
          </p:cNvPr>
          <p:cNvSpPr/>
          <p:nvPr/>
        </p:nvSpPr>
        <p:spPr>
          <a:xfrm>
            <a:off x="3071495" y="4712025"/>
            <a:ext cx="1526776" cy="3554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Ore Price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</a:t>
            </a:r>
            <a:endParaRPr dirty="0"/>
          </a:p>
        </p:txBody>
      </p:sp>
      <p:sp>
        <p:nvSpPr>
          <p:cNvPr id="91" name="Google Shape;33;p1">
            <a:extLst>
              <a:ext uri="{FF2B5EF4-FFF2-40B4-BE49-F238E27FC236}">
                <a16:creationId xmlns:a16="http://schemas.microsoft.com/office/drawing/2014/main" id="{96F530E5-0300-413E-AA6E-09DCF570B9CC}"/>
              </a:ext>
            </a:extLst>
          </p:cNvPr>
          <p:cNvSpPr/>
          <p:nvPr/>
        </p:nvSpPr>
        <p:spPr>
          <a:xfrm>
            <a:off x="5886014" y="3377569"/>
            <a:ext cx="1560852" cy="3554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Scheduled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sz="1200" dirty="0"/>
          </a:p>
        </p:txBody>
      </p:sp>
      <p:sp>
        <p:nvSpPr>
          <p:cNvPr id="92" name="Google Shape;33;p1">
            <a:extLst>
              <a:ext uri="{FF2B5EF4-FFF2-40B4-BE49-F238E27FC236}">
                <a16:creationId xmlns:a16="http://schemas.microsoft.com/office/drawing/2014/main" id="{AAD4126E-E5B1-4A09-8DEE-37B368375CDC}"/>
              </a:ext>
            </a:extLst>
          </p:cNvPr>
          <p:cNvSpPr/>
          <p:nvPr/>
        </p:nvSpPr>
        <p:spPr>
          <a:xfrm>
            <a:off x="5888625" y="3916626"/>
            <a:ext cx="156085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lt1"/>
                </a:solidFill>
              </a:rPr>
              <a:t>Eliminate</a:t>
            </a:r>
            <a:r>
              <a:rPr lang="en-AU" sz="11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Un-Scheduled </a:t>
            </a:r>
            <a:r>
              <a:rPr lang="en-AU" sz="110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Maintenace</a:t>
            </a:r>
            <a:endParaRPr lang="en-AU" sz="11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E0148D8-EB94-476A-A268-BF11B661D536}"/>
              </a:ext>
            </a:extLst>
          </p:cNvPr>
          <p:cNvCxnSpPr>
            <a:stCxn id="91" idx="1"/>
            <a:endCxn id="85" idx="3"/>
          </p:cNvCxnSpPr>
          <p:nvPr/>
        </p:nvCxnSpPr>
        <p:spPr>
          <a:xfrm rot="10800000">
            <a:off x="5709246" y="3554412"/>
            <a:ext cx="176769" cy="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9C2A5EA-7196-4A11-A62A-884916AFFB19}"/>
              </a:ext>
            </a:extLst>
          </p:cNvPr>
          <p:cNvCxnSpPr>
            <a:stCxn id="92" idx="1"/>
            <a:endCxn id="86" idx="3"/>
          </p:cNvCxnSpPr>
          <p:nvPr/>
        </p:nvCxnSpPr>
        <p:spPr>
          <a:xfrm rot="10800000" flipV="1">
            <a:off x="5709247" y="4112126"/>
            <a:ext cx="179379" cy="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51BE0D3-AEDD-4819-BFED-E61E1FF6E91D}"/>
              </a:ext>
            </a:extLst>
          </p:cNvPr>
          <p:cNvCxnSpPr>
            <a:stCxn id="32" idx="1"/>
            <a:endCxn id="90" idx="3"/>
          </p:cNvCxnSpPr>
          <p:nvPr/>
        </p:nvCxnSpPr>
        <p:spPr>
          <a:xfrm rot="10800000">
            <a:off x="4598271" y="4889753"/>
            <a:ext cx="124102" cy="36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93FFD3A-EC3A-4C93-9777-213EEF7D3D4D}"/>
              </a:ext>
            </a:extLst>
          </p:cNvPr>
          <p:cNvCxnSpPr>
            <a:stCxn id="90" idx="1"/>
            <a:endCxn id="24" idx="3"/>
          </p:cNvCxnSpPr>
          <p:nvPr/>
        </p:nvCxnSpPr>
        <p:spPr>
          <a:xfrm rot="10800000" flipV="1">
            <a:off x="2823399" y="4889752"/>
            <a:ext cx="248096" cy="374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103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Monalco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Jeff</cp:lastModifiedBy>
  <cp:revision>6</cp:revision>
  <dcterms:created xsi:type="dcterms:W3CDTF">2019-05-15T15:57:18Z</dcterms:created>
  <dcterms:modified xsi:type="dcterms:W3CDTF">2021-06-28T06:55:47Z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