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80" r:id="rId5"/>
    <p:sldId id="281" r:id="rId6"/>
    <p:sldId id="282" r:id="rId7"/>
    <p:sldId id="262" r:id="rId8"/>
    <p:sldId id="260" r:id="rId9"/>
    <p:sldId id="27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768F1-CC0E-4EB7-8231-9827F1C3FD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F151A-225A-4BB7-AE48-4810B4A1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3D7C17-3CC5-4662-85B0-EF21E55F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068EBA9-14C1-4E75-BDBF-63EF56223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53E3B8-3E3A-4E06-BDC6-53AB6A1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87F-4BEC-417F-AE33-A4B61B5B0410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80B912-A9C0-4015-B5AC-3694C38C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3E7EB1-5A72-4D1F-949B-ED0C563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5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7B350C-EC00-4ACD-8543-016AA654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B451215-7952-401B-882E-2B659599F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411481-FCD8-4B86-B8E1-E466E2EF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4E7E-D12B-47B6-B7F8-C21D09E02CE7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E08715-6B13-4A4A-A830-519CCA0E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E76497-0CDD-44CE-B587-B9A5C851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4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71836FE-8C80-45A5-9AF2-BCB34DAD9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47F28A2-F098-40FE-82A5-CD39BC81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858566-6967-4C13-8155-E4DA1BFE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A6F2-79CC-4984-A3FA-8D6439CB54CA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0833C6-AC83-46C1-BEAE-46147334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A878E2-47CF-4F02-B52C-452079A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1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74E88D-7B29-4095-AE76-70C10211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82272B-3FC4-4FA9-931A-504BE6E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674D58-630C-4864-A315-3DFAAB89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BAE2-A177-4517-B9C2-C69472CEA62B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1F58F8-4EBF-4239-9A3B-3744AE7F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00B51A-7608-49CE-BC53-A14A8394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8B9CDD-9524-4AF6-BD93-A60F4838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7B8AE9-27E9-4313-90E2-8572C0289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8531D3-482E-471A-9A7F-1159FF5F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FC8-43FB-471E-8F94-9A7D78FA5BDA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55DD64-344D-4E79-ABC7-91058F3B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2FDE53-D1E1-4CF1-9DEA-413F6825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6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998E52-A521-4C00-84AA-F46CEA7C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B18ECF-698F-4D8D-ACC8-DBDFF8DB3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996BD5D-A31A-4375-B8D7-F24E718AE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C0BFE1C-8CDA-43CC-8BD7-0D8BC1F8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9FBE-4DAF-42BE-8347-8EDA7E7B8187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50098BF-11BB-453A-A374-FD8FF0C3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76F006D-8A31-42DF-A238-501D3F2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8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61084A-E43B-4233-B708-862414AB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65A1D6-F494-437D-B342-7E123578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B803DDA-9911-4597-9039-2FB15F90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5A5EB7B-D768-4DA3-B361-187177DB2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4C1C403-AE38-4570-A56E-96707620A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F8ED168-25A5-4D17-8521-5226249C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5D93-AE6D-4671-A947-4EAA9C5C2A85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7060E3-8D4B-4EF7-9EB2-1CA254F7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01DC0FF-056E-4FC0-8F03-E5B7C3E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C4A242-9F4C-4B74-B614-EF7C7F3F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D2EE610-5A82-49D6-A4A6-7D1EB474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A2-34E2-49E5-B6CB-C9195684A4F2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7696159-1B57-490B-9B3E-76067BC1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E38595C-B42E-413B-BB6B-CFD59D2D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4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F4475BF-B8EE-42D1-9C65-A54F9FB2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BE0-D756-4A58-9934-838B94C63009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C638190-719D-443A-B984-24BAD242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CF65F00-CEE9-402E-9DC6-FA7092F2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0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0BB2D2-9F0A-4652-9698-E8785F5F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C11DCE-1883-4DBB-92E5-41A53B0F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710122-7754-4833-B5DD-610DA5CD6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E3948B7-C7C1-4511-AEF0-A0B9530D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B711-5827-49CD-8AA0-F58CD419C850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919B4C9-C2B2-428F-9EB7-DD307CD4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7CE6A67-FF98-4EF8-BB99-CF9035CC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0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A1E360-040D-430E-BB41-E8263BD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1256F97-9125-4F8B-8B27-650D63A6F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8C2FD0D-9CF7-4404-94A7-52DB2E24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18A623E-ECF8-48B4-8675-06EA0368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82D4-C0B3-4BB0-A3F9-B181237CE65F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614D57F-BD93-487D-83DE-B2CA9D68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00572F4-372A-4692-8406-A9E234EA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6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E9D9F5E-FADF-41F6-ADD3-036F7337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2408AAA-3F42-43E6-8BC3-C56C5A0E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68A2F-95D2-419C-85C7-CE4121C40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2836-D971-4CAF-B65F-2C5E874D588A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A756F7-B0B1-45D7-90C1-B7C16E73D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097909-EBC2-450F-8B42-823721F3E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79AC-5464-4119-A017-9EF4A66E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6DB6A1-BA19-44FB-8388-77D9605D8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970" y="1122363"/>
            <a:ext cx="9917430" cy="2387600"/>
          </a:xfrm>
        </p:spPr>
        <p:txBody>
          <a:bodyPr/>
          <a:lstStyle/>
          <a:p>
            <a:r>
              <a:rPr lang="en-US" altLang="ko-KR" dirty="0" smtClean="0"/>
              <a:t>Calibration &amp; Scan Process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6199F0-B699-4E86-AFD9-5BD693E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6BAE-41F6-4C9F-903B-73BF464689DD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0DB594F-39CB-4B7A-971F-B09E2FC7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CF849B-650D-4E10-921B-A0677A5E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calibration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scan pattern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083A2BF-B11C-4D16-8EEA-238E36EF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40" y="2205441"/>
            <a:ext cx="5247504" cy="2535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934E6F-5C0D-4305-847D-CF210B9A1302}"/>
              </a:ext>
            </a:extLst>
          </p:cNvPr>
          <p:cNvSpPr txBox="1"/>
          <p:nvPr/>
        </p:nvSpPr>
        <p:spPr>
          <a:xfrm>
            <a:off x="1548301" y="4918267"/>
            <a:ext cx="396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것에 대하여 </a:t>
            </a:r>
            <a:r>
              <a:rPr lang="en-US" altLang="ko-KR" dirty="0"/>
              <a:t>reverse pattern</a:t>
            </a:r>
          </a:p>
          <a:p>
            <a:r>
              <a:rPr lang="en-US" altLang="ko-KR" dirty="0"/>
              <a:t>but,</a:t>
            </a:r>
            <a:r>
              <a:rPr lang="ko-KR" altLang="en-US" dirty="0"/>
              <a:t> 캘리브레이션에 대해서도 왼쪽과 같은 </a:t>
            </a:r>
            <a:r>
              <a:rPr lang="en-US" altLang="ko-KR" dirty="0"/>
              <a:t>shift</a:t>
            </a:r>
            <a:r>
              <a:rPr lang="ko-KR" altLang="en-US" dirty="0"/>
              <a:t> 패턴 투사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1578364-7E1E-4E99-AFA9-9CF37C6F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6339-B992-4E29-B03F-FBED3626831D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AADA3979-928C-459A-86CC-6F404CDA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80" y="1690688"/>
            <a:ext cx="4488180" cy="44881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31430" y="6180138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현재는 </a:t>
            </a:r>
            <a:r>
              <a:rPr lang="en-US" altLang="ko-KR" dirty="0" smtClean="0"/>
              <a:t>shift pattern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7ED2B0-623A-47C0-BCA0-F9A805D5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Camera Calibration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328F86-87C0-41EB-A610-7656E5E9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Circle Pattern Detection Made Simplified and Robust</a:t>
            </a:r>
          </a:p>
          <a:p>
            <a:r>
              <a:rPr lang="ko-KR" altLang="en-US" dirty="0"/>
              <a:t>지금까지는 </a:t>
            </a:r>
            <a:r>
              <a:rPr lang="en-US" altLang="ko-KR" dirty="0"/>
              <a:t>Calibration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 찍을 때 상당한 어려움</a:t>
            </a:r>
            <a:endParaRPr lang="en-US" altLang="ko-KR" dirty="0"/>
          </a:p>
          <a:p>
            <a:r>
              <a:rPr lang="ko-KR" altLang="en-US" dirty="0" smtClean="0"/>
              <a:t>새로운 </a:t>
            </a:r>
            <a:r>
              <a:rPr lang="ko-KR" altLang="en-US" dirty="0"/>
              <a:t>버전에서는 서클만 </a:t>
            </a:r>
            <a:r>
              <a:rPr lang="ko-KR" altLang="en-US" dirty="0" smtClean="0"/>
              <a:t>가려지지 않게 잘 </a:t>
            </a:r>
            <a:r>
              <a:rPr lang="ko-KR" altLang="en-US" dirty="0"/>
              <a:t>나오게 찍으면 됨</a:t>
            </a:r>
            <a:r>
              <a:rPr lang="en-US" altLang="ko-KR" dirty="0"/>
              <a:t>. </a:t>
            </a:r>
            <a:r>
              <a:rPr lang="ko-KR" altLang="en-US" dirty="0"/>
              <a:t>최신 </a:t>
            </a:r>
            <a:r>
              <a:rPr lang="en-US" altLang="ko-KR" dirty="0"/>
              <a:t>OpenCV Blob detection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1116D9-9ADA-4A8A-911C-79EE2AE0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23" y="3335045"/>
            <a:ext cx="2569088" cy="29063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46FE76B-B4C4-4054-9D45-E556A1B1508F}"/>
              </a:ext>
            </a:extLst>
          </p:cNvPr>
          <p:cNvSpPr/>
          <p:nvPr/>
        </p:nvSpPr>
        <p:spPr>
          <a:xfrm>
            <a:off x="5015439" y="3923955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CCalibration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DetectCirclePoints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469189-7210-4CB2-84EA-A7454864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5E6D-0C1F-4EB1-BECF-71ACEA24DB64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B4ABC4C-4194-435E-9548-406E4150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5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4EE538-8575-4DC5-AACA-5D3ECEBC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Calibration board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2E7937-0C18-49D7-83AF-BBFDA51B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22" y="1690688"/>
            <a:ext cx="5135649" cy="41786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6DA1397-DD46-4EF5-844A-DB53607D94A1}"/>
              </a:ext>
            </a:extLst>
          </p:cNvPr>
          <p:cNvCxnSpPr/>
          <p:nvPr/>
        </p:nvCxnSpPr>
        <p:spPr>
          <a:xfrm flipV="1">
            <a:off x="1853514" y="2990335"/>
            <a:ext cx="236014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EE3AE2-0008-4D47-8F1B-BC86EEB854FA}"/>
              </a:ext>
            </a:extLst>
          </p:cNvPr>
          <p:cNvSpPr txBox="1"/>
          <p:nvPr/>
        </p:nvSpPr>
        <p:spPr>
          <a:xfrm>
            <a:off x="605481" y="3805881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calibration board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027FB19-8D04-4B38-B20C-C46B35A8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5C10-B5D5-46F6-99B3-0F60C2C480F0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4791F5D-28E8-44A9-94CB-84BD08DB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10600" y="1690688"/>
            <a:ext cx="229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x,y,z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pairs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610600" y="2411730"/>
            <a:ext cx="24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calibrate it!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6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038C53-D9CD-4E90-A51C-A9421254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81951F-9E02-4882-A25E-AF7A337A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665" cy="4351338"/>
          </a:xfrm>
        </p:spPr>
        <p:txBody>
          <a:bodyPr/>
          <a:lstStyle/>
          <a:p>
            <a:r>
              <a:rPr lang="en-US" altLang="ko-KR" dirty="0"/>
              <a:t>Once we know camera pose everything gets easy</a:t>
            </a:r>
          </a:p>
          <a:p>
            <a:r>
              <a:rPr lang="en-US" altLang="ko-KR" dirty="0"/>
              <a:t>We know calibration objects’ planes </a:t>
            </a:r>
          </a:p>
          <a:p>
            <a:r>
              <a:rPr lang="en-US" altLang="ko-KR" dirty="0"/>
              <a:t>We get projector grey code from camera images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DEBB3AA-4532-4D06-9BD5-26C0E049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74" y="-183978"/>
            <a:ext cx="5211977" cy="694930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13D3A7B1-1583-4A90-92A3-945E17D3A14C}"/>
              </a:ext>
            </a:extLst>
          </p:cNvPr>
          <p:cNvCxnSpPr>
            <a:cxnSpLocks/>
          </p:cNvCxnSpPr>
          <p:nvPr/>
        </p:nvCxnSpPr>
        <p:spPr>
          <a:xfrm flipV="1">
            <a:off x="5722466" y="4228006"/>
            <a:ext cx="2400042" cy="30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961564-E488-44DC-B7AF-3F8063E7B63D}"/>
              </a:ext>
            </a:extLst>
          </p:cNvPr>
          <p:cNvSpPr txBox="1"/>
          <p:nvPr/>
        </p:nvSpPr>
        <p:spPr>
          <a:xfrm>
            <a:off x="3733027" y="4534930"/>
            <a:ext cx="200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is projector’s stripe address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390459-1641-4F94-A78B-6978DBD57767}"/>
              </a:ext>
            </a:extLst>
          </p:cNvPr>
          <p:cNvSpPr txBox="1"/>
          <p:nvPr/>
        </p:nvSpPr>
        <p:spPr>
          <a:xfrm>
            <a:off x="4079017" y="5488185"/>
            <a:ext cx="240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yz</a:t>
            </a:r>
            <a:r>
              <a:rPr lang="en-US" altLang="ko-KR" dirty="0"/>
              <a:t> plane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B65A35-7C2A-4DAF-BB5A-3C0AED7C1D64}"/>
              </a:ext>
            </a:extLst>
          </p:cNvPr>
          <p:cNvSpPr txBox="1"/>
          <p:nvPr/>
        </p:nvSpPr>
        <p:spPr>
          <a:xfrm>
            <a:off x="4335678" y="6176963"/>
            <a:ext cx="240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xy</a:t>
            </a:r>
            <a:r>
              <a:rPr lang="en-US" altLang="ko-KR" dirty="0"/>
              <a:t> plane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0C8F17B-3146-43F5-9D2E-A12AD9CA0DA4}"/>
              </a:ext>
            </a:extLst>
          </p:cNvPr>
          <p:cNvCxnSpPr>
            <a:cxnSpLocks/>
          </p:cNvCxnSpPr>
          <p:nvPr/>
        </p:nvCxnSpPr>
        <p:spPr>
          <a:xfrm flipV="1">
            <a:off x="5473272" y="4774494"/>
            <a:ext cx="2768685" cy="89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C51AD81-BC18-42C9-AB3A-B731DC061F9C}"/>
              </a:ext>
            </a:extLst>
          </p:cNvPr>
          <p:cNvCxnSpPr>
            <a:cxnSpLocks/>
          </p:cNvCxnSpPr>
          <p:nvPr/>
        </p:nvCxnSpPr>
        <p:spPr>
          <a:xfrm flipV="1">
            <a:off x="5535699" y="4841854"/>
            <a:ext cx="4697499" cy="157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42692E-92EC-482D-B019-8885F063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625-F01B-4694-B2F6-21E10369B713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FDA2E02-FC33-4189-91C3-2D3DCAE8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2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038C53-D9CD-4E90-A51C-A9421254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81951F-9E02-4882-A25E-AF7A337A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665" cy="4351338"/>
          </a:xfrm>
        </p:spPr>
        <p:txBody>
          <a:bodyPr/>
          <a:lstStyle/>
          <a:p>
            <a:r>
              <a:rPr lang="en-US" altLang="ko-KR" dirty="0"/>
              <a:t>Once we know camera pose everything gets easy</a:t>
            </a:r>
          </a:p>
          <a:p>
            <a:r>
              <a:rPr lang="en-US" altLang="ko-KR" dirty="0"/>
              <a:t>We know calibration objects’ planes </a:t>
            </a:r>
          </a:p>
          <a:p>
            <a:r>
              <a:rPr lang="en-US" altLang="ko-KR" dirty="0"/>
              <a:t>We get projector grey code from camera images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DEBB3AA-4532-4D06-9BD5-26C0E049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74" y="-183978"/>
            <a:ext cx="5211977" cy="694930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788D666-2FFF-40FD-B42D-B9DCD9ED9C32}"/>
              </a:ext>
            </a:extLst>
          </p:cNvPr>
          <p:cNvCxnSpPr/>
          <p:nvPr/>
        </p:nvCxnSpPr>
        <p:spPr>
          <a:xfrm>
            <a:off x="7562335" y="3768811"/>
            <a:ext cx="1902941" cy="106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379A0D95-61DB-493A-A05F-DF6AABFF6A97}"/>
              </a:ext>
            </a:extLst>
          </p:cNvPr>
          <p:cNvCxnSpPr>
            <a:cxnSpLocks/>
          </p:cNvCxnSpPr>
          <p:nvPr/>
        </p:nvCxnSpPr>
        <p:spPr>
          <a:xfrm flipV="1">
            <a:off x="9465276" y="3558747"/>
            <a:ext cx="2038865" cy="127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6BD23F0A-2364-4580-9128-98FA10866EF5}"/>
              </a:ext>
            </a:extLst>
          </p:cNvPr>
          <p:cNvCxnSpPr/>
          <p:nvPr/>
        </p:nvCxnSpPr>
        <p:spPr>
          <a:xfrm flipV="1">
            <a:off x="5350476" y="4275438"/>
            <a:ext cx="3039762" cy="113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C42B7B1-F6B9-4A60-9234-773DF919ECC6}"/>
              </a:ext>
            </a:extLst>
          </p:cNvPr>
          <p:cNvSpPr txBox="1"/>
          <p:nvPr/>
        </p:nvSpPr>
        <p:spPr>
          <a:xfrm>
            <a:off x="1248033" y="4868337"/>
            <a:ext cx="4376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extract lines with same grey code,</a:t>
            </a:r>
          </a:p>
          <a:p>
            <a:r>
              <a:rPr lang="en-US" altLang="ko-KR" sz="2000" dirty="0"/>
              <a:t>and project the points onto </a:t>
            </a:r>
            <a:r>
              <a:rPr lang="en-US" altLang="ko-KR" sz="2000" dirty="0" err="1"/>
              <a:t>yz</a:t>
            </a:r>
            <a:r>
              <a:rPr lang="en-US" altLang="ko-KR" sz="2000" dirty="0"/>
              <a:t> or </a:t>
            </a:r>
            <a:r>
              <a:rPr lang="en-US" altLang="ko-KR" sz="2000" dirty="0" err="1"/>
              <a:t>xy</a:t>
            </a:r>
            <a:r>
              <a:rPr lang="en-US" altLang="ko-KR" sz="2000" dirty="0"/>
              <a:t> plane and compute the “stripe plane”</a:t>
            </a: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F4A75F-EA87-449C-90A4-79B5D737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BABB-70D6-4184-BCFA-DDE92E132839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CB0631-6EC5-4AE3-9019-22D5268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3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ECDDA4-EE95-4E16-AC1E-35BDD7D0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We can easily approximate camera pose and focal length and internal parameters(</a:t>
            </a:r>
            <a:r>
              <a:rPr lang="en-US" altLang="ko-KR" dirty="0">
                <a:solidFill>
                  <a:srgbClr val="FF0000"/>
                </a:solidFill>
              </a:rPr>
              <a:t>Distortions</a:t>
            </a:r>
            <a:r>
              <a:rPr lang="en-US" altLang="ko-KR" dirty="0"/>
              <a:t> too)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BC5976-8DF4-4DF0-A4FD-161D310A802F}"/>
              </a:ext>
            </a:extLst>
          </p:cNvPr>
          <p:cNvSpPr txBox="1"/>
          <p:nvPr/>
        </p:nvSpPr>
        <p:spPr>
          <a:xfrm>
            <a:off x="951471" y="2098482"/>
            <a:ext cx="869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Therefore, you should always undistort the input image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95B71B0-DBC6-4468-9C0A-14412552D143}"/>
              </a:ext>
            </a:extLst>
          </p:cNvPr>
          <p:cNvSpPr/>
          <p:nvPr/>
        </p:nvSpPr>
        <p:spPr>
          <a:xfrm>
            <a:off x="1569309" y="2598609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CCalibration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::undistort_image(</a:t>
            </a:r>
            <a:r>
              <a:rPr lang="fr-F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QImage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im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7E93DC4-10D8-4269-9B57-28BC7E6C21EF}"/>
              </a:ext>
            </a:extLst>
          </p:cNvPr>
          <p:cNvSpPr/>
          <p:nvPr/>
        </p:nvSpPr>
        <p:spPr>
          <a:xfrm>
            <a:off x="1569309" y="37849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0.701142 -0.002597 0.713017</a:t>
            </a:r>
          </a:p>
          <a:p>
            <a:r>
              <a:rPr lang="ko-KR" altLang="en-US" dirty="0"/>
              <a:t> -0.017472 -0.999756 0.013539</a:t>
            </a:r>
          </a:p>
          <a:p>
            <a:r>
              <a:rPr lang="ko-KR" altLang="en-US" dirty="0"/>
              <a:t> 0.712808 -0.021951 -0.701016</a:t>
            </a:r>
          </a:p>
          <a:p>
            <a:r>
              <a:rPr lang="ko-KR" altLang="en-US" dirty="0"/>
              <a:t>-441.541125 38.085340 434.280902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4D134D-92EF-4850-B5C5-5259826C0880}"/>
              </a:ext>
            </a:extLst>
          </p:cNvPr>
          <p:cNvSpPr txBox="1"/>
          <p:nvPr/>
        </p:nvSpPr>
        <p:spPr>
          <a:xfrm>
            <a:off x="1569309" y="3199410"/>
            <a:ext cx="434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camera.txt  Camera’s Pose</a:t>
            </a: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xmlns="" id="{79A2474A-A4CA-42CD-B40C-E272CCF899A0}"/>
              </a:ext>
            </a:extLst>
          </p:cNvPr>
          <p:cNvSpPr/>
          <p:nvPr/>
        </p:nvSpPr>
        <p:spPr>
          <a:xfrm>
            <a:off x="5461686" y="3784985"/>
            <a:ext cx="457202" cy="767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A14137-413E-4B20-8895-62813858C5AB}"/>
              </a:ext>
            </a:extLst>
          </p:cNvPr>
          <p:cNvSpPr txBox="1"/>
          <p:nvPr/>
        </p:nvSpPr>
        <p:spPr>
          <a:xfrm>
            <a:off x="6157782" y="3984064"/>
            <a:ext cx="258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orientation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64B01DD6-9C21-4E97-B8DB-24E262EB2992}"/>
              </a:ext>
            </a:extLst>
          </p:cNvPr>
          <p:cNvCxnSpPr/>
          <p:nvPr/>
        </p:nvCxnSpPr>
        <p:spPr>
          <a:xfrm>
            <a:off x="5461686" y="4811967"/>
            <a:ext cx="63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1D1901-A93A-43DF-A4F0-9925B7EC3546}"/>
              </a:ext>
            </a:extLst>
          </p:cNvPr>
          <p:cNvSpPr txBox="1"/>
          <p:nvPr/>
        </p:nvSpPr>
        <p:spPr>
          <a:xfrm>
            <a:off x="6157782" y="4639834"/>
            <a:ext cx="21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position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632B378-684F-4AC8-B566-2EDAE1CBB109}"/>
              </a:ext>
            </a:extLst>
          </p:cNvPr>
          <p:cNvSpPr/>
          <p:nvPr/>
        </p:nvSpPr>
        <p:spPr>
          <a:xfrm>
            <a:off x="1664043" y="5609968"/>
            <a:ext cx="8221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1024 1536                             </a:t>
            </a:r>
            <a:r>
              <a:rPr lang="en-US" altLang="ko-KR" dirty="0"/>
              <a:t>camera resolution</a:t>
            </a:r>
            <a:endParaRPr lang="ko-KR" altLang="en-US" dirty="0"/>
          </a:p>
          <a:p>
            <a:r>
              <a:rPr lang="ko-KR" altLang="en-US" dirty="0"/>
              <a:t>512.000000 768.000000            </a:t>
            </a:r>
            <a:r>
              <a:rPr lang="en-US" altLang="ko-KR" dirty="0"/>
              <a:t>cx, cy</a:t>
            </a:r>
            <a:endParaRPr lang="ko-KR" altLang="en-US" dirty="0"/>
          </a:p>
          <a:p>
            <a:r>
              <a:rPr lang="ko-KR" altLang="en-US" dirty="0"/>
              <a:t>3307.802459 3307.802459         </a:t>
            </a:r>
            <a:r>
              <a:rPr lang="en-US" altLang="ko-KR" dirty="0" err="1"/>
              <a:t>fx</a:t>
            </a:r>
            <a:r>
              <a:rPr lang="en-US" altLang="ko-KR" dirty="0"/>
              <a:t>, </a:t>
            </a:r>
            <a:r>
              <a:rPr lang="en-US" altLang="ko-KR" dirty="0" err="1"/>
              <a:t>fy</a:t>
            </a:r>
            <a:endParaRPr lang="ko-KR" altLang="en-US" dirty="0"/>
          </a:p>
          <a:p>
            <a:r>
              <a:rPr lang="ko-KR" altLang="en-US" dirty="0"/>
              <a:t>-0.156038 0.000000 0.000000 0.000000 0.000000 0.000000     </a:t>
            </a:r>
            <a:r>
              <a:rPr lang="en-US" altLang="ko-KR" dirty="0"/>
              <a:t>K1, K2, K3…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1E93D6-BB4E-4915-80FF-7195A6E6D91F}"/>
              </a:ext>
            </a:extLst>
          </p:cNvPr>
          <p:cNvSpPr txBox="1"/>
          <p:nvPr/>
        </p:nvSpPr>
        <p:spPr>
          <a:xfrm>
            <a:off x="1664044" y="5254725"/>
            <a:ext cx="434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camera_intrinsic.txt</a:t>
            </a:r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xmlns="" id="{8AE94AC7-3FEC-438D-80A8-E4783E66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C34-8B66-4BA4-A407-76B4C63DC3AA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xmlns="" id="{5B81C29D-D9DB-47D3-8FF1-F882316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8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12B4B42-7B61-4BE8-98E0-43CCBD0D4F7C}"/>
              </a:ext>
            </a:extLst>
          </p:cNvPr>
          <p:cNvGrpSpPr/>
          <p:nvPr/>
        </p:nvGrpSpPr>
        <p:grpSpPr>
          <a:xfrm>
            <a:off x="1989438" y="446035"/>
            <a:ext cx="4337222" cy="6116595"/>
            <a:chOff x="3496962" y="-85126"/>
            <a:chExt cx="4819136" cy="6943126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4B270D64-8714-4CC2-9405-75E607057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676" y="2682787"/>
              <a:ext cx="2508422" cy="3682314"/>
            </a:xfrm>
            <a:prstGeom prst="line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9AFD06A-10EA-4ED5-B54F-F13BD63A2B4D}"/>
                </a:ext>
              </a:extLst>
            </p:cNvPr>
            <p:cNvSpPr txBox="1"/>
            <p:nvPr/>
          </p:nvSpPr>
          <p:spPr>
            <a:xfrm>
              <a:off x="5177480" y="6488668"/>
              <a:ext cx="206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회전축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023F2F6-C65E-4340-91C0-E2604FAD0DA9}"/>
                </a:ext>
              </a:extLst>
            </p:cNvPr>
            <p:cNvSpPr txBox="1"/>
            <p:nvPr/>
          </p:nvSpPr>
          <p:spPr>
            <a:xfrm>
              <a:off x="3496962" y="1806143"/>
              <a:ext cx="1915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First Stripe</a:t>
              </a:r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F0F1033F-7958-4FF1-A4BB-5E85075B8791}"/>
                </a:ext>
              </a:extLst>
            </p:cNvPr>
            <p:cNvSpPr/>
            <p:nvPr/>
          </p:nvSpPr>
          <p:spPr>
            <a:xfrm>
              <a:off x="4782065" y="594495"/>
              <a:ext cx="2940908" cy="4868562"/>
            </a:xfrm>
            <a:custGeom>
              <a:avLst/>
              <a:gdLst>
                <a:gd name="connsiteX0" fmla="*/ 1643449 w 2940908"/>
                <a:gd name="connsiteY0" fmla="*/ 4868562 h 4868562"/>
                <a:gd name="connsiteX1" fmla="*/ 0 w 2940908"/>
                <a:gd name="connsiteY1" fmla="*/ 2261287 h 4868562"/>
                <a:gd name="connsiteX2" fmla="*/ 1532238 w 2940908"/>
                <a:gd name="connsiteY2" fmla="*/ 0 h 4868562"/>
                <a:gd name="connsiteX3" fmla="*/ 2940908 w 2940908"/>
                <a:gd name="connsiteY3" fmla="*/ 2866768 h 4868562"/>
                <a:gd name="connsiteX4" fmla="*/ 2940908 w 2940908"/>
                <a:gd name="connsiteY4" fmla="*/ 2866768 h 4868562"/>
                <a:gd name="connsiteX5" fmla="*/ 1643449 w 2940908"/>
                <a:gd name="connsiteY5" fmla="*/ 4868562 h 486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0908" h="4868562">
                  <a:moveTo>
                    <a:pt x="1643449" y="4868562"/>
                  </a:moveTo>
                  <a:lnTo>
                    <a:pt x="0" y="2261287"/>
                  </a:lnTo>
                  <a:lnTo>
                    <a:pt x="1532238" y="0"/>
                  </a:lnTo>
                  <a:lnTo>
                    <a:pt x="2940908" y="2866768"/>
                  </a:lnTo>
                  <a:lnTo>
                    <a:pt x="2940908" y="2866768"/>
                  </a:lnTo>
                  <a:lnTo>
                    <a:pt x="1643449" y="486856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AA330FE3-BDD6-4E78-ADC3-4B4BC79A7835}"/>
                </a:ext>
              </a:extLst>
            </p:cNvPr>
            <p:cNvSpPr/>
            <p:nvPr/>
          </p:nvSpPr>
          <p:spPr>
            <a:xfrm>
              <a:off x="4868562" y="-85126"/>
              <a:ext cx="2891481" cy="5535827"/>
            </a:xfrm>
            <a:custGeom>
              <a:avLst/>
              <a:gdLst>
                <a:gd name="connsiteX0" fmla="*/ 1581665 w 2891481"/>
                <a:gd name="connsiteY0" fmla="*/ 5535827 h 5535827"/>
                <a:gd name="connsiteX1" fmla="*/ 0 w 2891481"/>
                <a:gd name="connsiteY1" fmla="*/ 2150075 h 5535827"/>
                <a:gd name="connsiteX2" fmla="*/ 1470454 w 2891481"/>
                <a:gd name="connsiteY2" fmla="*/ 0 h 5535827"/>
                <a:gd name="connsiteX3" fmla="*/ 2891481 w 2891481"/>
                <a:gd name="connsiteY3" fmla="*/ 3583459 h 5535827"/>
                <a:gd name="connsiteX4" fmla="*/ 1581665 w 2891481"/>
                <a:gd name="connsiteY4" fmla="*/ 5535827 h 55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481" h="5535827">
                  <a:moveTo>
                    <a:pt x="1581665" y="5535827"/>
                  </a:moveTo>
                  <a:lnTo>
                    <a:pt x="0" y="2150075"/>
                  </a:lnTo>
                  <a:lnTo>
                    <a:pt x="1470454" y="0"/>
                  </a:lnTo>
                  <a:lnTo>
                    <a:pt x="2891481" y="3583459"/>
                  </a:lnTo>
                  <a:lnTo>
                    <a:pt x="1581665" y="553582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6B3961E-68CC-4818-9160-7F9732CD0911}"/>
              </a:ext>
            </a:extLst>
          </p:cNvPr>
          <p:cNvSpPr txBox="1"/>
          <p:nvPr/>
        </p:nvSpPr>
        <p:spPr>
          <a:xfrm>
            <a:off x="1811501" y="2828836"/>
            <a:ext cx="17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second Stripe</a:t>
            </a:r>
            <a:endParaRPr lang="ko-KR" altLang="en-US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603B1AE7-CDA8-45EE-9484-2DE24AB8B28F}"/>
              </a:ext>
            </a:extLst>
          </p:cNvPr>
          <p:cNvSpPr/>
          <p:nvPr/>
        </p:nvSpPr>
        <p:spPr>
          <a:xfrm rot="19660262">
            <a:off x="3559287" y="3612219"/>
            <a:ext cx="533812" cy="369332"/>
          </a:xfrm>
          <a:prstGeom prst="arc">
            <a:avLst>
              <a:gd name="adj1" fmla="val 13671251"/>
              <a:gd name="adj2" fmla="val 1939060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406824-2A3E-4E8D-AE53-FECA1DE87ED3}"/>
              </a:ext>
            </a:extLst>
          </p:cNvPr>
          <p:cNvSpPr txBox="1"/>
          <p:nvPr/>
        </p:nvSpPr>
        <p:spPr>
          <a:xfrm>
            <a:off x="2857500" y="3691548"/>
            <a:ext cx="16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angle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8BFA6C-69D6-4312-8593-21DD2F36BA32}"/>
              </a:ext>
            </a:extLst>
          </p:cNvPr>
          <p:cNvSpPr/>
          <p:nvPr/>
        </p:nvSpPr>
        <p:spPr>
          <a:xfrm>
            <a:off x="7249709" y="2228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위치 18.311430 97.648375 0.000000 </a:t>
            </a:r>
          </a:p>
          <a:p>
            <a:r>
              <a:rPr lang="ko-KR" altLang="en-US" dirty="0"/>
              <a:t>방향 -0.015376 -0.572585 -0.819701</a:t>
            </a:r>
          </a:p>
          <a:p>
            <a:r>
              <a:rPr lang="ko-KR" altLang="en-US" dirty="0"/>
              <a:t>방향 0.363095 -0.767032 0.528984</a:t>
            </a:r>
          </a:p>
          <a:p>
            <a:r>
              <a:rPr lang="ko-KR" altLang="en-US" dirty="0"/>
              <a:t>각도 0.023761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6F2E470-EF14-47EB-990E-BF1D7FCBFD36}"/>
              </a:ext>
            </a:extLst>
          </p:cNvPr>
          <p:cNvCxnSpPr/>
          <p:nvPr/>
        </p:nvCxnSpPr>
        <p:spPr>
          <a:xfrm flipV="1">
            <a:off x="6326660" y="2437528"/>
            <a:ext cx="827902" cy="4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E65F575D-C69B-4C5B-AD21-8B46CF3671D9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4428508" y="141233"/>
            <a:ext cx="1397703" cy="346167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9C3C373-5C2C-4194-A607-29B6F3FBF4A0}"/>
              </a:ext>
            </a:extLst>
          </p:cNvPr>
          <p:cNvCxnSpPr/>
          <p:nvPr/>
        </p:nvCxnSpPr>
        <p:spPr>
          <a:xfrm flipV="1">
            <a:off x="4458317" y="2656703"/>
            <a:ext cx="2791392" cy="311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8A505FBF-6E41-41C2-AB8C-11DC1EF3A34E}"/>
              </a:ext>
            </a:extLst>
          </p:cNvPr>
          <p:cNvCxnSpPr/>
          <p:nvPr/>
        </p:nvCxnSpPr>
        <p:spPr>
          <a:xfrm>
            <a:off x="5202195" y="2112162"/>
            <a:ext cx="2047514" cy="87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CCDC280-66A1-4752-8345-32086FA1D330}"/>
              </a:ext>
            </a:extLst>
          </p:cNvPr>
          <p:cNvSpPr txBox="1"/>
          <p:nvPr/>
        </p:nvSpPr>
        <p:spPr>
          <a:xfrm>
            <a:off x="6203092" y="5572897"/>
            <a:ext cx="350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프로젝터 </a:t>
            </a:r>
            <a:r>
              <a:rPr lang="en-US" altLang="ko-KR" dirty="0"/>
              <a:t>calibration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FA4CE8-8DBA-4B2C-B8FE-2104A2C1DD4E}"/>
              </a:ext>
            </a:extLst>
          </p:cNvPr>
          <p:cNvSpPr txBox="1"/>
          <p:nvPr/>
        </p:nvSpPr>
        <p:spPr>
          <a:xfrm>
            <a:off x="7249709" y="1086024"/>
            <a:ext cx="303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projector.txt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1E19BDA-4F1F-409E-917F-88960842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8086-1996-4008-BF3A-BAC9DE5C3996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320C98-C9D7-4755-A6FA-317514A4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1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(Bundle Adjustment)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차원 </a:t>
            </a:r>
            <a:r>
              <a:rPr lang="en-US" altLang="ko-KR" dirty="0" smtClean="0"/>
              <a:t>object: (x, y, z) on calibration board</a:t>
            </a:r>
          </a:p>
          <a:p>
            <a:r>
              <a:rPr lang="en-US" altLang="ko-KR" dirty="0" smtClean="0"/>
              <a:t>projector code (x, 0)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BAE2-A177-4517-B9C2-C69472CEA62B}" type="datetime1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9AC-5464-4119-A017-9EF4A66E1096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12B4B42-7B61-4BE8-98E0-43CCBD0D4F7C}"/>
              </a:ext>
            </a:extLst>
          </p:cNvPr>
          <p:cNvGrpSpPr/>
          <p:nvPr/>
        </p:nvGrpSpPr>
        <p:grpSpPr>
          <a:xfrm>
            <a:off x="5137031" y="4304544"/>
            <a:ext cx="2006719" cy="2572466"/>
            <a:chOff x="5177479" y="2682787"/>
            <a:chExt cx="3519505" cy="444389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4B270D64-8714-4CC2-9405-75E607057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676" y="2682787"/>
              <a:ext cx="2508422" cy="3682314"/>
            </a:xfrm>
            <a:prstGeom prst="line">
              <a:avLst/>
            </a:prstGeom>
            <a:ln w="571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9AFD06A-10EA-4ED5-B54F-F13BD63A2B4D}"/>
                </a:ext>
              </a:extLst>
            </p:cNvPr>
            <p:cNvSpPr txBox="1"/>
            <p:nvPr/>
          </p:nvSpPr>
          <p:spPr>
            <a:xfrm>
              <a:off x="5177479" y="6488667"/>
              <a:ext cx="3519505" cy="638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ko-KR" altLang="en-US" smtClean="0"/>
                <a:t>축 </a:t>
              </a:r>
              <a:r>
                <a:rPr lang="en-US" altLang="ko-KR" dirty="0" smtClean="0"/>
                <a:t>(projector)</a:t>
              </a:r>
              <a:endParaRPr lang="ko-KR" altLang="en-US" dirty="0"/>
            </a:p>
          </p:txBody>
        </p:sp>
      </p:grpSp>
      <p:sp>
        <p:nvSpPr>
          <p:cNvPr id="12" name="자유형 11"/>
          <p:cNvSpPr/>
          <p:nvPr/>
        </p:nvSpPr>
        <p:spPr>
          <a:xfrm>
            <a:off x="3989070" y="3406140"/>
            <a:ext cx="2823210" cy="2617470"/>
          </a:xfrm>
          <a:custGeom>
            <a:avLst/>
            <a:gdLst>
              <a:gd name="connsiteX0" fmla="*/ 1748790 w 2823210"/>
              <a:gd name="connsiteY0" fmla="*/ 2617470 h 2617470"/>
              <a:gd name="connsiteX1" fmla="*/ 0 w 2823210"/>
              <a:gd name="connsiteY1" fmla="*/ 1383030 h 2617470"/>
              <a:gd name="connsiteX2" fmla="*/ 1154430 w 2823210"/>
              <a:gd name="connsiteY2" fmla="*/ 0 h 2617470"/>
              <a:gd name="connsiteX3" fmla="*/ 2823210 w 2823210"/>
              <a:gd name="connsiteY3" fmla="*/ 1108710 h 2617470"/>
              <a:gd name="connsiteX4" fmla="*/ 1748790 w 2823210"/>
              <a:gd name="connsiteY4" fmla="*/ 2617470 h 261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210" h="2617470">
                <a:moveTo>
                  <a:pt x="1748790" y="2617470"/>
                </a:moveTo>
                <a:lnTo>
                  <a:pt x="0" y="1383030"/>
                </a:lnTo>
                <a:lnTo>
                  <a:pt x="1154430" y="0"/>
                </a:lnTo>
                <a:lnTo>
                  <a:pt x="2823210" y="1108710"/>
                </a:lnTo>
                <a:lnTo>
                  <a:pt x="1748790" y="2617470"/>
                </a:lnTo>
                <a:close/>
              </a:path>
            </a:pathLst>
          </a:cu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4206240" y="3760470"/>
            <a:ext cx="2160270" cy="14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4770" y="339471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z</a:t>
            </a:r>
            <a:r>
              <a:rPr lang="ko-KR" altLang="en-US" smtClean="0"/>
              <a:t>축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57850" y="3413382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800x600</a:t>
            </a:r>
            <a:r>
              <a:rPr lang="ko-KR" altLang="en-US" smtClean="0"/>
              <a:t>의 </a:t>
            </a:r>
            <a:r>
              <a:rPr lang="en-US" altLang="ko-KR" dirty="0" smtClean="0"/>
              <a:t>400 </a:t>
            </a:r>
            <a:r>
              <a:rPr lang="ko-KR" altLang="en-US" smtClean="0"/>
              <a:t>번째 </a:t>
            </a:r>
            <a:r>
              <a:rPr lang="en-US" altLang="ko-KR" dirty="0" smtClean="0"/>
              <a:t>stripe</a:t>
            </a: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366510" y="5212080"/>
            <a:ext cx="57150" cy="1144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9375" y="6157655"/>
            <a:ext cx="9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</a:t>
            </a:r>
            <a:r>
              <a:rPr lang="ko-KR" altLang="en-US" smtClean="0"/>
              <a:t>축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13395" y="4043651"/>
            <a:ext cx="2948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plane </a:t>
            </a:r>
            <a:r>
              <a:rPr lang="ko-KR" altLang="en-US" smtClean="0"/>
              <a:t>구조로 </a:t>
            </a:r>
            <a:r>
              <a:rPr lang="en-US" altLang="ko-KR" dirty="0" smtClean="0"/>
              <a:t>projector camera(</a:t>
            </a:r>
            <a:r>
              <a:rPr lang="en-US" altLang="ko-KR" dirty="0" err="1" smtClean="0"/>
              <a:t>pcamera</a:t>
            </a:r>
            <a:r>
              <a:rPr lang="en-US" altLang="ko-KR" dirty="0" smtClean="0"/>
              <a:t>) </a:t>
            </a:r>
            <a:r>
              <a:rPr lang="ko-KR" altLang="en-US" smtClean="0"/>
              <a:t>초기화</a:t>
            </a:r>
            <a:r>
              <a:rPr lang="en-US" altLang="ko-KR" dirty="0" smtClean="0"/>
              <a:t>. angle</a:t>
            </a:r>
            <a:r>
              <a:rPr lang="ko-KR" altLang="en-US" smtClean="0"/>
              <a:t>은 </a:t>
            </a:r>
            <a:r>
              <a:rPr lang="en-US" altLang="ko-KR" dirty="0" smtClean="0"/>
              <a:t>focal length</a:t>
            </a:r>
            <a:r>
              <a:rPr lang="ko-KR" altLang="en-US" smtClean="0"/>
              <a:t>와 연관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pcamera</a:t>
            </a:r>
            <a:r>
              <a:rPr lang="ko-KR" altLang="en-US" smtClean="0"/>
              <a:t>의 </a:t>
            </a:r>
            <a:r>
              <a:rPr lang="en-US" altLang="ko-KR" dirty="0" smtClean="0"/>
              <a:t>pose</a:t>
            </a:r>
            <a:r>
              <a:rPr lang="ko-KR" altLang="en-US" smtClean="0"/>
              <a:t>와 </a:t>
            </a:r>
            <a:r>
              <a:rPr lang="en-US" altLang="ko-KR" dirty="0" smtClean="0"/>
              <a:t>focal length</a:t>
            </a:r>
            <a:r>
              <a:rPr lang="ko-KR" altLang="en-US" smtClean="0"/>
              <a:t>를  </a:t>
            </a:r>
            <a:r>
              <a:rPr lang="en-US" altLang="ko-KR" dirty="0" smtClean="0"/>
              <a:t>varying </a:t>
            </a:r>
            <a:r>
              <a:rPr lang="ko-KR" altLang="en-US" smtClean="0"/>
              <a:t>하면서 </a:t>
            </a:r>
            <a:r>
              <a:rPr lang="en-US" altLang="ko-KR" dirty="0" err="1" smtClean="0"/>
              <a:t>reprojector</a:t>
            </a:r>
            <a:r>
              <a:rPr lang="en-US" altLang="ko-KR" dirty="0" smtClean="0"/>
              <a:t> </a:t>
            </a:r>
            <a:r>
              <a:rPr lang="ko-KR" altLang="en-US" smtClean="0"/>
              <a:t>에러를 최소화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8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349</Words>
  <Application>Microsoft Office PowerPoint</Application>
  <PresentationFormat>와이드스크린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Calibration &amp; Scan Process</vt:lpstr>
      <vt:lpstr>calibration pattern and scan pattern</vt:lpstr>
      <vt:lpstr>Camera Calibration</vt:lpstr>
      <vt:lpstr>From Calibration board</vt:lpstr>
      <vt:lpstr>Camera Pose</vt:lpstr>
      <vt:lpstr>Camera Pose</vt:lpstr>
      <vt:lpstr>We can easily approximate camera pose and focal length and internal parameters(Distortions too)</vt:lpstr>
      <vt:lpstr>PowerPoint 프레젠테이션</vt:lpstr>
      <vt:lpstr>Optimization (Bundle Adjustment)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</dc:title>
  <dc:creator>대현 김</dc:creator>
  <cp:lastModifiedBy>김 대현</cp:lastModifiedBy>
  <cp:revision>48</cp:revision>
  <dcterms:created xsi:type="dcterms:W3CDTF">2020-01-24T01:42:42Z</dcterms:created>
  <dcterms:modified xsi:type="dcterms:W3CDTF">2020-09-04T02:22:07Z</dcterms:modified>
</cp:coreProperties>
</file>