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56" r:id="rId3"/>
    <p:sldId id="257" r:id="rId4"/>
    <p:sldId id="262" r:id="rId5"/>
    <p:sldId id="258" r:id="rId6"/>
    <p:sldId id="259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723" autoAdjust="0"/>
  </p:normalViewPr>
  <p:slideViewPr>
    <p:cSldViewPr snapToGrid="0">
      <p:cViewPr varScale="1">
        <p:scale>
          <a:sx n="73" d="100"/>
          <a:sy n="73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D8F48-A5EB-4F39-A08E-7055D3F38FC2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8CF80-15C8-499F-B571-9CC819F9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35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Marginal willingness</a:t>
                </a:r>
                <a:r>
                  <a:rPr lang="en-US" baseline="0" dirty="0"/>
                  <a:t> to pay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must equal</a:t>
                </a:r>
                <a:r>
                  <a:rPr lang="en-US" baseline="0" dirty="0"/>
                  <a:t> to the marginal cost of an extra unit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 the market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Marginal willingness</a:t>
                </a:r>
                <a:r>
                  <a:rPr lang="en-US" baseline="0" dirty="0" smtClean="0"/>
                  <a:t> to pay for </a:t>
                </a:r>
                <a:r>
                  <a:rPr lang="en-US" b="0" i="0" baseline="0" smtClean="0">
                    <a:latin typeface="Cambria Math" panose="02040503050406030204" pitchFamily="18" charset="0"/>
                  </a:rPr>
                  <a:t>𝑧_𝑗</a:t>
                </a:r>
                <a:r>
                  <a:rPr lang="en-US" dirty="0" smtClean="0"/>
                  <a:t> must equal</a:t>
                </a:r>
                <a:r>
                  <a:rPr lang="en-US" baseline="0" dirty="0" smtClean="0"/>
                  <a:t> to the marginal cost of an extra unit of </a:t>
                </a:r>
                <a:r>
                  <a:rPr lang="en-US" b="0" i="0" baseline="0" smtClean="0">
                    <a:latin typeface="Cambria Math" panose="02040503050406030204" pitchFamily="18" charset="0"/>
                  </a:rPr>
                  <a:t>𝑧_𝑗</a:t>
                </a:r>
                <a:r>
                  <a:rPr lang="en-US" dirty="0" smtClean="0"/>
                  <a:t> in the market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8CF80-15C8-499F-B571-9CC819F9CA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08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two-step econometric procedure delivers the HPS and consumer’s bid functions, which allows conducting welfare analysis</a:t>
            </a:r>
            <a:r>
              <a:rPr lang="en-US" baseline="0" dirty="0"/>
              <a:t> for non-marginal changes</a:t>
            </a:r>
          </a:p>
          <a:p>
            <a:endParaRPr lang="en-US" baseline="0" dirty="0"/>
          </a:p>
          <a:p>
            <a:r>
              <a:rPr lang="en-US" baseline="0" dirty="0"/>
              <a:t>The greatest promise of the Rosen model is not just to consistently estimate the HPS but to recover individuals’ bid functions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 Allows for assessing the welfare consequences of non-marginal changes and counterfactual policies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8CF80-15C8-499F-B571-9CC819F9CA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8CF80-15C8-499F-B571-9CC819F9CA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6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97FC-75AA-43A9-9150-A077721CADB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D4F8-76E0-496A-ACD3-B7B89D8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3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97FC-75AA-43A9-9150-A077721CADB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D4F8-76E0-496A-ACD3-B7B89D8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3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97FC-75AA-43A9-9150-A077721CADB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D4F8-76E0-496A-ACD3-B7B89D8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5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97FC-75AA-43A9-9150-A077721CADB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D4F8-76E0-496A-ACD3-B7B89D8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2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97FC-75AA-43A9-9150-A077721CADB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D4F8-76E0-496A-ACD3-B7B89D8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97FC-75AA-43A9-9150-A077721CADB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D4F8-76E0-496A-ACD3-B7B89D8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3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97FC-75AA-43A9-9150-A077721CADB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D4F8-76E0-496A-ACD3-B7B89D8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97FC-75AA-43A9-9150-A077721CADB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D4F8-76E0-496A-ACD3-B7B89D8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1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97FC-75AA-43A9-9150-A077721CADB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D4F8-76E0-496A-ACD3-B7B89D8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97FC-75AA-43A9-9150-A077721CADB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D4F8-76E0-496A-ACD3-B7B89D8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8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97FC-75AA-43A9-9150-A077721CADB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D4F8-76E0-496A-ACD3-B7B89D8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9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97FC-75AA-43A9-9150-A077721CADB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0D4F8-76E0-496A-ACD3-B7B89D8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9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Hedonic Prices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Traditional Demand curve analysis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Choose the level housing consumption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Alternative setup is a discrete choice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Choose a specific house from an available set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6362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0597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Hedonic Prices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The difficulties in implementing the estimation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Sample Selection Bias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Extent of the market --- spatial and temporal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Specification of the hedonic price function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Omitted variable bias</a:t>
            </a:r>
          </a:p>
        </p:txBody>
      </p:sp>
    </p:spTree>
    <p:extLst>
      <p:ext uri="{BB962C8B-B14F-4D97-AF65-F5344CB8AC3E}">
        <p14:creationId xmlns:p14="http://schemas.microsoft.com/office/powerpoint/2010/main" val="1856978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0597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Hedonic Prices</a:t>
            </a:r>
          </a:p>
          <a:p>
            <a:endParaRPr lang="en-US" sz="2800" dirty="0"/>
          </a:p>
          <a:p>
            <a:r>
              <a:rPr lang="en-US" sz="2800" dirty="0"/>
              <a:t>Further illustration</a:t>
            </a:r>
          </a:p>
          <a:p>
            <a:r>
              <a:rPr lang="en-US" sz="28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138" y="1419225"/>
            <a:ext cx="8349902" cy="521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1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386" y="-32338"/>
            <a:ext cx="120597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Hedonic Prices</a:t>
            </a:r>
          </a:p>
          <a:p>
            <a:endParaRPr lang="en-US" sz="2800" dirty="0"/>
          </a:p>
          <a:p>
            <a:r>
              <a:rPr lang="en-US" sz="2800" dirty="0"/>
              <a:t>According to Sherwin Rosen (1974),</a:t>
            </a:r>
          </a:p>
          <a:p>
            <a:endParaRPr lang="en-US" sz="2800" dirty="0"/>
          </a:p>
          <a:p>
            <a:r>
              <a:rPr lang="en-US" sz="2800" dirty="0"/>
              <a:t>“Hedonic prices are defined as the implicit prices of differentiated products and the specific amounts of characteristics associated with them”</a:t>
            </a:r>
          </a:p>
          <a:p>
            <a:endParaRPr lang="en-US" sz="2800" dirty="0"/>
          </a:p>
          <a:p>
            <a:r>
              <a:rPr lang="en-US" sz="2800" dirty="0"/>
              <a:t>“Implicit prices are estimated by the first-step regression analysis (product price regressed on characteristics) in the construction of hedonic price indexes”</a:t>
            </a:r>
          </a:p>
          <a:p>
            <a:endParaRPr lang="en-US" sz="2800" dirty="0"/>
          </a:p>
          <a:p>
            <a:r>
              <a:rPr lang="en-US" sz="2800" dirty="0"/>
              <a:t>An important notion is that goods are considered to be a vector of their “utility-bearing attributes or characteristics”</a:t>
            </a:r>
          </a:p>
        </p:txBody>
      </p:sp>
    </p:spTree>
    <p:extLst>
      <p:ext uri="{BB962C8B-B14F-4D97-AF65-F5344CB8AC3E}">
        <p14:creationId xmlns:p14="http://schemas.microsoft.com/office/powerpoint/2010/main" val="42201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" y="0"/>
                <a:ext cx="12059728" cy="702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Hedonic Prices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The mechanics of Rosen’s model: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Consumers’ and suppliers’ optimizing behavior governs the data-generating process that delivers the potentially observable equilibrium relationship between characteristics and their prices</a:t>
                </a:r>
              </a:p>
              <a:p>
                <a:endParaRPr lang="en-US" sz="2800" dirty="0"/>
              </a:p>
              <a:p>
                <a:r>
                  <a:rPr lang="en-US" sz="2800" dirty="0">
                    <a:sym typeface="Wingdings" panose="05000000000000000000" pitchFamily="2" charset="2"/>
                  </a:rPr>
                  <a:t></a:t>
                </a:r>
                <a:r>
                  <a:rPr lang="en-US" sz="2800" dirty="0"/>
                  <a:t>Each product sold in the market is associated with a price and a fixed value of characteristics, denoted as a vector,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sz="2800" b="1" dirty="0"/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 marL="457200" indent="-457200">
                  <a:buFont typeface="Wingdings" panose="05000000000000000000" pitchFamily="2" charset="2"/>
                  <a:buChar char="è"/>
                </a:pPr>
                <a:r>
                  <a:rPr lang="en-US" sz="2800" dirty="0">
                    <a:sym typeface="Wingdings" panose="05000000000000000000" pitchFamily="2" charset="2"/>
                  </a:rPr>
                  <a:t>This function is the hedonic price (regression) function [schedule]</a:t>
                </a:r>
              </a:p>
              <a:p>
                <a:pPr marL="457200" indent="-45720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𝜕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/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𝜕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sym typeface="Wingdings" panose="05000000000000000000" pitchFamily="2" charset="2"/>
                  </a:rPr>
                  <a:t> is referred to as the </a:t>
                </a:r>
                <a:r>
                  <a:rPr lang="en-US" sz="2800" dirty="0" smtClean="0">
                    <a:sym typeface="Wingdings" panose="05000000000000000000" pitchFamily="2" charset="2"/>
                  </a:rPr>
                  <a:t>(marginal) </a:t>
                </a:r>
                <a:r>
                  <a:rPr lang="en-US" sz="2800" dirty="0">
                    <a:sym typeface="Wingdings" panose="05000000000000000000" pitchFamily="2" charset="2"/>
                  </a:rPr>
                  <a:t>implicit price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dirty="0">
                  <a:sym typeface="Wingdings" panose="05000000000000000000" pitchFamily="2" charset="2"/>
                </a:endParaRPr>
              </a:p>
              <a:p>
                <a:pPr marL="457200" indent="-457200">
                  <a:buFont typeface="Wingdings" panose="05000000000000000000" pitchFamily="2" charset="2"/>
                  <a:buChar char="è"/>
                </a:pPr>
                <a:endParaRPr lang="en-US" sz="280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0"/>
                <a:ext cx="12059728" cy="7021217"/>
              </a:xfrm>
              <a:prstGeom prst="rect">
                <a:avLst/>
              </a:prstGeom>
              <a:blipFill>
                <a:blip r:embed="rId2"/>
                <a:stretch>
                  <a:fillRect l="-1011" t="-781" r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86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12192000" cy="6144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Hedonic Prices</a:t>
                </a:r>
              </a:p>
              <a:p>
                <a:endParaRPr lang="en-US" sz="28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It is assumed that markets are competitive and all consumers rent (buy) one house at the market price</a:t>
                </a:r>
              </a:p>
              <a:p>
                <a:endParaRPr lang="en-US" sz="28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In the hedonic pricing model, consumers maximize utility by choosing the levels of all the individual attributes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where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2800" dirty="0"/>
                  <a:t> is a vector of the individual attributes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is the price of the house with attribute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sz="2800" b="1" dirty="0"/>
              </a:p>
              <a:p>
                <a:endParaRPr lang="en-US" sz="2800" b="1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FOC: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144054"/>
              </a:xfrm>
              <a:prstGeom prst="rect">
                <a:avLst/>
              </a:prstGeom>
              <a:blipFill>
                <a:blip r:embed="rId3"/>
                <a:stretch>
                  <a:fillRect l="-1000" t="-893" r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14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12191999" cy="666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Hedonic Prices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Define a bid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800" dirty="0"/>
                  <a:t> as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 marL="457200" indent="-457200">
                  <a:buFont typeface="Wingdings" panose="05000000000000000000" pitchFamily="2" charset="2"/>
                  <a:buChar char="è"/>
                </a:pPr>
                <a:r>
                  <a:rPr lang="en-US" sz="2800" dirty="0">
                    <a:sym typeface="Wingdings" panose="05000000000000000000" pitchFamily="2" charset="2"/>
                  </a:rPr>
                  <a:t>This is the expenditure a consumer is willing to pay for alternative values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at a given utility index and income</a:t>
                </a:r>
              </a:p>
              <a:p>
                <a:pPr marL="457200" indent="-457200">
                  <a:buFont typeface="Wingdings" panose="05000000000000000000" pitchFamily="2" charset="2"/>
                  <a:buChar char="è"/>
                </a:pPr>
                <a:endParaRPr lang="en-US" sz="2800" dirty="0"/>
              </a:p>
              <a:p>
                <a:pPr marL="457200" indent="-457200">
                  <a:buFont typeface="Wingdings" panose="05000000000000000000" pitchFamily="2" charset="2"/>
                  <a:buChar char="è"/>
                </a:pPr>
                <a:r>
                  <a:rPr lang="en-US" sz="2800" dirty="0">
                    <a:sym typeface="Wingdings" panose="05000000000000000000" pitchFamily="2" charset="2"/>
                  </a:rPr>
                  <a:t>It defines a family of indifference surfaces relating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with money (x forgone)</a:t>
                </a:r>
              </a:p>
              <a:p>
                <a:pPr marL="457200" indent="-457200">
                  <a:buFont typeface="Wingdings" panose="05000000000000000000" pitchFamily="2" charset="2"/>
                  <a:buChar char="è"/>
                </a:pPr>
                <a:endParaRPr lang="en-US" sz="2800" dirty="0"/>
              </a:p>
              <a:p>
                <a:pPr marL="457200" indent="-45720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is the marginal rate of substitution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and money (the implicit marginal valuation the consumer places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at a given utility index and income)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1999" cy="6669070"/>
              </a:xfrm>
              <a:prstGeom prst="rect">
                <a:avLst/>
              </a:prstGeom>
              <a:blipFill>
                <a:blip r:embed="rId2"/>
                <a:stretch>
                  <a:fillRect l="-1000" t="-823" b="-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279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6464156" cy="745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Hedonic Prices</a:t>
                </a:r>
              </a:p>
              <a:p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Utility is maximized  when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 are optimum quantities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other side of the market is a group of suppliers of housing services and it is assumed that they are heterogeneity due to other various factors, like differences in cost functions, their endowment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6464156" cy="7459414"/>
              </a:xfrm>
              <a:prstGeom prst="rect">
                <a:avLst/>
              </a:prstGeom>
              <a:blipFill>
                <a:blip r:embed="rId2"/>
                <a:stretch>
                  <a:fillRect l="-1887" t="-735" r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156" y="854015"/>
            <a:ext cx="5727844" cy="375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3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0"/>
            <a:ext cx="1205972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Hedonic Prices</a:t>
            </a:r>
          </a:p>
          <a:p>
            <a:endParaRPr lang="en-US" sz="2800" dirty="0"/>
          </a:p>
          <a:p>
            <a:r>
              <a:rPr lang="en-US" sz="2800" dirty="0"/>
              <a:t>In most hedonic property value applications, the supply of houses is assumed to be fixed in the short run</a:t>
            </a:r>
          </a:p>
          <a:p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 The equilibrium price schedule arises from home buyers bidding for a fixed supply of houses</a:t>
            </a:r>
          </a:p>
          <a:p>
            <a:pPr marL="457200" indent="-457200">
              <a:buFont typeface="Wingdings" panose="05000000000000000000" pitchFamily="2" charset="2"/>
              <a:buChar char="è"/>
            </a:pPr>
            <a:endParaRPr lang="en-US" sz="2800" dirty="0">
              <a:sym typeface="Wingdings" panose="05000000000000000000" pitchFamily="2" charset="2"/>
            </a:endParaRPr>
          </a:p>
          <a:p>
            <a:pPr marL="457200" indent="-457200">
              <a:buFont typeface="Wingdings" panose="05000000000000000000" pitchFamily="2" charset="2"/>
              <a:buChar char="è"/>
            </a:pPr>
            <a:r>
              <a:rPr lang="en-US" sz="2800" dirty="0">
                <a:sym typeface="Wingdings" panose="05000000000000000000" pitchFamily="2" charset="2"/>
              </a:rPr>
              <a:t>The goal of analysis is to extract households’ willingness to pay for environmental attributes, like local school quality, local air quality, access to parks or lakes, etc.</a:t>
            </a:r>
          </a:p>
          <a:p>
            <a:pPr marL="457200" indent="-457200">
              <a:buFont typeface="Wingdings" panose="05000000000000000000" pitchFamily="2" charset="2"/>
              <a:buChar char="è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è"/>
            </a:pPr>
            <a:r>
              <a:rPr lang="en-US" sz="2800" dirty="0"/>
              <a:t>This helps solving the fundamental challenge of environmental valuation that environmental amenities are not, in general, transacted in markets</a:t>
            </a:r>
          </a:p>
          <a:p>
            <a:pPr marL="457200" indent="-457200">
              <a:buFont typeface="Wingdings" panose="05000000000000000000" pitchFamily="2" charset="2"/>
              <a:buChar char="è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067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" y="0"/>
                <a:ext cx="12059728" cy="5889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Hedonic Prices</a:t>
                </a:r>
              </a:p>
              <a:p>
                <a:endParaRPr lang="en-US" sz="28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Use data on home prices and their characteristics to estimate the equilibrium price schedule,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2800" b="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Suppose that we have a sample of size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(transaction data). In the general case, the following relationship is used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is the observed price of property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sz="2800" dirty="0"/>
                  <a:t> is a functional specification for the hedonic price schedule,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are the observed attributes of the property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 smtClean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is an error term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0"/>
                <a:ext cx="12059728" cy="5889817"/>
              </a:xfrm>
              <a:prstGeom prst="rect">
                <a:avLst/>
              </a:prstGeom>
              <a:blipFill>
                <a:blip r:embed="rId2"/>
                <a:stretch>
                  <a:fillRect l="-1011" t="-932" b="-1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75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" y="0"/>
                <a:ext cx="12059728" cy="4555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Hedonic Prices</a:t>
                </a:r>
              </a:p>
              <a:p>
                <a:endParaRPr lang="en-US" sz="28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The goal is to estimate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/>
                  <a:t>, which allows us to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800" dirty="0"/>
                  <a:t>Explain the variation in property prices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800" dirty="0"/>
                  <a:t>Establish a causal relationship between “environmental quality” and housing prices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800" dirty="0"/>
                  <a:t>Obtain an unbiased estimate of the marginal implicit price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for household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8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0"/>
                <a:ext cx="12059728" cy="4555478"/>
              </a:xfrm>
              <a:prstGeom prst="rect">
                <a:avLst/>
              </a:prstGeom>
              <a:blipFill>
                <a:blip r:embed="rId2"/>
                <a:stretch>
                  <a:fillRect l="-1011" t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61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26372</TotalTime>
  <Words>460</Words>
  <Application>Microsoft Office PowerPoint</Application>
  <PresentationFormat>Widescreen</PresentationFormat>
  <Paragraphs>107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KT Wong</dc:creator>
  <cp:lastModifiedBy>pptuser</cp:lastModifiedBy>
  <cp:revision>28</cp:revision>
  <dcterms:created xsi:type="dcterms:W3CDTF">2020-01-13T03:24:48Z</dcterms:created>
  <dcterms:modified xsi:type="dcterms:W3CDTF">2020-02-01T05:10:08Z</dcterms:modified>
</cp:coreProperties>
</file>