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9" d="100"/>
          <a:sy n="69" d="100"/>
        </p:scale>
        <p:origin x="102" y="6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72B10-18B1-4C50-B055-0BB578BA16C2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DC391-6A6A-4BA0-8CA1-0E7EE5598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711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72B10-18B1-4C50-B055-0BB578BA16C2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DC391-6A6A-4BA0-8CA1-0E7EE5598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353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72B10-18B1-4C50-B055-0BB578BA16C2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DC391-6A6A-4BA0-8CA1-0E7EE5598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073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72B10-18B1-4C50-B055-0BB578BA16C2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DC391-6A6A-4BA0-8CA1-0E7EE5598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645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72B10-18B1-4C50-B055-0BB578BA16C2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DC391-6A6A-4BA0-8CA1-0E7EE5598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211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72B10-18B1-4C50-B055-0BB578BA16C2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DC391-6A6A-4BA0-8CA1-0E7EE5598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085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72B10-18B1-4C50-B055-0BB578BA16C2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DC391-6A6A-4BA0-8CA1-0E7EE5598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194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72B10-18B1-4C50-B055-0BB578BA16C2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DC391-6A6A-4BA0-8CA1-0E7EE5598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0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72B10-18B1-4C50-B055-0BB578BA16C2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DC391-6A6A-4BA0-8CA1-0E7EE5598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161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72B10-18B1-4C50-B055-0BB578BA16C2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DC391-6A6A-4BA0-8CA1-0E7EE5598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138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72B10-18B1-4C50-B055-0BB578BA16C2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DC391-6A6A-4BA0-8CA1-0E7EE5598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10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F72B10-18B1-4C50-B055-0BB578BA16C2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9DC391-6A6A-4BA0-8CA1-0E7EE5598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489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11914910" cy="670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Hprice3: </a:t>
            </a:r>
            <a:r>
              <a:rPr lang="en-US" sz="2800" dirty="0"/>
              <a:t>Housing Prices and Distance From an Incinerator</a:t>
            </a:r>
          </a:p>
          <a:p>
            <a:r>
              <a:rPr lang="en-US" dirty="0" err="1" smtClean="0"/>
              <a:t>lprice</a:t>
            </a:r>
            <a:r>
              <a:rPr lang="en-US" dirty="0" smtClean="0"/>
              <a:t>: Log(selling price)</a:t>
            </a:r>
          </a:p>
          <a:p>
            <a:r>
              <a:rPr lang="en-US" dirty="0" err="1" smtClean="0"/>
              <a:t>ldist</a:t>
            </a:r>
            <a:r>
              <a:rPr lang="en-US" dirty="0" smtClean="0"/>
              <a:t>: Log(distance from house to incinerator, feet)</a:t>
            </a:r>
          </a:p>
          <a:p>
            <a:r>
              <a:rPr lang="en-US" dirty="0" err="1" smtClean="0"/>
              <a:t>larea</a:t>
            </a:r>
            <a:r>
              <a:rPr lang="en-US" dirty="0" smtClean="0"/>
              <a:t>: Log(square footage of house)</a:t>
            </a:r>
          </a:p>
          <a:p>
            <a:endParaRPr lang="en-US" sz="2800" dirty="0" smtClean="0"/>
          </a:p>
          <a:p>
            <a:r>
              <a:rPr lang="en-US" sz="2800" dirty="0" smtClean="0"/>
              <a:t>Hprice2: Effects of Pollution on Housing Prices</a:t>
            </a:r>
            <a:endParaRPr lang="en-US" sz="2800" dirty="0"/>
          </a:p>
          <a:p>
            <a:r>
              <a:rPr lang="en-US" dirty="0" err="1" smtClean="0"/>
              <a:t>priceprice</a:t>
            </a:r>
            <a:r>
              <a:rPr lang="en-US" dirty="0" smtClean="0"/>
              <a:t>: median housing price.</a:t>
            </a:r>
          </a:p>
          <a:p>
            <a:r>
              <a:rPr lang="en-US" dirty="0" err="1" smtClean="0"/>
              <a:t>noxnox</a:t>
            </a:r>
            <a:r>
              <a:rPr lang="en-US" dirty="0" smtClean="0"/>
              <a:t>: Nitrous Oxide concentration; parts per million.</a:t>
            </a:r>
          </a:p>
          <a:p>
            <a:r>
              <a:rPr lang="en-US" dirty="0" err="1" smtClean="0"/>
              <a:t>crimecrime</a:t>
            </a:r>
            <a:r>
              <a:rPr lang="en-US" dirty="0" smtClean="0"/>
              <a:t>: number of reported crimes per capita.</a:t>
            </a:r>
          </a:p>
          <a:p>
            <a:r>
              <a:rPr lang="en-US" dirty="0" err="1" smtClean="0"/>
              <a:t>roomsrooms</a:t>
            </a:r>
            <a:r>
              <a:rPr lang="en-US" dirty="0" smtClean="0"/>
              <a:t>: average number of rooms in houses in the community.</a:t>
            </a:r>
          </a:p>
          <a:p>
            <a:r>
              <a:rPr lang="en-US" dirty="0" err="1" smtClean="0"/>
              <a:t>distdist</a:t>
            </a:r>
            <a:r>
              <a:rPr lang="en-US" dirty="0" smtClean="0"/>
              <a:t>: weighted distance of the community to 5 employment centers.</a:t>
            </a:r>
          </a:p>
          <a:p>
            <a:r>
              <a:rPr lang="en-US" dirty="0" err="1" smtClean="0"/>
              <a:t>stratiostratio</a:t>
            </a:r>
            <a:r>
              <a:rPr lang="en-US" dirty="0" smtClean="0"/>
              <a:t>: average student-teacher ratio of schools in the community</a:t>
            </a:r>
            <a:r>
              <a:rPr lang="en-US" sz="2800" dirty="0" smtClean="0"/>
              <a:t>.</a:t>
            </a:r>
          </a:p>
          <a:p>
            <a:endParaRPr lang="en-US" sz="2800" dirty="0" smtClean="0"/>
          </a:p>
          <a:p>
            <a:r>
              <a:rPr lang="en-US" sz="2800" dirty="0" smtClean="0"/>
              <a:t>Hprice1: Qualitative binary variable</a:t>
            </a:r>
          </a:p>
          <a:p>
            <a:r>
              <a:rPr lang="en-US" dirty="0" err="1" smtClean="0"/>
              <a:t>lprice</a:t>
            </a:r>
            <a:r>
              <a:rPr lang="en-US" dirty="0" smtClean="0"/>
              <a:t>: Log(house price, $1000s)</a:t>
            </a:r>
          </a:p>
          <a:p>
            <a:r>
              <a:rPr lang="en-US" dirty="0" err="1" smtClean="0"/>
              <a:t>llotsize</a:t>
            </a:r>
            <a:r>
              <a:rPr lang="en-US" dirty="0" smtClean="0"/>
              <a:t>: Log(size of lot in square feet)</a:t>
            </a:r>
          </a:p>
          <a:p>
            <a:r>
              <a:rPr lang="en-US" dirty="0" err="1" smtClean="0"/>
              <a:t>lsqrft</a:t>
            </a:r>
            <a:r>
              <a:rPr lang="en-US" dirty="0" smtClean="0"/>
              <a:t>: Log(size of house in square feet)</a:t>
            </a:r>
          </a:p>
          <a:p>
            <a:r>
              <a:rPr lang="en-US" dirty="0" err="1" smtClean="0"/>
              <a:t>bdrms</a:t>
            </a:r>
            <a:r>
              <a:rPr lang="en-US" dirty="0" smtClean="0"/>
              <a:t>: number of </a:t>
            </a:r>
            <a:r>
              <a:rPr lang="en-US" dirty="0" err="1" smtClean="0"/>
              <a:t>bdrms</a:t>
            </a:r>
            <a:endParaRPr lang="en-US" dirty="0" smtClean="0"/>
          </a:p>
          <a:p>
            <a:r>
              <a:rPr lang="en-US" dirty="0" smtClean="0"/>
              <a:t>colonial: =1 if home is colonial style</a:t>
            </a:r>
            <a:endParaRPr lang="en-US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22775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1191491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HSEINV: Housing Investment and prices</a:t>
            </a:r>
          </a:p>
          <a:p>
            <a:endParaRPr lang="en-US" sz="2800" dirty="0"/>
          </a:p>
          <a:p>
            <a:r>
              <a:rPr lang="en-US" dirty="0" err="1" smtClean="0"/>
              <a:t>Invpc</a:t>
            </a:r>
            <a:r>
              <a:rPr lang="en-US" dirty="0" smtClean="0"/>
              <a:t>: real per capita housing investment in the US fro 1947 through 1988</a:t>
            </a:r>
          </a:p>
          <a:p>
            <a:r>
              <a:rPr lang="en-US" dirty="0" smtClean="0"/>
              <a:t>Price: housing price index (1982=1)</a:t>
            </a:r>
            <a:endParaRPr lang="en-US" dirty="0"/>
          </a:p>
          <a:p>
            <a:r>
              <a:rPr lang="en-US" dirty="0" err="1"/>
              <a:t>n</a:t>
            </a:r>
            <a:r>
              <a:rPr lang="en-US" dirty="0" err="1" smtClean="0"/>
              <a:t>yse</a:t>
            </a:r>
            <a:r>
              <a:rPr lang="en-US" dirty="0" smtClean="0"/>
              <a:t>: returns on NYSE (value-weighted average of Wednesday closing prices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en-US" dirty="0" err="1" smtClean="0">
                <a:sym typeface="Wingdings" panose="05000000000000000000" pitchFamily="2" charset="2"/>
              </a:rPr>
              <a:t>Heteroskedasticity</a:t>
            </a:r>
            <a:r>
              <a:rPr lang="en-US" dirty="0" smtClean="0">
                <a:sym typeface="Wingdings" panose="05000000000000000000" pitchFamily="2" charset="2"/>
              </a:rPr>
              <a:t> and the efficient markets hypothesis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endParaRPr lang="en-US" dirty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 ARCH in </a:t>
            </a:r>
            <a:r>
              <a:rPr lang="en-US" smtClean="0">
                <a:sym typeface="Wingdings" panose="05000000000000000000" pitchFamily="2" charset="2"/>
              </a:rPr>
              <a:t>stock returns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777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195</Words>
  <Application>Microsoft Office PowerPoint</Application>
  <PresentationFormat>Widescreen</PresentationFormat>
  <Paragraphs>28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KT Wong</dc:creator>
  <cp:lastModifiedBy>KT Wong</cp:lastModifiedBy>
  <cp:revision>3</cp:revision>
  <dcterms:created xsi:type="dcterms:W3CDTF">2019-01-23T03:36:37Z</dcterms:created>
  <dcterms:modified xsi:type="dcterms:W3CDTF">2019-01-23T04:10:25Z</dcterms:modified>
</cp:coreProperties>
</file>