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Proxima Nov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roximaNova-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roximaNova-italic.fntdata"/><Relationship Id="rId6" Type="http://schemas.openxmlformats.org/officeDocument/2006/relationships/slide" Target="slides/slide2.xml"/><Relationship Id="rId18" Type="http://schemas.openxmlformats.org/officeDocument/2006/relationships/font" Target="fonts/ProximaNova-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e65804f17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e65804f17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e6a1498b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e6a1498b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e65804f17_0_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e65804f17_0_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e6a1498b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e6a1498b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e65804f1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e65804f1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e65804f17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e65804f17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e65804f17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e65804f17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e65804f17_0_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e65804f17_0_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e6a1498b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e6a1498b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e6a1498b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e6a1498b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e6a1498b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e6a1498b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e6a1498b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e6a1498b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cplusplus.com/reference/algorithm/binary_search/" TargetMode="External"/><Relationship Id="rId4" Type="http://schemas.openxmlformats.org/officeDocument/2006/relationships/hyperlink" Target="http://www.cplusplus.com/reference/algorithm/lower_bound/" TargetMode="External"/><Relationship Id="rId5" Type="http://schemas.openxmlformats.org/officeDocument/2006/relationships/hyperlink" Target="http://www.cplusplus.com/reference/algorithm/upper_boun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vjudge.net/contest/281357" TargetMode="External"/><Relationship Id="rId4" Type="http://schemas.openxmlformats.org/officeDocument/2006/relationships/hyperlink" Target="https://vjudge.net/contest/28135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cplusplus.com/reference/vector/vecto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cplusplus.com/reference/algorithm/sor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5000"/>
              <a:t>Data Structures</a:t>
            </a:r>
            <a:endParaRPr b="1" sz="5000"/>
          </a:p>
          <a:p>
            <a:pPr indent="0" lvl="0" marL="0" rtl="0" algn="l">
              <a:spcBef>
                <a:spcPts val="0"/>
              </a:spcBef>
              <a:spcAft>
                <a:spcPts val="0"/>
              </a:spcAft>
              <a:buNone/>
            </a:pPr>
            <a:r>
              <a:rPr b="1" lang="en" sz="5000"/>
              <a:t>&amp; Libraries Part I</a:t>
            </a:r>
            <a:endParaRPr b="1" sz="5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 Erick Kwantan</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Linear Data Structures (Built-in Libraries)</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Searching</a:t>
            </a:r>
            <a:endParaRPr b="1" sz="2000"/>
          </a:p>
          <a:p>
            <a:pPr indent="-355600" lvl="0" marL="914400" rtl="0" algn="l">
              <a:spcBef>
                <a:spcPts val="0"/>
              </a:spcBef>
              <a:spcAft>
                <a:spcPts val="0"/>
              </a:spcAft>
              <a:buSzPts val="2000"/>
              <a:buAutoNum type="arabicPeriod"/>
            </a:pPr>
            <a:r>
              <a:rPr b="1" lang="en" sz="2000"/>
              <a:t>O(n) Linear Search : Consider every item from index 0 to n-1</a:t>
            </a:r>
            <a:endParaRPr b="1" sz="2000"/>
          </a:p>
          <a:p>
            <a:pPr indent="-355600" lvl="0" marL="914400" rtl="0" algn="l">
              <a:spcBef>
                <a:spcPts val="0"/>
              </a:spcBef>
              <a:spcAft>
                <a:spcPts val="0"/>
              </a:spcAft>
              <a:buSzPts val="2000"/>
              <a:buAutoNum type="arabicPeriod"/>
            </a:pPr>
            <a:r>
              <a:rPr b="1" lang="en" sz="2000"/>
              <a:t>O(log n) Binary Search : Use </a:t>
            </a:r>
            <a:r>
              <a:rPr b="1" lang="en" sz="2000">
                <a:latin typeface="Courier New"/>
                <a:ea typeface="Courier New"/>
                <a:cs typeface="Courier New"/>
                <a:sym typeface="Courier New"/>
              </a:rPr>
              <a:t>lower_bound</a:t>
            </a:r>
            <a:r>
              <a:rPr b="1" lang="en" sz="2000"/>
              <a:t>, </a:t>
            </a:r>
            <a:r>
              <a:rPr b="1" lang="en" sz="2000">
                <a:latin typeface="Courier New"/>
                <a:ea typeface="Courier New"/>
                <a:cs typeface="Courier New"/>
                <a:sym typeface="Courier New"/>
              </a:rPr>
              <a:t>upper_bound</a:t>
            </a:r>
            <a:r>
              <a:rPr b="1" lang="en" sz="2000"/>
              <a:t>, or </a:t>
            </a:r>
            <a:r>
              <a:rPr b="1" lang="en" sz="2000">
                <a:latin typeface="Courier New"/>
                <a:ea typeface="Courier New"/>
                <a:cs typeface="Courier New"/>
                <a:sym typeface="Courier New"/>
              </a:rPr>
              <a:t>binary_search</a:t>
            </a:r>
            <a:r>
              <a:rPr b="1" lang="en" sz="2000"/>
              <a:t>. Recommended to avoid use libraries. Refs:</a:t>
            </a:r>
            <a:br>
              <a:rPr b="1" lang="en" sz="2000"/>
            </a:br>
            <a:r>
              <a:rPr b="1" lang="en" sz="2000" u="sng">
                <a:solidFill>
                  <a:schemeClr val="hlink"/>
                </a:solidFill>
                <a:hlinkClick r:id="rId3"/>
              </a:rPr>
              <a:t>http://www.cplusplus.com/reference/algorithm/binary_search/</a:t>
            </a:r>
            <a:br>
              <a:rPr b="1" lang="en" sz="2000"/>
            </a:br>
            <a:r>
              <a:rPr b="1" lang="en" sz="2000" u="sng">
                <a:solidFill>
                  <a:schemeClr val="hlink"/>
                </a:solidFill>
                <a:hlinkClick r:id="rId4"/>
              </a:rPr>
              <a:t>http://www.cplusplus.com/reference/algorithm/lower_bound/</a:t>
            </a:r>
            <a:br>
              <a:rPr b="1" lang="en" sz="2000"/>
            </a:br>
            <a:r>
              <a:rPr b="1" lang="en" sz="2000" u="sng">
                <a:solidFill>
                  <a:schemeClr val="hlink"/>
                </a:solidFill>
                <a:hlinkClick r:id="rId5"/>
              </a:rPr>
              <a:t>http://www.cplusplus.com/reference/algorithm/upper_bound/</a:t>
            </a:r>
            <a:r>
              <a:rPr b="1" lang="en" sz="2000"/>
              <a:t> </a:t>
            </a:r>
            <a:endParaRPr b="1" sz="2000"/>
          </a:p>
          <a:p>
            <a:pPr indent="-355600" lvl="0" marL="914400" rtl="0" algn="l">
              <a:spcBef>
                <a:spcPts val="0"/>
              </a:spcBef>
              <a:spcAft>
                <a:spcPts val="0"/>
              </a:spcAft>
              <a:buSzPts val="2000"/>
              <a:buAutoNum type="arabicPeriod"/>
            </a:pPr>
            <a:r>
              <a:rPr b="1" lang="en" sz="2000"/>
              <a:t>O(1) with Hashing : useful technique to use when fast access to known values is required but the ordering of the values is not important. More detail in DS</a:t>
            </a:r>
            <a:r>
              <a:rPr b="1" lang="en" sz="2000"/>
              <a:t> (Own Libraries) - Hash Table</a:t>
            </a:r>
            <a:endParaRPr b="1"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5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5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500"/>
                                        <p:tgtEl>
                                          <p:spTgt spid="1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Effect filter="fade" transition="in">
                                      <p:cBhvr>
                                        <p:cTn dur="500"/>
                                        <p:tgtEl>
                                          <p:spTgt spid="11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Qoutes</a:t>
            </a:r>
            <a:endParaRPr b="1" sz="3000"/>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i="1" sz="3000">
              <a:solidFill>
                <a:schemeClr val="dk1"/>
              </a:solidFill>
            </a:endParaRPr>
          </a:p>
          <a:p>
            <a:pPr indent="0" lvl="0" marL="0" rtl="0" algn="l">
              <a:lnSpc>
                <a:spcPct val="100000"/>
              </a:lnSpc>
              <a:spcBef>
                <a:spcPts val="0"/>
              </a:spcBef>
              <a:spcAft>
                <a:spcPts val="0"/>
              </a:spcAft>
              <a:buNone/>
            </a:pPr>
            <a:r>
              <a:t/>
            </a:r>
            <a:endParaRPr i="1" sz="3000">
              <a:solidFill>
                <a:schemeClr val="dk1"/>
              </a:solidFill>
            </a:endParaRPr>
          </a:p>
          <a:p>
            <a:pPr indent="0" lvl="0" marL="0" rtl="0" algn="l">
              <a:lnSpc>
                <a:spcPct val="100000"/>
              </a:lnSpc>
              <a:spcBef>
                <a:spcPts val="0"/>
              </a:spcBef>
              <a:spcAft>
                <a:spcPts val="0"/>
              </a:spcAft>
              <a:buNone/>
            </a:pPr>
            <a:r>
              <a:t/>
            </a:r>
            <a:endParaRPr i="1" sz="3000">
              <a:solidFill>
                <a:schemeClr val="dk1"/>
              </a:solidFill>
            </a:endParaRPr>
          </a:p>
          <a:p>
            <a:pPr indent="0" lvl="0" marL="0" rtl="0" algn="l">
              <a:lnSpc>
                <a:spcPct val="100000"/>
              </a:lnSpc>
              <a:spcBef>
                <a:spcPts val="0"/>
              </a:spcBef>
              <a:spcAft>
                <a:spcPts val="0"/>
              </a:spcAft>
              <a:buClr>
                <a:srgbClr val="000000"/>
              </a:buClr>
              <a:buSzPts val="1100"/>
              <a:buFont typeface="Arial"/>
              <a:buNone/>
            </a:pPr>
            <a:r>
              <a:rPr i="1" lang="en" sz="3000">
                <a:solidFill>
                  <a:schemeClr val="dk1"/>
                </a:solidFill>
              </a:rPr>
              <a:t>If I have seen further, it is only by standing on the shoulders of giants.</a:t>
            </a:r>
            <a:endParaRPr b="1" i="1" sz="3000">
              <a:solidFill>
                <a:schemeClr val="dk1"/>
              </a:solidFill>
            </a:endParaRPr>
          </a:p>
          <a:p>
            <a:pPr indent="0" lvl="0" marL="0" rtl="0" algn="r">
              <a:lnSpc>
                <a:spcPct val="100000"/>
              </a:lnSpc>
              <a:spcBef>
                <a:spcPts val="0"/>
              </a:spcBef>
              <a:spcAft>
                <a:spcPts val="0"/>
              </a:spcAft>
              <a:buClr>
                <a:srgbClr val="000000"/>
              </a:buClr>
              <a:buSzPts val="1100"/>
              <a:buFont typeface="Arial"/>
              <a:buNone/>
            </a:pPr>
            <a:r>
              <a:rPr b="1" lang="en" sz="3000">
                <a:solidFill>
                  <a:schemeClr val="dk1"/>
                </a:solidFill>
              </a:rPr>
              <a:t>-- Isaac Newton</a:t>
            </a:r>
            <a:endParaRPr/>
          </a:p>
        </p:txBody>
      </p:sp>
      <p:pic>
        <p:nvPicPr>
          <p:cNvPr id="121" name="Google Shape;121;p23"/>
          <p:cNvPicPr preferRelativeResize="0"/>
          <p:nvPr/>
        </p:nvPicPr>
        <p:blipFill>
          <a:blip r:embed="rId3">
            <a:alphaModFix/>
          </a:blip>
          <a:stretch>
            <a:fillRect/>
          </a:stretch>
        </p:blipFill>
        <p:spPr>
          <a:xfrm>
            <a:off x="3929063" y="445025"/>
            <a:ext cx="1285875" cy="1771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Self Training</a:t>
            </a:r>
            <a:endParaRPr b="1" sz="3000"/>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Contest:</a:t>
            </a:r>
            <a:endParaRPr b="1" sz="2000"/>
          </a:p>
          <a:p>
            <a:pPr indent="-355600" lvl="0" marL="457200" rtl="0" algn="l">
              <a:spcBef>
                <a:spcPts val="1600"/>
              </a:spcBef>
              <a:spcAft>
                <a:spcPts val="0"/>
              </a:spcAft>
              <a:buSzPts val="2000"/>
              <a:buChar char="●"/>
            </a:pPr>
            <a:r>
              <a:rPr b="1" lang="en" sz="2000"/>
              <a:t>Part A - </a:t>
            </a:r>
            <a:r>
              <a:rPr b="1" lang="en" sz="2000" u="sng">
                <a:solidFill>
                  <a:schemeClr val="accent5"/>
                </a:solidFill>
                <a:hlinkClick r:id="rId3"/>
              </a:rPr>
              <a:t>https://vjudge.net/contest/281357</a:t>
            </a:r>
            <a:endParaRPr b="1" sz="2000"/>
          </a:p>
          <a:p>
            <a:pPr indent="-355600" lvl="0" marL="457200" rtl="0" algn="l">
              <a:spcBef>
                <a:spcPts val="0"/>
              </a:spcBef>
              <a:spcAft>
                <a:spcPts val="0"/>
              </a:spcAft>
              <a:buSzPts val="2000"/>
              <a:buChar char="●"/>
            </a:pPr>
            <a:r>
              <a:rPr b="1" lang="en" sz="2000"/>
              <a:t>Part B - </a:t>
            </a:r>
            <a:r>
              <a:rPr b="1" lang="en" sz="2000" u="sng">
                <a:solidFill>
                  <a:schemeClr val="hlink"/>
                </a:solidFill>
                <a:hlinkClick r:id="rId4"/>
              </a:rPr>
              <a:t>https://vjudge.net/contest/281358</a:t>
            </a:r>
            <a:r>
              <a:rPr b="1" lang="en" sz="2000"/>
              <a:t> </a:t>
            </a:r>
            <a:endParaRPr b="1" sz="2000"/>
          </a:p>
          <a:p>
            <a:pPr indent="0" lvl="0" marL="0" rtl="0" algn="l">
              <a:spcBef>
                <a:spcPts val="1600"/>
              </a:spcBef>
              <a:spcAft>
                <a:spcPts val="1600"/>
              </a:spcAft>
              <a:buNone/>
            </a:pPr>
            <a:r>
              <a:rPr b="1" lang="en" sz="2000"/>
              <a:t>Date : 03 Feb 2019 until 10 Feb 2019</a:t>
            </a:r>
            <a:br>
              <a:rPr b="1" lang="en" sz="2000"/>
            </a:br>
            <a:r>
              <a:rPr b="1" lang="en" sz="2000"/>
              <a:t>Time : 12.00</a:t>
            </a:r>
            <a:br>
              <a:rPr b="1" lang="en" sz="2000"/>
            </a:br>
            <a:r>
              <a:rPr b="1" lang="en" sz="2000"/>
              <a:t>Length : 1 week</a:t>
            </a:r>
            <a:br>
              <a:rPr b="1" lang="en" sz="2000"/>
            </a:br>
            <a:r>
              <a:rPr b="1" lang="en" sz="2000"/>
              <a:t>Password : data_structure</a:t>
            </a:r>
            <a:endParaRPr b="1"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Data Structure (DS)</a:t>
            </a:r>
            <a:endParaRPr b="1" sz="3000"/>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Is a means of storing and organizing data.</a:t>
            </a:r>
            <a:endParaRPr b="1" sz="2000"/>
          </a:p>
          <a:p>
            <a:pPr indent="-355600" lvl="0" marL="457200" rtl="0" algn="l">
              <a:spcBef>
                <a:spcPts val="0"/>
              </a:spcBef>
              <a:spcAft>
                <a:spcPts val="0"/>
              </a:spcAft>
              <a:buSzPts val="2000"/>
              <a:buChar char="●"/>
            </a:pPr>
            <a:r>
              <a:rPr b="1" lang="en" sz="2000"/>
              <a:t>Different DS have different strengths and weaknesses.</a:t>
            </a:r>
            <a:endParaRPr b="1" sz="2000"/>
          </a:p>
          <a:p>
            <a:pPr indent="-355600" lvl="0" marL="457200" rtl="0" algn="l">
              <a:spcBef>
                <a:spcPts val="0"/>
              </a:spcBef>
              <a:spcAft>
                <a:spcPts val="0"/>
              </a:spcAft>
              <a:buSzPts val="2000"/>
              <a:buChar char="●"/>
            </a:pPr>
            <a:r>
              <a:rPr b="1" lang="en" sz="2000"/>
              <a:t>Important to pick one that allows for efficient :</a:t>
            </a:r>
            <a:endParaRPr b="1" sz="2000"/>
          </a:p>
          <a:p>
            <a:pPr indent="-355600" lvl="0" marL="914400" rtl="0" algn="l">
              <a:spcBef>
                <a:spcPts val="0"/>
              </a:spcBef>
              <a:spcAft>
                <a:spcPts val="0"/>
              </a:spcAft>
              <a:buSzPts val="2000"/>
              <a:buAutoNum type="arabicPeriod"/>
            </a:pPr>
            <a:r>
              <a:rPr b="1" lang="en" sz="2000"/>
              <a:t>Insertions </a:t>
            </a:r>
            <a:endParaRPr b="1" sz="2000"/>
          </a:p>
          <a:p>
            <a:pPr indent="-355600" lvl="0" marL="914400" rtl="0" algn="l">
              <a:spcBef>
                <a:spcPts val="0"/>
              </a:spcBef>
              <a:spcAft>
                <a:spcPts val="0"/>
              </a:spcAft>
              <a:buSzPts val="2000"/>
              <a:buAutoNum type="arabicPeriod"/>
            </a:pPr>
            <a:r>
              <a:rPr b="1" lang="en" sz="2000"/>
              <a:t>Searches </a:t>
            </a:r>
            <a:endParaRPr b="1" sz="2000"/>
          </a:p>
          <a:p>
            <a:pPr indent="-355600" lvl="0" marL="914400" rtl="0" algn="l">
              <a:spcBef>
                <a:spcPts val="0"/>
              </a:spcBef>
              <a:spcAft>
                <a:spcPts val="0"/>
              </a:spcAft>
              <a:buSzPts val="2000"/>
              <a:buAutoNum type="arabicPeriod"/>
            </a:pPr>
            <a:r>
              <a:rPr b="1" lang="en" sz="2000"/>
              <a:t>Deletions </a:t>
            </a:r>
            <a:endParaRPr b="1" sz="2000"/>
          </a:p>
          <a:p>
            <a:pPr indent="-355600" lvl="0" marL="914400" rtl="0" algn="l">
              <a:spcBef>
                <a:spcPts val="0"/>
              </a:spcBef>
              <a:spcAft>
                <a:spcPts val="0"/>
              </a:spcAft>
              <a:buSzPts val="2000"/>
              <a:buAutoNum type="arabicPeriod"/>
            </a:pPr>
            <a:r>
              <a:rPr b="1" lang="en" sz="2000"/>
              <a:t>Queries</a:t>
            </a:r>
            <a:endParaRPr b="1" sz="2000"/>
          </a:p>
          <a:p>
            <a:pPr indent="-355600" lvl="0" marL="914400" rtl="0" algn="l">
              <a:spcBef>
                <a:spcPts val="0"/>
              </a:spcBef>
              <a:spcAft>
                <a:spcPts val="0"/>
              </a:spcAft>
              <a:buSzPts val="2000"/>
              <a:buAutoNum type="arabicPeriod"/>
            </a:pPr>
            <a:r>
              <a:rPr b="1" lang="en" sz="2000"/>
              <a:t>Updates </a:t>
            </a:r>
            <a:endParaRPr b="1"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Data Structure (DS)</a:t>
            </a:r>
            <a:endParaRPr b="1" sz="3000"/>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Note that for competitive programming, you only need to know enough about these data structures to be able to select and to use the correct data structures for each given contest problem. </a:t>
            </a:r>
            <a:endParaRPr b="1" sz="2000"/>
          </a:p>
          <a:p>
            <a:pPr indent="-355600" lvl="0" marL="457200" rtl="0" algn="l">
              <a:spcBef>
                <a:spcPts val="0"/>
              </a:spcBef>
              <a:spcAft>
                <a:spcPts val="0"/>
              </a:spcAft>
              <a:buSzPts val="2000"/>
              <a:buChar char="●"/>
            </a:pPr>
            <a:r>
              <a:rPr b="1" lang="en" sz="2000"/>
              <a:t>You should understand the strengths, weaknesses, and time/space complexities of typical data structures.</a:t>
            </a:r>
            <a:endParaRPr b="1" sz="2000"/>
          </a:p>
          <a:p>
            <a:pPr indent="-355600" lvl="0" marL="457200" rtl="0" algn="l">
              <a:spcBef>
                <a:spcPts val="0"/>
              </a:spcBef>
              <a:spcAft>
                <a:spcPts val="0"/>
              </a:spcAft>
              <a:buSzPts val="2000"/>
              <a:buChar char="●"/>
            </a:pPr>
            <a:r>
              <a:rPr b="1" lang="en" sz="2000"/>
              <a:t>The theory behind them is definitely good reading, but can often be skipped, since the built-in libraries provide ready-to-use and highly reliable implementations of otherwise complex data structures.</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Data Structure (DS)</a:t>
            </a:r>
            <a:endParaRPr b="1" sz="3000"/>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This chapter is divided into three parts :</a:t>
            </a:r>
            <a:endParaRPr b="1" sz="2000"/>
          </a:p>
          <a:p>
            <a:pPr indent="-355600" lvl="0" marL="457200" rtl="0" algn="l">
              <a:spcBef>
                <a:spcPts val="1600"/>
              </a:spcBef>
              <a:spcAft>
                <a:spcPts val="0"/>
              </a:spcAft>
              <a:buSzPts val="2000"/>
              <a:buChar char="●"/>
            </a:pPr>
            <a:r>
              <a:rPr b="1" lang="en" sz="2000"/>
              <a:t>Linear Data Structures (Built-in Libraries)</a:t>
            </a:r>
            <a:endParaRPr b="1" sz="2000"/>
          </a:p>
          <a:p>
            <a:pPr indent="-355600" lvl="0" marL="457200" rtl="0" algn="l">
              <a:spcBef>
                <a:spcPts val="0"/>
              </a:spcBef>
              <a:spcAft>
                <a:spcPts val="0"/>
              </a:spcAft>
              <a:buSzPts val="2000"/>
              <a:buChar char="●"/>
            </a:pPr>
            <a:r>
              <a:rPr b="1" lang="en" sz="2000"/>
              <a:t>non-Linear Data Structures (Built-in Libraries)</a:t>
            </a:r>
            <a:endParaRPr b="1" sz="2000"/>
          </a:p>
          <a:p>
            <a:pPr indent="-355600" lvl="0" marL="457200" rtl="0" algn="l">
              <a:spcBef>
                <a:spcPts val="0"/>
              </a:spcBef>
              <a:spcAft>
                <a:spcPts val="0"/>
              </a:spcAft>
              <a:buSzPts val="2000"/>
              <a:buChar char="●"/>
            </a:pPr>
            <a:r>
              <a:rPr b="1" lang="en" sz="2000"/>
              <a:t>Data Structures (Own Libraries)</a:t>
            </a:r>
            <a:endParaRPr b="1"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Linear Data Structures (Built-in Libraries)</a:t>
            </a:r>
            <a:endParaRPr b="1" sz="3000"/>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Static (Fixed-size) Array</a:t>
            </a:r>
            <a:br>
              <a:rPr b="1" lang="en" sz="2000"/>
            </a:br>
            <a:r>
              <a:rPr b="1" lang="en" sz="2000"/>
              <a:t>Maximum input size is usually mentioned in the problem statement, the array size can be declared to be the maximum input size with a small extra buffer for safety to avoid RTE</a:t>
            </a:r>
            <a:endParaRPr b="1" sz="2000"/>
          </a:p>
          <a:p>
            <a:pPr indent="-355600" lvl="0" marL="457200" rtl="0" algn="l">
              <a:spcBef>
                <a:spcPts val="0"/>
              </a:spcBef>
              <a:spcAft>
                <a:spcPts val="0"/>
              </a:spcAft>
              <a:buSzPts val="2000"/>
              <a:buChar char="●"/>
            </a:pPr>
            <a:r>
              <a:rPr b="1" lang="en" sz="2000"/>
              <a:t>Re sizeable Array (vector)</a:t>
            </a:r>
            <a:br>
              <a:rPr b="1" lang="en" sz="2000"/>
            </a:br>
            <a:r>
              <a:rPr b="1" lang="en" sz="2000"/>
              <a:t>Usually, we initialize the size (</a:t>
            </a:r>
            <a:r>
              <a:rPr b="1" lang="en" sz="2000">
                <a:latin typeface="Courier New"/>
                <a:ea typeface="Courier New"/>
                <a:cs typeface="Courier New"/>
                <a:sym typeface="Courier New"/>
              </a:rPr>
              <a:t>reserve()</a:t>
            </a:r>
            <a:r>
              <a:rPr b="1" lang="en" sz="2000"/>
              <a:t> or </a:t>
            </a:r>
            <a:r>
              <a:rPr b="1" lang="en" sz="2000">
                <a:latin typeface="Courier New"/>
                <a:ea typeface="Courier New"/>
                <a:cs typeface="Courier New"/>
                <a:sym typeface="Courier New"/>
              </a:rPr>
              <a:t>resize()</a:t>
            </a:r>
            <a:r>
              <a:rPr b="1" lang="en" sz="2000"/>
              <a:t>) with the estimated size of the collection for better performance. Operations used in CP include </a:t>
            </a:r>
            <a:r>
              <a:rPr b="1" lang="en" sz="2000">
                <a:latin typeface="Courier New"/>
                <a:ea typeface="Courier New"/>
                <a:cs typeface="Courier New"/>
                <a:sym typeface="Courier New"/>
              </a:rPr>
              <a:t>push_back()</a:t>
            </a:r>
            <a:r>
              <a:rPr b="1" lang="en" sz="2000"/>
              <a:t>, </a:t>
            </a:r>
            <a:r>
              <a:rPr b="1" lang="en" sz="2000">
                <a:latin typeface="Courier New"/>
                <a:ea typeface="Courier New"/>
                <a:cs typeface="Courier New"/>
                <a:sym typeface="Courier New"/>
              </a:rPr>
              <a:t>assign()</a:t>
            </a:r>
            <a:r>
              <a:rPr b="1" lang="en" sz="2000"/>
              <a:t>, </a:t>
            </a:r>
            <a:r>
              <a:rPr b="1" lang="en" sz="2000">
                <a:latin typeface="Courier New"/>
                <a:ea typeface="Courier New"/>
                <a:cs typeface="Courier New"/>
                <a:sym typeface="Courier New"/>
              </a:rPr>
              <a:t>clear()</a:t>
            </a:r>
            <a:r>
              <a:rPr b="1" lang="en" sz="2000"/>
              <a:t>, </a:t>
            </a:r>
            <a:r>
              <a:rPr b="1" lang="en" sz="2000">
                <a:latin typeface="Courier New"/>
                <a:ea typeface="Courier New"/>
                <a:cs typeface="Courier New"/>
                <a:sym typeface="Courier New"/>
              </a:rPr>
              <a:t>erase()</a:t>
            </a:r>
            <a:r>
              <a:rPr b="1" lang="en" sz="2000"/>
              <a:t>, </a:t>
            </a:r>
            <a:r>
              <a:rPr b="1" lang="en" sz="2000">
                <a:latin typeface="Courier New"/>
                <a:ea typeface="Courier New"/>
                <a:cs typeface="Courier New"/>
                <a:sym typeface="Courier New"/>
              </a:rPr>
              <a:t>at()</a:t>
            </a:r>
            <a:r>
              <a:rPr b="1" lang="en" sz="2000"/>
              <a:t>, the </a:t>
            </a:r>
            <a:r>
              <a:rPr b="1" lang="en" sz="2000">
                <a:latin typeface="Courier New"/>
                <a:ea typeface="Courier New"/>
                <a:cs typeface="Courier New"/>
                <a:sym typeface="Courier New"/>
              </a:rPr>
              <a:t>[]</a:t>
            </a:r>
            <a:r>
              <a:rPr b="1" lang="en" sz="2000"/>
              <a:t> operator, and </a:t>
            </a:r>
            <a:r>
              <a:rPr b="1" lang="en" sz="2000">
                <a:latin typeface="Courier New"/>
                <a:ea typeface="Courier New"/>
                <a:cs typeface="Courier New"/>
                <a:sym typeface="Courier New"/>
              </a:rPr>
              <a:t>iterators</a:t>
            </a:r>
            <a:r>
              <a:rPr b="1" lang="en" sz="2000"/>
              <a:t>. Refs :</a:t>
            </a:r>
            <a:br>
              <a:rPr b="1" lang="en" sz="2000"/>
            </a:br>
            <a:r>
              <a:rPr b="1" lang="en" sz="2000" u="sng">
                <a:solidFill>
                  <a:schemeClr val="hlink"/>
                </a:solidFill>
                <a:hlinkClick r:id="rId3"/>
              </a:rPr>
              <a:t>http://www.cplusplus.com/reference/vector/vector/</a:t>
            </a:r>
            <a:br>
              <a:rPr b="1" lang="en" sz="2000"/>
            </a:br>
            <a:endParaRPr b="1"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0" st="0"/>
                                            </p:txEl>
                                          </p:spTgt>
                                        </p:tgtEl>
                                        <p:attrNameLst>
                                          <p:attrName>style.visibility</p:attrName>
                                        </p:attrNameLst>
                                      </p:cBhvr>
                                      <p:to>
                                        <p:strVal val="visible"/>
                                      </p:to>
                                    </p:set>
                                    <p:animEffect filter="fade" transition="in">
                                      <p:cBhvr>
                                        <p:cTn dur="500"/>
                                        <p:tgtEl>
                                          <p:spTgt spid="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1" st="1"/>
                                            </p:txEl>
                                          </p:spTgt>
                                        </p:tgtEl>
                                        <p:attrNameLst>
                                          <p:attrName>style.visibility</p:attrName>
                                        </p:attrNameLst>
                                      </p:cBhvr>
                                      <p:to>
                                        <p:strVal val="visible"/>
                                      </p:to>
                                    </p:set>
                                    <p:animEffect filter="fade" transition="in">
                                      <p:cBhvr>
                                        <p:cTn dur="500"/>
                                        <p:tgtEl>
                                          <p:spTgt spid="8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Linear Data Structures (Built-in Libraries)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Sorting (e.g. [9, 6, 59, 14, 45, 63])</a:t>
            </a:r>
            <a:endParaRPr b="1" sz="2000"/>
          </a:p>
          <a:p>
            <a:pPr indent="-355600" lvl="0" marL="914400" rtl="0" algn="l">
              <a:spcBef>
                <a:spcPts val="0"/>
              </a:spcBef>
              <a:spcAft>
                <a:spcPts val="0"/>
              </a:spcAft>
              <a:buSzPts val="2000"/>
              <a:buAutoNum type="arabicPeriod"/>
            </a:pPr>
            <a:r>
              <a:rPr b="1" lang="en" sz="2000"/>
              <a:t>O(n</a:t>
            </a:r>
            <a:r>
              <a:rPr b="1" lang="en" sz="2000">
                <a:solidFill>
                  <a:srgbClr val="545454"/>
                </a:solidFill>
                <a:highlight>
                  <a:srgbClr val="FFFFFF"/>
                </a:highlight>
              </a:rPr>
              <a:t>²</a:t>
            </a:r>
            <a:r>
              <a:rPr b="1" lang="en" sz="2000"/>
              <a:t>) : Bubble/Selection/Insertion Sort, etc.</a:t>
            </a:r>
            <a:br>
              <a:rPr b="1" lang="en" sz="2000"/>
            </a:br>
            <a:r>
              <a:rPr b="1" lang="en" sz="2000"/>
              <a:t>These algorithms are slow and usually avoided in </a:t>
            </a:r>
            <a:r>
              <a:rPr b="1" lang="en" sz="2000"/>
              <a:t>programming contests</a:t>
            </a:r>
            <a:r>
              <a:rPr b="1" lang="en" sz="2000"/>
              <a:t>, though understanding them might help you solve a </a:t>
            </a:r>
            <a:r>
              <a:rPr b="1" i="1" lang="en" sz="2000"/>
              <a:t>few</a:t>
            </a:r>
            <a:r>
              <a:rPr b="1" lang="en" sz="2000"/>
              <a:t> specific problems</a:t>
            </a:r>
            <a:endParaRPr b="1" sz="2000"/>
          </a:p>
          <a:p>
            <a:pPr indent="-355600" lvl="0" marL="914400" rtl="0" algn="l">
              <a:spcBef>
                <a:spcPts val="0"/>
              </a:spcBef>
              <a:spcAft>
                <a:spcPts val="0"/>
              </a:spcAft>
              <a:buSzPts val="2000"/>
              <a:buAutoNum type="arabicPeriod"/>
            </a:pPr>
            <a:r>
              <a:rPr b="1" lang="en" sz="2000"/>
              <a:t>O(n log n) : Merge/Quick/Heap Sort, etc.</a:t>
            </a:r>
            <a:br>
              <a:rPr b="1" lang="en" sz="2000"/>
            </a:br>
            <a:r>
              <a:rPr b="1" lang="en" sz="2000"/>
              <a:t>We can simply use </a:t>
            </a:r>
            <a:r>
              <a:rPr b="1" lang="en" sz="2000">
                <a:latin typeface="Courier New"/>
                <a:ea typeface="Courier New"/>
                <a:cs typeface="Courier New"/>
                <a:sym typeface="Courier New"/>
              </a:rPr>
              <a:t>sort</a:t>
            </a:r>
            <a:r>
              <a:rPr b="1" lang="en" sz="2000"/>
              <a:t> for standard sorting tasks. We only need to specify the required comparison function and these efficient sorting library routines will handle the rest. Refs :</a:t>
            </a:r>
            <a:br>
              <a:rPr b="1" lang="en" sz="2000"/>
            </a:br>
            <a:r>
              <a:rPr b="1" lang="en" sz="2000" u="sng">
                <a:solidFill>
                  <a:schemeClr val="hlink"/>
                </a:solidFill>
                <a:hlinkClick r:id="rId3"/>
              </a:rPr>
              <a:t>http://www.cplusplus.com/reference/algorithm/sort/</a:t>
            </a:r>
            <a:endParaRPr b="1"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500"/>
                                        <p:tgtEl>
                                          <p:spTgt spid="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animEffect filter="fade" transition="in">
                                      <p:cBhvr>
                                        <p:cTn dur="500"/>
                                        <p:tgtEl>
                                          <p:spTgt spid="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animEffect filter="fade" transition="in">
                                      <p:cBhvr>
                                        <p:cTn dur="500"/>
                                        <p:tgtEl>
                                          <p:spTgt spid="9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Linear Data Structures (Built-in Libraries)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Sorting (e.g. [9, 6, 59, 14, 45, 63])</a:t>
            </a:r>
            <a:endParaRPr b="1" sz="2000"/>
          </a:p>
          <a:p>
            <a:pPr indent="-355600" lvl="0" marL="914400" rtl="0" algn="l">
              <a:spcBef>
                <a:spcPts val="0"/>
              </a:spcBef>
              <a:spcAft>
                <a:spcPts val="0"/>
              </a:spcAft>
              <a:buSzPts val="2000"/>
              <a:buAutoNum type="arabicPeriod" startAt="3"/>
            </a:pPr>
            <a:r>
              <a:rPr b="1" lang="en" sz="2000"/>
              <a:t>O(n) : Counting/Radix/Bucket Sort, etc.</a:t>
            </a:r>
            <a:br>
              <a:rPr b="1" lang="en" sz="2000"/>
            </a:br>
            <a:r>
              <a:rPr b="1" lang="en" sz="2000"/>
              <a:t>Although rarely used, these special purpose algorithms are good to know as they can reduce the required sorting time if the data has certain special characteristics.</a:t>
            </a:r>
            <a:endParaRPr b="1"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Sorting - Counting Sort</a:t>
            </a:r>
            <a:endParaRPr b="1" sz="3000"/>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If the array A contains n integers with small range [L..R], we can use the Counting Sort algorithm. For the explanation, assume that array A is </a:t>
            </a:r>
            <a:br>
              <a:rPr b="1" lang="en" sz="2000"/>
            </a:br>
            <a:r>
              <a:rPr b="1" lang="en" sz="2000"/>
              <a:t>[2, 5, 2, 2, 3, 3]. The idea of Counting Sort is :</a:t>
            </a:r>
            <a:endParaRPr b="1" sz="2000"/>
          </a:p>
          <a:p>
            <a:pPr indent="-355600" lvl="0" marL="457200" rtl="0" algn="l">
              <a:spcBef>
                <a:spcPts val="1600"/>
              </a:spcBef>
              <a:spcAft>
                <a:spcPts val="0"/>
              </a:spcAft>
              <a:buSzPts val="2000"/>
              <a:buAutoNum type="arabicPeriod"/>
            </a:pPr>
            <a:r>
              <a:rPr b="1" lang="en" sz="2000"/>
              <a:t>Prepare a frequency array F with size R-L+1, initialize with zeros.</a:t>
            </a:r>
            <a:endParaRPr b="1" sz="2000"/>
          </a:p>
          <a:p>
            <a:pPr indent="-355600" lvl="0" marL="457200" rtl="0" algn="l">
              <a:spcBef>
                <a:spcPts val="0"/>
              </a:spcBef>
              <a:spcAft>
                <a:spcPts val="0"/>
              </a:spcAft>
              <a:buSzPts val="2000"/>
              <a:buAutoNum type="arabicPeriod"/>
            </a:pPr>
            <a:r>
              <a:rPr b="1" lang="en" sz="2000"/>
              <a:t>Pass through array A and update the frequency </a:t>
            </a:r>
            <a:r>
              <a:rPr b="1" lang="en" sz="2000">
                <a:latin typeface="Courier New"/>
                <a:ea typeface="Courier New"/>
                <a:cs typeface="Courier New"/>
                <a:sym typeface="Courier New"/>
              </a:rPr>
              <a:t>F[A[i]-L]</a:t>
            </a:r>
            <a:r>
              <a:rPr b="1" lang="en" sz="2000"/>
              <a:t>++</a:t>
            </a:r>
            <a:r>
              <a:rPr b="1" lang="en" sz="2000"/>
              <a:t>.</a:t>
            </a:r>
            <a:endParaRPr b="1" sz="2000"/>
          </a:p>
          <a:p>
            <a:pPr indent="-355600" lvl="0" marL="457200" rtl="0" algn="l">
              <a:spcBef>
                <a:spcPts val="0"/>
              </a:spcBef>
              <a:spcAft>
                <a:spcPts val="0"/>
              </a:spcAft>
              <a:buSzPts val="2000"/>
              <a:buAutoNum type="arabicPeriod"/>
            </a:pPr>
            <a:r>
              <a:rPr b="1" lang="en" sz="2000"/>
              <a:t>Compute Prefix Sums</a:t>
            </a:r>
            <a:endParaRPr b="1" sz="2000"/>
          </a:p>
          <a:p>
            <a:pPr indent="-355600" lvl="0" marL="457200" rtl="0" algn="l">
              <a:spcBef>
                <a:spcPts val="0"/>
              </a:spcBef>
              <a:spcAft>
                <a:spcPts val="0"/>
              </a:spcAft>
              <a:buSzPts val="2000"/>
              <a:buAutoNum type="arabicPeriod"/>
            </a:pPr>
            <a:r>
              <a:rPr b="1" lang="en" sz="2000"/>
              <a:t>Go backwards, place </a:t>
            </a:r>
            <a:r>
              <a:rPr b="1" lang="en" sz="2000">
                <a:latin typeface="Courier New"/>
                <a:ea typeface="Courier New"/>
                <a:cs typeface="Courier New"/>
                <a:sym typeface="Courier New"/>
              </a:rPr>
              <a:t>A[i]</a:t>
            </a:r>
            <a:r>
              <a:rPr b="1" lang="en" sz="2000"/>
              <a:t> at index </a:t>
            </a:r>
            <a:r>
              <a:rPr b="1" lang="en" sz="2000">
                <a:latin typeface="Courier New"/>
                <a:ea typeface="Courier New"/>
                <a:cs typeface="Courier New"/>
                <a:sym typeface="Courier New"/>
              </a:rPr>
              <a:t>F[A[i]-L]</a:t>
            </a:r>
            <a:r>
              <a:rPr b="1" lang="en" sz="2000"/>
              <a:t> as it the location, then decrement </a:t>
            </a:r>
            <a:r>
              <a:rPr b="1" lang="en" sz="2000">
                <a:latin typeface="Courier New"/>
                <a:ea typeface="Courier New"/>
                <a:cs typeface="Courier New"/>
                <a:sym typeface="Courier New"/>
              </a:rPr>
              <a:t>F[A[i]-L]</a:t>
            </a:r>
            <a:endParaRPr b="1"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animEffect filter="fade" transition="in">
                                      <p:cBhvr>
                                        <p:cTn dur="500"/>
                                        <p:tgtEl>
                                          <p:spTgt spid="1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animEffect filter="fade" transition="in">
                                      <p:cBhvr>
                                        <p:cTn dur="500"/>
                                        <p:tgtEl>
                                          <p:spTgt spid="1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animEffect filter="fade" transition="in">
                                      <p:cBhvr>
                                        <p:cTn dur="500"/>
                                        <p:tgtEl>
                                          <p:spTgt spid="1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animEffect filter="fade" transition="in">
                                      <p:cBhvr>
                                        <p:cTn dur="500"/>
                                        <p:tgtEl>
                                          <p:spTgt spid="1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4" st="4"/>
                                            </p:txEl>
                                          </p:spTgt>
                                        </p:tgtEl>
                                        <p:attrNameLst>
                                          <p:attrName>style.visibility</p:attrName>
                                        </p:attrNameLst>
                                      </p:cBhvr>
                                      <p:to>
                                        <p:strVal val="visible"/>
                                      </p:to>
                                    </p:set>
                                    <p:animEffect filter="fade" transition="in">
                                      <p:cBhvr>
                                        <p:cTn dur="500"/>
                                        <p:tgtEl>
                                          <p:spTgt spid="10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Sorting - Radix Sort</a:t>
            </a:r>
            <a:endParaRPr b="1" sz="3000"/>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Make all integers have </a:t>
            </a:r>
            <a:r>
              <a:rPr b="1" i="1" lang="en" sz="2000"/>
              <a:t>d </a:t>
            </a:r>
            <a:r>
              <a:rPr b="1" lang="en" sz="2000"/>
              <a:t>digits by appending zeros. The, sort these numbers digit by digit, starting with the least significant digit to the most significant digit. Use Counting Sort O(n) to sort each the digits. </a:t>
            </a:r>
            <a:r>
              <a:rPr b="1" lang="en" sz="2000"/>
              <a:t>For the explanation, assume we have array [323, 1257, 13, 322]</a:t>
            </a:r>
            <a:endParaRPr b="1" sz="2000"/>
          </a:p>
          <a:p>
            <a:pPr indent="0" lvl="0" marL="0" rtl="0" algn="l">
              <a:spcBef>
                <a:spcPts val="1600"/>
              </a:spcBef>
              <a:spcAft>
                <a:spcPts val="1600"/>
              </a:spcAft>
              <a:buNone/>
            </a:pPr>
            <a:r>
              <a:rPr b="1" lang="en" sz="2000"/>
              <a:t>Radix Sort algorithm is rarely used in programming contest, but we use the concept of Radix and Counting Sort in Suffix Array (other Chapter).</a:t>
            </a:r>
            <a:endParaRPr b="1"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5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500"/>
                                        <p:tgtEl>
                                          <p:spTgt spid="10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