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roxima Nova"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3089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47c2ceb6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47c2ceb6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47c2ceb6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47c2ceb6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47c2ceb6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47c2ceb6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47c2ceb6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47c2ceb6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47c2ceb6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47c2ceb6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4d208fcb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4d208fc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4d208fcb8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4d208fcb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47c2ceb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47c2ceb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47c2ceb6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47c2ceb6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47c2ceb6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47c2ceb6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47c2ceb6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47c2ceb6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47c2ceb6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47c2ceb6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47c2ceb6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47c2ceb6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hyperlink" Target="https://vjudge.net/contest/290580"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vjudge.net/contest/29058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cplusplus.com/reference/bitset/bits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www.cplusplus.com/reference/forward_list/forward_list/" TargetMode="External"/><Relationship Id="rId4" Type="http://schemas.openxmlformats.org/officeDocument/2006/relationships/hyperlink" Target="http://www.cplusplus.com/reference/list/lis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cplusplus.com/reference/stack/stack/"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cplusplus.com/reference/queue/queu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cplusplus.com/reference/deque/dequ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www.cplusplus.com/reference/bitset/bits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5000" b="1"/>
              <a:t>Data Structures</a:t>
            </a:r>
            <a:endParaRPr sz="5000" b="1"/>
          </a:p>
          <a:p>
            <a:pPr marL="0" lvl="0" indent="0" algn="l" rtl="0">
              <a:spcBef>
                <a:spcPts val="0"/>
              </a:spcBef>
              <a:spcAft>
                <a:spcPts val="0"/>
              </a:spcAft>
              <a:buNone/>
            </a:pPr>
            <a:r>
              <a:rPr lang="en" sz="5000" b="1"/>
              <a:t>&amp; Libraries Part II</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500"/>
              <a:t>-- Erick Kwantan</a:t>
            </a:r>
            <a:endParaRPr sz="15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Bitmask</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To toggle the i-th item of the set, use the bitwise XOR operation.</a:t>
            </a:r>
            <a:endParaRPr b="1"/>
          </a:p>
          <a:p>
            <a:pPr marL="457200" lvl="0" indent="-342900" algn="l" rtl="0">
              <a:spcBef>
                <a:spcPts val="0"/>
              </a:spcBef>
              <a:spcAft>
                <a:spcPts val="0"/>
              </a:spcAft>
              <a:buSzPts val="1800"/>
              <a:buChar char="●"/>
            </a:pPr>
            <a:r>
              <a:rPr lang="en" b="1">
                <a:latin typeface="Courier New"/>
                <a:ea typeface="Courier New"/>
                <a:cs typeface="Courier New"/>
                <a:sym typeface="Courier New"/>
              </a:rPr>
              <a:t>Power of 2 --&gt;  32 16  8  4  2  1</a:t>
            </a:r>
            <a:r>
              <a:rPr lang="en" b="1"/>
              <a:t/>
            </a:r>
            <a:br>
              <a:rPr lang="en" b="1"/>
            </a:br>
            <a:r>
              <a:rPr lang="en" b="1">
                <a:latin typeface="Courier New"/>
                <a:ea typeface="Courier New"/>
                <a:cs typeface="Courier New"/>
                <a:sym typeface="Courier New"/>
              </a:rPr>
              <a:t>S = 40        =  1  0  1  0  0  0</a:t>
            </a:r>
            <a:br>
              <a:rPr lang="en" b="1">
                <a:latin typeface="Courier New"/>
                <a:ea typeface="Courier New"/>
                <a:cs typeface="Courier New"/>
                <a:sym typeface="Courier New"/>
              </a:rPr>
            </a:br>
            <a:r>
              <a:rPr lang="en" b="1">
                <a:latin typeface="Courier New"/>
                <a:ea typeface="Courier New"/>
                <a:cs typeface="Courier New"/>
                <a:sym typeface="Courier New"/>
              </a:rPr>
              <a:t>i = 2, 1 &lt;&lt; i =           1  0  0</a:t>
            </a:r>
            <a:br>
              <a:rPr lang="en" b="1">
                <a:latin typeface="Courier New"/>
                <a:ea typeface="Courier New"/>
                <a:cs typeface="Courier New"/>
                <a:sym typeface="Courier New"/>
              </a:rPr>
            </a:br>
            <a:r>
              <a:rPr lang="en" b="1">
                <a:latin typeface="Courier New"/>
                <a:ea typeface="Courier New"/>
                <a:cs typeface="Courier New"/>
                <a:sym typeface="Courier New"/>
              </a:rPr>
              <a:t>                ----------------- XOR</a:t>
            </a:r>
            <a:br>
              <a:rPr lang="en" b="1">
                <a:latin typeface="Courier New"/>
                <a:ea typeface="Courier New"/>
                <a:cs typeface="Courier New"/>
                <a:sym typeface="Courier New"/>
              </a:rPr>
            </a:br>
            <a:r>
              <a:rPr lang="en" b="1">
                <a:latin typeface="Courier New"/>
                <a:ea typeface="Courier New"/>
                <a:cs typeface="Courier New"/>
                <a:sym typeface="Courier New"/>
              </a:rPr>
              <a:t>S = 44        =  1  0  1  1  0  0</a:t>
            </a:r>
            <a:br>
              <a:rPr lang="en" b="1">
                <a:latin typeface="Courier New"/>
                <a:ea typeface="Courier New"/>
                <a:cs typeface="Courier New"/>
                <a:sym typeface="Courier New"/>
              </a:rPr>
            </a:br>
            <a:endParaRPr b="1"/>
          </a:p>
          <a:p>
            <a:pPr marL="457200" lvl="0" indent="-342900" algn="l" rtl="0">
              <a:spcBef>
                <a:spcPts val="0"/>
              </a:spcBef>
              <a:spcAft>
                <a:spcPts val="0"/>
              </a:spcAft>
              <a:buSzPts val="1800"/>
              <a:buChar char="●"/>
            </a:pPr>
            <a:r>
              <a:rPr lang="en" b="1">
                <a:latin typeface="Courier New"/>
                <a:ea typeface="Courier New"/>
                <a:cs typeface="Courier New"/>
                <a:sym typeface="Courier New"/>
              </a:rPr>
              <a:t>S = 40        =  1  0  1  0  1  0</a:t>
            </a:r>
            <a:br>
              <a:rPr lang="en" b="1">
                <a:latin typeface="Courier New"/>
                <a:ea typeface="Courier New"/>
                <a:cs typeface="Courier New"/>
                <a:sym typeface="Courier New"/>
              </a:rPr>
            </a:br>
            <a:r>
              <a:rPr lang="en" b="1">
                <a:latin typeface="Courier New"/>
                <a:ea typeface="Courier New"/>
                <a:cs typeface="Courier New"/>
                <a:sym typeface="Courier New"/>
              </a:rPr>
              <a:t>i = 3, 1 &lt;&lt; i =        1  0  0  0</a:t>
            </a:r>
            <a:br>
              <a:rPr lang="en" b="1">
                <a:latin typeface="Courier New"/>
                <a:ea typeface="Courier New"/>
                <a:cs typeface="Courier New"/>
                <a:sym typeface="Courier New"/>
              </a:rPr>
            </a:br>
            <a:r>
              <a:rPr lang="en" b="1">
                <a:latin typeface="Courier New"/>
                <a:ea typeface="Courier New"/>
                <a:cs typeface="Courier New"/>
                <a:sym typeface="Courier New"/>
              </a:rPr>
              <a:t>                ----------------- XOR</a:t>
            </a:r>
            <a:br>
              <a:rPr lang="en" b="1">
                <a:latin typeface="Courier New"/>
                <a:ea typeface="Courier New"/>
                <a:cs typeface="Courier New"/>
                <a:sym typeface="Courier New"/>
              </a:rPr>
            </a:br>
            <a:r>
              <a:rPr lang="en" b="1">
                <a:latin typeface="Courier New"/>
                <a:ea typeface="Courier New"/>
                <a:cs typeface="Courier New"/>
                <a:sym typeface="Courier New"/>
              </a:rPr>
              <a:t>S = 32        =  1  0  0  0  0  0</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Effect transition="in" filter="fade">
                                      <p:cBhvr>
                                        <p:cTn id="12" dur="1000"/>
                                        <p:tgtEl>
                                          <p:spTgt spid="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2" end="2"/>
                                            </p:txEl>
                                          </p:spTgt>
                                        </p:tgtEl>
                                        <p:attrNameLst>
                                          <p:attrName>style.visibility</p:attrName>
                                        </p:attrNameLst>
                                      </p:cBhvr>
                                      <p:to>
                                        <p:strVal val="visible"/>
                                      </p:to>
                                    </p:set>
                                    <p:animEffect transition="in" filter="fade">
                                      <p:cBhvr>
                                        <p:cTn id="17" dur="1000"/>
                                        <p:tgtEl>
                                          <p:spTgt spid="1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Bitmask</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To get the value of the least significant bit of S that is on first from the right, use this.</a:t>
            </a:r>
            <a:br>
              <a:rPr lang="en" b="1"/>
            </a:br>
            <a:r>
              <a:rPr lang="en" b="1"/>
              <a:t/>
            </a:r>
            <a:br>
              <a:rPr lang="en" b="1"/>
            </a:br>
            <a:r>
              <a:rPr lang="en" b="1">
                <a:latin typeface="Courier New"/>
                <a:ea typeface="Courier New"/>
                <a:cs typeface="Courier New"/>
                <a:sym typeface="Courier New"/>
              </a:rPr>
              <a:t>          128 64 32 16  8  4  2  1   &lt;--   Power of 2</a:t>
            </a:r>
            <a:r>
              <a:rPr lang="en" b="1"/>
              <a:t/>
            </a:r>
            <a:br>
              <a:rPr lang="en" b="1"/>
            </a:br>
            <a:r>
              <a:rPr lang="en" b="1">
                <a:latin typeface="Courier New"/>
                <a:ea typeface="Courier New"/>
                <a:cs typeface="Courier New"/>
                <a:sym typeface="Courier New"/>
              </a:rPr>
              <a:t> S =  40 =  0  0  1  0  1  0  0  0</a:t>
            </a:r>
            <a:br>
              <a:rPr lang="en" b="1">
                <a:latin typeface="Courier New"/>
                <a:ea typeface="Courier New"/>
                <a:cs typeface="Courier New"/>
                <a:sym typeface="Courier New"/>
              </a:rPr>
            </a:br>
            <a:r>
              <a:rPr lang="en" b="1">
                <a:latin typeface="Courier New"/>
                <a:ea typeface="Courier New"/>
                <a:cs typeface="Courier New"/>
                <a:sym typeface="Courier New"/>
              </a:rPr>
              <a:t>-S = -40 =  1  1  0  1  1  0  0  0</a:t>
            </a:r>
            <a:br>
              <a:rPr lang="en" b="1">
                <a:latin typeface="Courier New"/>
                <a:ea typeface="Courier New"/>
                <a:cs typeface="Courier New"/>
                <a:sym typeface="Courier New"/>
              </a:rPr>
            </a:br>
            <a:r>
              <a:rPr lang="en" b="1">
                <a:latin typeface="Courier New"/>
                <a:ea typeface="Courier New"/>
                <a:cs typeface="Courier New"/>
                <a:sym typeface="Courier New"/>
              </a:rPr>
              <a:t>           ----------------------- AND</a:t>
            </a:r>
            <a:br>
              <a:rPr lang="en" b="1">
                <a:latin typeface="Courier New"/>
                <a:ea typeface="Courier New"/>
                <a:cs typeface="Courier New"/>
                <a:sym typeface="Courier New"/>
              </a:rPr>
            </a:br>
            <a:r>
              <a:rPr lang="en" b="1">
                <a:latin typeface="Courier New"/>
                <a:ea typeface="Courier New"/>
                <a:cs typeface="Courier New"/>
                <a:sym typeface="Courier New"/>
              </a:rPr>
              <a:t> S =   8 =  0  0  0  0  1  0  0  0</a:t>
            </a:r>
            <a:br>
              <a:rPr lang="en" b="1">
                <a:latin typeface="Courier New"/>
                <a:ea typeface="Courier New"/>
                <a:cs typeface="Courier New"/>
                <a:sym typeface="Courier New"/>
              </a:rPr>
            </a:b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b="1"/>
              <a:t>Tips: </a:t>
            </a:r>
            <a:r>
              <a:rPr lang="en" b="1">
                <a:latin typeface="Courier New"/>
                <a:ea typeface="Courier New"/>
                <a:cs typeface="Courier New"/>
                <a:sym typeface="Courier New"/>
              </a:rPr>
              <a:t>-40 == ~(40 - 1)</a:t>
            </a:r>
            <a:br>
              <a:rPr lang="en" b="1">
                <a:latin typeface="Courier New"/>
                <a:ea typeface="Courier New"/>
                <a:cs typeface="Courier New"/>
                <a:sym typeface="Courier New"/>
              </a:rPr>
            </a:br>
            <a:r>
              <a:rPr lang="en" b="1">
                <a:latin typeface="Courier New"/>
                <a:ea typeface="Courier New"/>
                <a:cs typeface="Courier New"/>
                <a:sym typeface="Courier New"/>
              </a:rPr>
              <a:t>39 = 00100111</a:t>
            </a:r>
            <a:r>
              <a:rPr lang="en" b="1"/>
              <a:t/>
            </a:r>
            <a:br>
              <a:rPr lang="en" b="1"/>
            </a:b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10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Effect transition="in" filter="fade">
                                      <p:cBhvr>
                                        <p:cTn id="12" dur="1000"/>
                                        <p:tgtEl>
                                          <p:spTgt spid="1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000" b="1"/>
              <a:t>Bitmask</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To turn on all bits in a set of size n, use </a:t>
            </a:r>
            <a:r>
              <a:rPr lang="en" b="1">
                <a:latin typeface="Courier New"/>
                <a:ea typeface="Courier New"/>
                <a:cs typeface="Courier New"/>
                <a:sym typeface="Courier New"/>
              </a:rPr>
              <a:t>-</a:t>
            </a:r>
            <a:r>
              <a:rPr lang="en" b="1"/>
              <a:t> operation.</a:t>
            </a:r>
            <a:br>
              <a:rPr lang="en" b="1"/>
            </a:br>
            <a:r>
              <a:rPr lang="en" b="1"/>
              <a:t/>
            </a:r>
            <a:br>
              <a:rPr lang="en" b="1"/>
            </a:br>
            <a:r>
              <a:rPr lang="en" b="1"/>
              <a:t>Example for </a:t>
            </a:r>
            <a:r>
              <a:rPr lang="en" b="1">
                <a:latin typeface="Courier New"/>
                <a:ea typeface="Courier New"/>
                <a:cs typeface="Courier New"/>
                <a:sym typeface="Courier New"/>
              </a:rPr>
              <a:t>n = 3     </a:t>
            </a:r>
            <a:br>
              <a:rPr lang="en" b="1">
                <a:latin typeface="Courier New"/>
                <a:ea typeface="Courier New"/>
                <a:cs typeface="Courier New"/>
                <a:sym typeface="Courier New"/>
              </a:rPr>
            </a:br>
            <a:r>
              <a:rPr lang="en" b="1">
                <a:latin typeface="Courier New"/>
                <a:ea typeface="Courier New"/>
                <a:cs typeface="Courier New"/>
                <a:sym typeface="Courier New"/>
              </a:rPr>
              <a:t>Power of 2   --&gt;   8 4 2 1</a:t>
            </a:r>
            <a:br>
              <a:rPr lang="en" b="1">
                <a:latin typeface="Courier New"/>
                <a:ea typeface="Courier New"/>
                <a:cs typeface="Courier New"/>
                <a:sym typeface="Courier New"/>
              </a:rPr>
            </a:br>
            <a:r>
              <a:rPr lang="en" b="1">
                <a:latin typeface="Courier New"/>
                <a:ea typeface="Courier New"/>
                <a:cs typeface="Courier New"/>
                <a:sym typeface="Courier New"/>
              </a:rPr>
              <a:t>  S = 8 = 1 &lt;&lt; n = 1 0 0 0</a:t>
            </a:r>
            <a:br>
              <a:rPr lang="en" b="1">
                <a:latin typeface="Courier New"/>
                <a:ea typeface="Courier New"/>
                <a:cs typeface="Courier New"/>
                <a:sym typeface="Courier New"/>
              </a:rPr>
            </a:br>
            <a:r>
              <a:rPr lang="en" b="1">
                <a:latin typeface="Courier New"/>
                <a:ea typeface="Courier New"/>
                <a:cs typeface="Courier New"/>
                <a:sym typeface="Courier New"/>
              </a:rPr>
              <a:t>S-1 = 7 = 8-1    =   1 1 1</a:t>
            </a:r>
            <a:endParaRPr b="1">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000"/>
                                        <p:tgtEl>
                                          <p:spTgt spid="1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Qoutes</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3" name="Google Shape;133;p25"/>
          <p:cNvPicPr preferRelativeResize="0"/>
          <p:nvPr/>
        </p:nvPicPr>
        <p:blipFill>
          <a:blip r:embed="rId3">
            <a:alphaModFix/>
          </a:blip>
          <a:stretch>
            <a:fillRect/>
          </a:stretch>
        </p:blipFill>
        <p:spPr>
          <a:xfrm>
            <a:off x="2119875" y="0"/>
            <a:ext cx="6144900" cy="4990001"/>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012" y="0"/>
            <a:ext cx="6144889" cy="488924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Self Training</a:t>
            </a:r>
            <a:endParaRPr/>
          </a:p>
        </p:txBody>
      </p:sp>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000" b="1"/>
              <a:t>Contest:</a:t>
            </a:r>
            <a:endParaRPr sz="2000" b="1"/>
          </a:p>
          <a:p>
            <a:pPr marL="457200" lvl="0" indent="-355600" algn="l" rtl="0">
              <a:spcBef>
                <a:spcPts val="1600"/>
              </a:spcBef>
              <a:spcAft>
                <a:spcPts val="0"/>
              </a:spcAft>
              <a:buSzPts val="2000"/>
              <a:buChar char="●"/>
            </a:pPr>
            <a:r>
              <a:rPr lang="en" sz="2000" b="1"/>
              <a:t>Part A - </a:t>
            </a:r>
            <a:r>
              <a:rPr lang="en" sz="2000" b="1" u="sng">
                <a:solidFill>
                  <a:schemeClr val="hlink"/>
                </a:solidFill>
                <a:hlinkClick r:id="rId3"/>
              </a:rPr>
              <a:t>https://vjudge.net/contest/290580</a:t>
            </a:r>
            <a:r>
              <a:rPr lang="en" sz="2000" b="1"/>
              <a:t> </a:t>
            </a:r>
            <a:endParaRPr sz="2000" b="1"/>
          </a:p>
          <a:p>
            <a:pPr marL="457200" lvl="0" indent="-355600" algn="l" rtl="0">
              <a:spcBef>
                <a:spcPts val="0"/>
              </a:spcBef>
              <a:spcAft>
                <a:spcPts val="0"/>
              </a:spcAft>
              <a:buSzPts val="2000"/>
              <a:buChar char="●"/>
            </a:pPr>
            <a:r>
              <a:rPr lang="en" sz="2000" b="1"/>
              <a:t>Part B - </a:t>
            </a:r>
            <a:r>
              <a:rPr lang="en" sz="2000" b="1" u="sng">
                <a:solidFill>
                  <a:schemeClr val="hlink"/>
                </a:solidFill>
                <a:hlinkClick r:id="rId4"/>
              </a:rPr>
              <a:t>https://vjudge.net/contest/290581</a:t>
            </a:r>
            <a:r>
              <a:rPr lang="en" sz="2000" b="1"/>
              <a:t> </a:t>
            </a:r>
            <a:endParaRPr sz="2000" b="1"/>
          </a:p>
          <a:p>
            <a:pPr marL="0" lvl="0" indent="0" algn="l" rtl="0">
              <a:spcBef>
                <a:spcPts val="1600"/>
              </a:spcBef>
              <a:spcAft>
                <a:spcPts val="0"/>
              </a:spcAft>
              <a:buClr>
                <a:srgbClr val="000000"/>
              </a:buClr>
              <a:buSzPts val="1100"/>
              <a:buFont typeface="Arial"/>
              <a:buNone/>
            </a:pPr>
            <a:r>
              <a:rPr lang="en" sz="2000" b="1"/>
              <a:t>Date : 25 Mar 2019 until 24 Apr 2019</a:t>
            </a:r>
            <a:br>
              <a:rPr lang="en" sz="2000" b="1"/>
            </a:br>
            <a:r>
              <a:rPr lang="en" sz="2000" b="1"/>
              <a:t>Time : 00.00</a:t>
            </a:r>
            <a:br>
              <a:rPr lang="en" sz="2000" b="1"/>
            </a:br>
            <a:r>
              <a:rPr lang="en" sz="2000" b="1"/>
              <a:t>Length : 1 month</a:t>
            </a:r>
            <a:br>
              <a:rPr lang="en" sz="2000" b="1"/>
            </a:br>
            <a:r>
              <a:rPr lang="en" sz="2000" b="1"/>
              <a:t>Password : datastructure</a:t>
            </a:r>
            <a:endParaRPr sz="2000" b="1"/>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Linear Data Structures (Built-in Libraries)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Array of Booleans</a:t>
            </a:r>
            <a:br>
              <a:rPr lang="en" sz="2000" b="1"/>
            </a:br>
            <a:r>
              <a:rPr lang="en" sz="2000" b="1"/>
              <a:t>If array only to contain Boolean value (0 or 1) use bitset. The bitset supports useful operations like </a:t>
            </a:r>
            <a:r>
              <a:rPr lang="en" sz="2000" b="1">
                <a:latin typeface="Courier New"/>
                <a:ea typeface="Courier New"/>
                <a:cs typeface="Courier New"/>
                <a:sym typeface="Courier New"/>
              </a:rPr>
              <a:t>reset()</a:t>
            </a:r>
            <a:r>
              <a:rPr lang="en" sz="2000" b="1"/>
              <a:t>, </a:t>
            </a:r>
            <a:r>
              <a:rPr lang="en" sz="2000" b="1">
                <a:latin typeface="Courier New"/>
                <a:ea typeface="Courier New"/>
                <a:cs typeface="Courier New"/>
                <a:sym typeface="Courier New"/>
              </a:rPr>
              <a:t>set()</a:t>
            </a:r>
            <a:r>
              <a:rPr lang="en" sz="2000" b="1"/>
              <a:t>, and </a:t>
            </a:r>
            <a:r>
              <a:rPr lang="en" sz="2000" b="1">
                <a:latin typeface="Courier New"/>
                <a:ea typeface="Courier New"/>
                <a:cs typeface="Courier New"/>
                <a:sym typeface="Courier New"/>
              </a:rPr>
              <a:t>test()</a:t>
            </a:r>
            <a:r>
              <a:rPr lang="en" sz="2000" b="1"/>
              <a:t>. Refs:</a:t>
            </a:r>
            <a:br>
              <a:rPr lang="en" sz="2000" b="1"/>
            </a:br>
            <a:r>
              <a:rPr lang="en" sz="2000" b="1" u="sng">
                <a:solidFill>
                  <a:schemeClr val="hlink"/>
                </a:solidFill>
                <a:hlinkClick r:id="rId3"/>
              </a:rPr>
              <a:t>http://www.cplusplus.com/reference/bitset/bitset/</a:t>
            </a:r>
            <a:r>
              <a:rPr lang="en" sz="2000" b="1"/>
              <a:t> </a:t>
            </a:r>
            <a:br>
              <a:rPr lang="en" sz="2000" b="1"/>
            </a:br>
            <a:endParaRPr sz="1000" b="1"/>
          </a:p>
          <a:p>
            <a:pPr marL="457200" lvl="0" indent="-355600" algn="l" rtl="0">
              <a:spcBef>
                <a:spcPts val="0"/>
              </a:spcBef>
              <a:spcAft>
                <a:spcPts val="0"/>
              </a:spcAft>
              <a:buSzPts val="2000"/>
              <a:buChar char="●"/>
            </a:pPr>
            <a:r>
              <a:rPr lang="en" sz="2000" b="1"/>
              <a:t>Linked List</a:t>
            </a:r>
            <a:br>
              <a:rPr lang="en" sz="2000" b="1"/>
            </a:br>
            <a:r>
              <a:rPr lang="en" sz="2000" b="1"/>
              <a:t>Linked List is usually avoided in typical (contest) problems due to the inefficiency in accessing items and the usage of pointers makes it prone to RTE if not implemented properly. Refs:</a:t>
            </a:r>
            <a:br>
              <a:rPr lang="en" sz="2000" b="1"/>
            </a:br>
            <a:r>
              <a:rPr lang="en" sz="2000" b="1" u="sng">
                <a:solidFill>
                  <a:schemeClr val="hlink"/>
                </a:solidFill>
                <a:hlinkClick r:id="rId4"/>
              </a:rPr>
              <a:t>http://www.cplusplus.com/reference/list/list/</a:t>
            </a:r>
            <a:r>
              <a:rPr lang="en" sz="2000" b="1"/>
              <a:t/>
            </a:r>
            <a:br>
              <a:rPr lang="en" sz="2000" b="1"/>
            </a:br>
            <a:r>
              <a:rPr lang="en" sz="2000" b="1" u="sng">
                <a:solidFill>
                  <a:schemeClr val="hlink"/>
                </a:solidFill>
                <a:hlinkClick r:id="rId5"/>
              </a:rPr>
              <a:t>http://www.cplusplus.com/reference/forward_list/forward_list/</a:t>
            </a:r>
            <a:r>
              <a:rPr lang="en" sz="2000" b="1"/>
              <a:t> </a:t>
            </a: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xEl>
                                              <p:pRg st="1" end="1"/>
                                            </p:txEl>
                                          </p:spTgt>
                                        </p:tgtEl>
                                        <p:attrNameLst>
                                          <p:attrName>style.visibility</p:attrName>
                                        </p:attrNameLst>
                                      </p:cBhvr>
                                      <p:to>
                                        <p:strVal val="visible"/>
                                      </p:to>
                                    </p:set>
                                    <p:animEffect transition="in" filter="fade">
                                      <p:cBhvr>
                                        <p:cTn id="12" dur="1000"/>
                                        <p:tgtEl>
                                          <p:spTgt spid="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Linear Data Structures (Built-in Libraries)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Stack</a:t>
            </a:r>
            <a:br>
              <a:rPr lang="en" sz="2000" b="1"/>
            </a:br>
            <a:r>
              <a:rPr lang="en" sz="2000" b="1"/>
              <a:t>Often used as part of algorithms that solve certain problems. This behavior is usually referred to as Last In First Out (LIFO). Typical operations include </a:t>
            </a:r>
            <a:r>
              <a:rPr lang="en" sz="2000" b="1">
                <a:latin typeface="Courier New"/>
                <a:ea typeface="Courier New"/>
                <a:cs typeface="Courier New"/>
                <a:sym typeface="Courier New"/>
              </a:rPr>
              <a:t>push()</a:t>
            </a:r>
            <a:r>
              <a:rPr lang="en" sz="2000" b="1"/>
              <a:t>, </a:t>
            </a:r>
            <a:r>
              <a:rPr lang="en" sz="2000" b="1">
                <a:latin typeface="Courier New"/>
                <a:ea typeface="Courier New"/>
                <a:cs typeface="Courier New"/>
                <a:sym typeface="Courier New"/>
              </a:rPr>
              <a:t>pop()</a:t>
            </a:r>
            <a:r>
              <a:rPr lang="en" sz="2000" b="1"/>
              <a:t>, </a:t>
            </a:r>
            <a:r>
              <a:rPr lang="en" sz="2000" b="1">
                <a:latin typeface="Courier New"/>
                <a:ea typeface="Courier New"/>
                <a:cs typeface="Courier New"/>
                <a:sym typeface="Courier New"/>
              </a:rPr>
              <a:t>top()</a:t>
            </a:r>
            <a:r>
              <a:rPr lang="en" sz="2000" b="1"/>
              <a:t>, </a:t>
            </a:r>
            <a:r>
              <a:rPr lang="en" sz="2000" b="1">
                <a:latin typeface="Courier New"/>
                <a:ea typeface="Courier New"/>
                <a:cs typeface="Courier New"/>
                <a:sym typeface="Courier New"/>
              </a:rPr>
              <a:t>empty()</a:t>
            </a:r>
            <a:r>
              <a:rPr lang="en" sz="2000" b="1"/>
              <a:t>. Refs:</a:t>
            </a:r>
            <a:br>
              <a:rPr lang="en" sz="2000" b="1"/>
            </a:br>
            <a:r>
              <a:rPr lang="en" sz="2000" b="1" u="sng">
                <a:solidFill>
                  <a:schemeClr val="hlink"/>
                </a:solidFill>
                <a:hlinkClick r:id="rId3"/>
              </a:rPr>
              <a:t>http://www.cplusplus.com/reference/stack/stack/</a:t>
            </a:r>
            <a:r>
              <a:rPr lang="en" sz="2000" b="1"/>
              <a:t/>
            </a:r>
            <a:br>
              <a:rPr lang="en" sz="2000" b="1"/>
            </a:br>
            <a:endParaRPr sz="1000" b="1"/>
          </a:p>
          <a:p>
            <a:pPr marL="457200" lvl="0" indent="-355600" algn="l" rtl="0">
              <a:spcBef>
                <a:spcPts val="0"/>
              </a:spcBef>
              <a:spcAft>
                <a:spcPts val="0"/>
              </a:spcAft>
              <a:buSzPts val="2000"/>
              <a:buChar char="●"/>
            </a:pPr>
            <a:r>
              <a:rPr lang="en" sz="2000" b="1"/>
              <a:t>Queue</a:t>
            </a:r>
            <a:br>
              <a:rPr lang="en" sz="2000" b="1"/>
            </a:br>
            <a:r>
              <a:rPr lang="en" sz="2000" b="1"/>
              <a:t>Used in algorithms like Breadth First Search (BFS). This behavior is similarly referred to as First In First Out (FIFO). Typical operations include </a:t>
            </a:r>
            <a:r>
              <a:rPr lang="en" sz="2000" b="1">
                <a:latin typeface="Courier New"/>
                <a:ea typeface="Courier New"/>
                <a:cs typeface="Courier New"/>
                <a:sym typeface="Courier New"/>
              </a:rPr>
              <a:t>push()</a:t>
            </a:r>
            <a:r>
              <a:rPr lang="en" sz="2000" b="1"/>
              <a:t>, </a:t>
            </a:r>
            <a:r>
              <a:rPr lang="en" sz="2000" b="1">
                <a:latin typeface="Courier New"/>
                <a:ea typeface="Courier New"/>
                <a:cs typeface="Courier New"/>
                <a:sym typeface="Courier New"/>
              </a:rPr>
              <a:t>pop()</a:t>
            </a:r>
            <a:r>
              <a:rPr lang="en" sz="2000" b="1"/>
              <a:t>, </a:t>
            </a:r>
            <a:r>
              <a:rPr lang="en" sz="2000" b="1">
                <a:latin typeface="Courier New"/>
                <a:ea typeface="Courier New"/>
                <a:cs typeface="Courier New"/>
                <a:sym typeface="Courier New"/>
              </a:rPr>
              <a:t>front()</a:t>
            </a:r>
            <a:r>
              <a:rPr lang="en" sz="2000" b="1"/>
              <a:t>, </a:t>
            </a:r>
            <a:r>
              <a:rPr lang="en" sz="2000" b="1">
                <a:latin typeface="Courier New"/>
                <a:ea typeface="Courier New"/>
                <a:cs typeface="Courier New"/>
                <a:sym typeface="Courier New"/>
              </a:rPr>
              <a:t>back()</a:t>
            </a:r>
            <a:r>
              <a:rPr lang="en" sz="2000" b="1"/>
              <a:t>, </a:t>
            </a:r>
            <a:r>
              <a:rPr lang="en" sz="2000" b="1">
                <a:latin typeface="Courier New"/>
                <a:ea typeface="Courier New"/>
                <a:cs typeface="Courier New"/>
                <a:sym typeface="Courier New"/>
              </a:rPr>
              <a:t>empty()</a:t>
            </a:r>
            <a:r>
              <a:rPr lang="en" sz="2000" b="1"/>
              <a:t>.Refs:</a:t>
            </a:r>
            <a:br>
              <a:rPr lang="en" sz="2000" b="1"/>
            </a:br>
            <a:r>
              <a:rPr lang="en" sz="2000" b="1" u="sng">
                <a:solidFill>
                  <a:schemeClr val="hlink"/>
                </a:solidFill>
                <a:hlinkClick r:id="rId4"/>
              </a:rPr>
              <a:t>http://www.cplusplus.com/reference/queue/queue/</a:t>
            </a:r>
            <a:r>
              <a:rPr lang="en" sz="2000" b="1"/>
              <a:t> </a:t>
            </a: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10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Linear Data Structures (Built-in Libraries)</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Deque (Double-ended Queue)</a:t>
            </a:r>
            <a:br>
              <a:rPr lang="en" b="1"/>
            </a:br>
            <a:r>
              <a:rPr lang="en" b="1"/>
              <a:t>O(1) insertions and deletions at both the beginning and the end of the deque. Typical operations include </a:t>
            </a:r>
            <a:r>
              <a:rPr lang="en" b="1">
                <a:latin typeface="Courier New"/>
                <a:ea typeface="Courier New"/>
                <a:cs typeface="Courier New"/>
                <a:sym typeface="Courier New"/>
              </a:rPr>
              <a:t>push_back()</a:t>
            </a:r>
            <a:r>
              <a:rPr lang="en" b="1"/>
              <a:t>, </a:t>
            </a:r>
            <a:r>
              <a:rPr lang="en" b="1">
                <a:latin typeface="Courier New"/>
                <a:ea typeface="Courier New"/>
                <a:cs typeface="Courier New"/>
                <a:sym typeface="Courier New"/>
              </a:rPr>
              <a:t>pop_front()</a:t>
            </a:r>
            <a:r>
              <a:rPr lang="en" b="1"/>
              <a:t>, </a:t>
            </a:r>
            <a:r>
              <a:rPr lang="en" b="1">
                <a:latin typeface="Courier New"/>
                <a:ea typeface="Courier New"/>
                <a:cs typeface="Courier New"/>
                <a:sym typeface="Courier New"/>
              </a:rPr>
              <a:t>push_front()</a:t>
            </a:r>
            <a:r>
              <a:rPr lang="en" b="1"/>
              <a:t>, </a:t>
            </a:r>
            <a:r>
              <a:rPr lang="en" b="1">
                <a:latin typeface="Courier New"/>
                <a:ea typeface="Courier New"/>
                <a:cs typeface="Courier New"/>
                <a:sym typeface="Courier New"/>
              </a:rPr>
              <a:t>pop_back()</a:t>
            </a:r>
            <a:r>
              <a:rPr lang="en" b="1"/>
              <a:t>. Refs:</a:t>
            </a:r>
            <a:br>
              <a:rPr lang="en" b="1"/>
            </a:br>
            <a:r>
              <a:rPr lang="en" b="1" u="sng">
                <a:solidFill>
                  <a:schemeClr val="hlink"/>
                </a:solidFill>
                <a:hlinkClick r:id="rId3"/>
              </a:rPr>
              <a:t>http://www.cplusplus.com/reference/deque/deque/</a:t>
            </a:r>
            <a:r>
              <a:rPr lang="en" b="1"/>
              <a:t> </a:t>
            </a:r>
            <a:br>
              <a:rPr lang="en" b="1"/>
            </a:br>
            <a:endParaRPr b="1"/>
          </a:p>
          <a:p>
            <a:pPr marL="457200" lvl="0" indent="-342900" algn="l" rtl="0">
              <a:spcBef>
                <a:spcPts val="0"/>
              </a:spcBef>
              <a:spcAft>
                <a:spcPts val="0"/>
              </a:spcAft>
              <a:buSzPts val="1800"/>
              <a:buChar char="●"/>
            </a:pPr>
            <a:r>
              <a:rPr lang="en" b="1"/>
              <a:t>Bitmask</a:t>
            </a:r>
            <a:br>
              <a:rPr lang="en" b="1"/>
            </a:br>
            <a:r>
              <a:rPr lang="en" b="1"/>
              <a:t>Small sets of Booleans. An integer stored  as a sequence of bits. You can use </a:t>
            </a:r>
            <a:r>
              <a:rPr lang="en" b="1">
                <a:latin typeface="Courier New"/>
                <a:ea typeface="Courier New"/>
                <a:cs typeface="Courier New"/>
                <a:sym typeface="Courier New"/>
              </a:rPr>
              <a:t>vector&lt;bool&gt;</a:t>
            </a:r>
            <a:r>
              <a:rPr lang="en" b="1"/>
              <a:t>, </a:t>
            </a:r>
            <a:r>
              <a:rPr lang="en" b="1">
                <a:latin typeface="Courier New"/>
                <a:ea typeface="Courier New"/>
                <a:cs typeface="Courier New"/>
                <a:sym typeface="Courier New"/>
              </a:rPr>
              <a:t>bitset</a:t>
            </a:r>
            <a:r>
              <a:rPr lang="en" b="1"/>
              <a:t>, or </a:t>
            </a:r>
            <a:r>
              <a:rPr lang="en" b="1">
                <a:latin typeface="Courier New"/>
                <a:ea typeface="Courier New"/>
                <a:cs typeface="Courier New"/>
                <a:sym typeface="Courier New"/>
              </a:rPr>
              <a:t>set&lt;int&gt;</a:t>
            </a:r>
            <a:r>
              <a:rPr lang="en" b="1"/>
              <a:t>. Also you can use Integer to represent a lightweight small set of Boolean values. Refs:</a:t>
            </a:r>
            <a:br>
              <a:rPr lang="en" b="1"/>
            </a:br>
            <a:r>
              <a:rPr lang="en" b="1" u="sng">
                <a:solidFill>
                  <a:schemeClr val="hlink"/>
                </a:solidFill>
                <a:hlinkClick r:id="rId4"/>
              </a:rPr>
              <a:t>http://www.cplusplus.com/reference/bitset/bitset/</a:t>
            </a:r>
            <a:r>
              <a:rPr lang="en" b="1"/>
              <a:t> </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1000"/>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fade">
                                      <p:cBhvr>
                                        <p:cTn id="12" dur="1000"/>
                                        <p:tgtEl>
                                          <p:spTgt spid="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Bitmask</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Representation: A 32 / 64 - bit integer for up to 32 / 64 items.</a:t>
            </a:r>
            <a:br>
              <a:rPr lang="en" b="1"/>
            </a:br>
            <a:r>
              <a:rPr lang="en" b="1"/>
              <a:t/>
            </a:r>
            <a:br>
              <a:rPr lang="en" b="1"/>
            </a:br>
            <a:r>
              <a:rPr lang="en" b="1">
                <a:latin typeface="Courier New"/>
                <a:ea typeface="Courier New"/>
                <a:cs typeface="Courier New"/>
                <a:sym typeface="Courier New"/>
              </a:rPr>
              <a:t>                   5| 4| 3| 2| 1| 0  (0 index from right)</a:t>
            </a:r>
            <a:br>
              <a:rPr lang="en" b="1">
                <a:latin typeface="Courier New"/>
                <a:ea typeface="Courier New"/>
                <a:cs typeface="Courier New"/>
                <a:sym typeface="Courier New"/>
              </a:rPr>
            </a:br>
            <a:r>
              <a:rPr lang="en" b="1">
                <a:latin typeface="Courier New"/>
                <a:ea typeface="Courier New"/>
                <a:cs typeface="Courier New"/>
                <a:sym typeface="Courier New"/>
              </a:rPr>
              <a:t>                  32|16| 8| 4| 2| 1  (power of 2)</a:t>
            </a:r>
            <a:r>
              <a:rPr lang="en" b="1"/>
              <a:t/>
            </a:r>
            <a:br>
              <a:rPr lang="en" b="1"/>
            </a:br>
            <a:r>
              <a:rPr lang="en" b="1">
                <a:latin typeface="Courier New"/>
                <a:ea typeface="Courier New"/>
                <a:cs typeface="Courier New"/>
                <a:sym typeface="Courier New"/>
              </a:rPr>
              <a:t>S = 34 (base 10) = 1| 0| 0| 0| 1| 0  (base 2)</a:t>
            </a:r>
            <a:br>
              <a:rPr lang="en" b="1">
                <a:latin typeface="Courier New"/>
                <a:ea typeface="Courier New"/>
                <a:cs typeface="Courier New"/>
                <a:sym typeface="Courier New"/>
              </a:rPr>
            </a:br>
            <a:r>
              <a:rPr lang="en" b="1">
                <a:latin typeface="Courier New"/>
                <a:ea typeface="Courier New"/>
                <a:cs typeface="Courier New"/>
                <a:sym typeface="Courier New"/>
              </a:rPr>
              <a:t/>
            </a:r>
            <a:br>
              <a:rPr lang="en" b="1">
                <a:latin typeface="Courier New"/>
                <a:ea typeface="Courier New"/>
                <a:cs typeface="Courier New"/>
                <a:sym typeface="Courier New"/>
              </a:rPr>
            </a:br>
            <a:r>
              <a:rPr lang="en" b="1"/>
              <a:t>In the example above, the integer S = 34 or 100010 in binary can be represents a small set {1, 5}</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1000"/>
                                        <p:tgtEl>
                                          <p:spTgt spid="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000" b="1"/>
              <a:t>Bitmask</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To multiply/divide an integer by 2, we only need to shift the bits left/right.</a:t>
            </a:r>
            <a:br>
              <a:rPr lang="en" b="1"/>
            </a:br>
            <a:endParaRPr b="1"/>
          </a:p>
          <a:p>
            <a:pPr marL="457200" lvl="0" indent="-342900" algn="l" rtl="0">
              <a:spcBef>
                <a:spcPts val="0"/>
              </a:spcBef>
              <a:spcAft>
                <a:spcPts val="0"/>
              </a:spcAft>
              <a:buSzPts val="1800"/>
              <a:buChar char="●"/>
            </a:pPr>
            <a:r>
              <a:rPr lang="en" b="1">
                <a:latin typeface="Courier New"/>
                <a:ea typeface="Courier New"/>
                <a:cs typeface="Courier New"/>
                <a:sym typeface="Courier New"/>
              </a:rPr>
              <a:t>Power of 2     --&gt;      64 32 16  8  4  2  1</a:t>
            </a:r>
            <a:r>
              <a:rPr lang="en" b="1"/>
              <a:t/>
            </a:r>
            <a:br>
              <a:rPr lang="en" b="1"/>
            </a:br>
            <a:r>
              <a:rPr lang="en" b="1">
                <a:latin typeface="Courier New"/>
                <a:ea typeface="Courier New"/>
                <a:cs typeface="Courier New"/>
                <a:sym typeface="Courier New"/>
              </a:rPr>
              <a:t>S                = 34 =     1  0  0  0  1  0</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b="1">
                <a:latin typeface="Courier New"/>
                <a:ea typeface="Courier New"/>
                <a:cs typeface="Courier New"/>
                <a:sym typeface="Courier New"/>
              </a:rPr>
              <a:t>S = S &lt;&lt; 1 = S*2 = 68 =  1  0  0  0  1  0  0</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b="1">
                <a:latin typeface="Courier New"/>
                <a:ea typeface="Courier New"/>
                <a:cs typeface="Courier New"/>
                <a:sym typeface="Courier New"/>
              </a:rPr>
              <a:t>S = S &gt;&gt; 2 = S/4 = 17 =        1  0  0  0  1</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b="1">
                <a:latin typeface="Courier New"/>
                <a:ea typeface="Courier New"/>
                <a:cs typeface="Courier New"/>
                <a:sym typeface="Courier New"/>
              </a:rPr>
              <a:t>S = S &gt;&gt; 1 = S/2 =  8 =           1  0  0  0</a:t>
            </a:r>
            <a:endParaRPr b="1">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animEffect transition="in" filter="fade">
                                      <p:cBhvr>
                                        <p:cTn id="7" dur="1000"/>
                                        <p:tgtEl>
                                          <p:spTgt spid="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
                                            <p:txEl>
                                              <p:pRg st="1" end="1"/>
                                            </p:txEl>
                                          </p:spTgt>
                                        </p:tgtEl>
                                        <p:attrNameLst>
                                          <p:attrName>style.visibility</p:attrName>
                                        </p:attrNameLst>
                                      </p:cBhvr>
                                      <p:to>
                                        <p:strVal val="visible"/>
                                      </p:to>
                                    </p:set>
                                    <p:animEffect transition="in" filter="fade">
                                      <p:cBhvr>
                                        <p:cTn id="12" dur="1000"/>
                                        <p:tgtEl>
                                          <p:spTgt spid="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xEl>
                                              <p:pRg st="2" end="2"/>
                                            </p:txEl>
                                          </p:spTgt>
                                        </p:tgtEl>
                                        <p:attrNameLst>
                                          <p:attrName>style.visibility</p:attrName>
                                        </p:attrNameLst>
                                      </p:cBhvr>
                                      <p:to>
                                        <p:strVal val="visible"/>
                                      </p:to>
                                    </p:set>
                                    <p:animEffect transition="in" filter="fade">
                                      <p:cBhvr>
                                        <p:cTn id="17" dur="1000"/>
                                        <p:tgtEl>
                                          <p:spTgt spid="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
                                            <p:txEl>
                                              <p:pRg st="3" end="3"/>
                                            </p:txEl>
                                          </p:spTgt>
                                        </p:tgtEl>
                                        <p:attrNameLst>
                                          <p:attrName>style.visibility</p:attrName>
                                        </p:attrNameLst>
                                      </p:cBhvr>
                                      <p:to>
                                        <p:strVal val="visible"/>
                                      </p:to>
                                    </p:set>
                                    <p:animEffect transition="in" filter="fade">
                                      <p:cBhvr>
                                        <p:cTn id="22" dur="1000"/>
                                        <p:tgtEl>
                                          <p:spTgt spid="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
                                            <p:txEl>
                                              <p:pRg st="4" end="4"/>
                                            </p:txEl>
                                          </p:spTgt>
                                        </p:tgtEl>
                                        <p:attrNameLst>
                                          <p:attrName>style.visibility</p:attrName>
                                        </p:attrNameLst>
                                      </p:cBhvr>
                                      <p:to>
                                        <p:strVal val="visible"/>
                                      </p:to>
                                    </p:set>
                                    <p:animEffect transition="in" filter="fade">
                                      <p:cBhvr>
                                        <p:cTn id="27" dur="1000"/>
                                        <p:tgtEl>
                                          <p:spTgt spid="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Bitmask</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To set/turn on the i-th item of the set, use the bitwise OR operations.</a:t>
            </a:r>
            <a:br>
              <a:rPr lang="en" b="1"/>
            </a:br>
            <a:r>
              <a:rPr lang="en" b="1"/>
              <a:t/>
            </a:r>
            <a:br>
              <a:rPr lang="en" b="1"/>
            </a:br>
            <a:r>
              <a:rPr lang="en" b="1">
                <a:latin typeface="Courier New"/>
                <a:ea typeface="Courier New"/>
                <a:cs typeface="Courier New"/>
                <a:sym typeface="Courier New"/>
              </a:rPr>
              <a:t>Power of 2 --&gt;  32 16  8  4  2  1</a:t>
            </a:r>
            <a:r>
              <a:rPr lang="en" b="1"/>
              <a:t/>
            </a:r>
            <a:br>
              <a:rPr lang="en" b="1"/>
            </a:br>
            <a:r>
              <a:rPr lang="en" b="1">
                <a:latin typeface="Courier New"/>
                <a:ea typeface="Courier New"/>
                <a:cs typeface="Courier New"/>
                <a:sym typeface="Courier New"/>
              </a:rPr>
              <a:t>S = 34        =  1  0  0  0  1  0</a:t>
            </a:r>
            <a:br>
              <a:rPr lang="en" b="1">
                <a:latin typeface="Courier New"/>
                <a:ea typeface="Courier New"/>
                <a:cs typeface="Courier New"/>
                <a:sym typeface="Courier New"/>
              </a:rPr>
            </a:br>
            <a:r>
              <a:rPr lang="en" b="1">
                <a:latin typeface="Courier New"/>
                <a:ea typeface="Courier New"/>
                <a:cs typeface="Courier New"/>
                <a:sym typeface="Courier New"/>
              </a:rPr>
              <a:t>i = 3, 1 &lt;&lt; i =        1  0  0  0</a:t>
            </a:r>
            <a:br>
              <a:rPr lang="en" b="1">
                <a:latin typeface="Courier New"/>
                <a:ea typeface="Courier New"/>
                <a:cs typeface="Courier New"/>
                <a:sym typeface="Courier New"/>
              </a:rPr>
            </a:br>
            <a:r>
              <a:rPr lang="en" b="1">
                <a:latin typeface="Courier New"/>
                <a:ea typeface="Courier New"/>
                <a:cs typeface="Courier New"/>
                <a:sym typeface="Courier New"/>
              </a:rPr>
              <a:t>                ----------------- OR</a:t>
            </a:r>
            <a:br>
              <a:rPr lang="en" b="1">
                <a:latin typeface="Courier New"/>
                <a:ea typeface="Courier New"/>
                <a:cs typeface="Courier New"/>
                <a:sym typeface="Courier New"/>
              </a:rPr>
            </a:br>
            <a:r>
              <a:rPr lang="en" b="1">
                <a:latin typeface="Courier New"/>
                <a:ea typeface="Courier New"/>
                <a:cs typeface="Courier New"/>
                <a:sym typeface="Courier New"/>
              </a:rPr>
              <a:t>S = 42        =  1  0  1  0  1  0</a:t>
            </a:r>
            <a:endParaRPr b="1">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Bitmask</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To check if the i-th item of the set is on, use the bitwise AND operation.</a:t>
            </a:r>
            <a:endParaRPr b="1"/>
          </a:p>
          <a:p>
            <a:pPr marL="457200" lvl="0" indent="-342900" algn="l" rtl="0">
              <a:spcBef>
                <a:spcPts val="0"/>
              </a:spcBef>
              <a:spcAft>
                <a:spcPts val="0"/>
              </a:spcAft>
              <a:buSzPts val="1800"/>
              <a:buChar char="●"/>
            </a:pPr>
            <a:r>
              <a:rPr lang="en" b="1">
                <a:latin typeface="Courier New"/>
                <a:ea typeface="Courier New"/>
                <a:cs typeface="Courier New"/>
                <a:sym typeface="Courier New"/>
              </a:rPr>
              <a:t>Power of 2  --&gt; 32 16  8  4  2  1</a:t>
            </a:r>
            <a:r>
              <a:rPr lang="en" b="1"/>
              <a:t/>
            </a:r>
            <a:br>
              <a:rPr lang="en" b="1"/>
            </a:br>
            <a:r>
              <a:rPr lang="en" b="1">
                <a:latin typeface="Courier New"/>
                <a:ea typeface="Courier New"/>
                <a:cs typeface="Courier New"/>
                <a:sym typeface="Courier New"/>
              </a:rPr>
              <a:t>S = 42        =  1  0  1  0  1  0</a:t>
            </a:r>
            <a:br>
              <a:rPr lang="en" b="1">
                <a:latin typeface="Courier New"/>
                <a:ea typeface="Courier New"/>
                <a:cs typeface="Courier New"/>
                <a:sym typeface="Courier New"/>
              </a:rPr>
            </a:br>
            <a:r>
              <a:rPr lang="en" b="1">
                <a:latin typeface="Courier New"/>
                <a:ea typeface="Courier New"/>
                <a:cs typeface="Courier New"/>
                <a:sym typeface="Courier New"/>
              </a:rPr>
              <a:t>i = 3, 1 &lt;&lt; i =        1  0  0  0</a:t>
            </a:r>
            <a:br>
              <a:rPr lang="en" b="1">
                <a:latin typeface="Courier New"/>
                <a:ea typeface="Courier New"/>
                <a:cs typeface="Courier New"/>
                <a:sym typeface="Courier New"/>
              </a:rPr>
            </a:br>
            <a:r>
              <a:rPr lang="en" b="1">
                <a:latin typeface="Courier New"/>
                <a:ea typeface="Courier New"/>
                <a:cs typeface="Courier New"/>
                <a:sym typeface="Courier New"/>
              </a:rPr>
              <a:t>                ----------------- AND</a:t>
            </a:r>
            <a:br>
              <a:rPr lang="en" b="1">
                <a:latin typeface="Courier New"/>
                <a:ea typeface="Courier New"/>
                <a:cs typeface="Courier New"/>
                <a:sym typeface="Courier New"/>
              </a:rPr>
            </a:br>
            <a:r>
              <a:rPr lang="en" b="1">
                <a:latin typeface="Courier New"/>
                <a:ea typeface="Courier New"/>
                <a:cs typeface="Courier New"/>
                <a:sym typeface="Courier New"/>
              </a:rPr>
              <a:t>S = 8         =  0  0  1  0  0  0</a:t>
            </a:r>
            <a:br>
              <a:rPr lang="en" b="1">
                <a:latin typeface="Courier New"/>
                <a:ea typeface="Courier New"/>
                <a:cs typeface="Courier New"/>
                <a:sym typeface="Courier New"/>
              </a:rPr>
            </a:br>
            <a:endParaRPr b="1"/>
          </a:p>
          <a:p>
            <a:pPr marL="457200" lvl="0" indent="-342900" algn="l" rtl="0">
              <a:spcBef>
                <a:spcPts val="0"/>
              </a:spcBef>
              <a:spcAft>
                <a:spcPts val="0"/>
              </a:spcAft>
              <a:buSzPts val="1800"/>
              <a:buChar char="●"/>
            </a:pPr>
            <a:r>
              <a:rPr lang="en" b="1">
                <a:latin typeface="Courier New"/>
                <a:ea typeface="Courier New"/>
                <a:cs typeface="Courier New"/>
                <a:sym typeface="Courier New"/>
              </a:rPr>
              <a:t>S = 42        =  1  0  1  0  1  0</a:t>
            </a:r>
            <a:br>
              <a:rPr lang="en" b="1">
                <a:latin typeface="Courier New"/>
                <a:ea typeface="Courier New"/>
                <a:cs typeface="Courier New"/>
                <a:sym typeface="Courier New"/>
              </a:rPr>
            </a:br>
            <a:r>
              <a:rPr lang="en" b="1">
                <a:latin typeface="Courier New"/>
                <a:ea typeface="Courier New"/>
                <a:cs typeface="Courier New"/>
                <a:sym typeface="Courier New"/>
              </a:rPr>
              <a:t>i = 2, 1 &lt;&lt; i =           1  0  0</a:t>
            </a:r>
            <a:br>
              <a:rPr lang="en" b="1">
                <a:latin typeface="Courier New"/>
                <a:ea typeface="Courier New"/>
                <a:cs typeface="Courier New"/>
                <a:sym typeface="Courier New"/>
              </a:rPr>
            </a:br>
            <a:r>
              <a:rPr lang="en" b="1">
                <a:latin typeface="Courier New"/>
                <a:ea typeface="Courier New"/>
                <a:cs typeface="Courier New"/>
                <a:sym typeface="Courier New"/>
              </a:rPr>
              <a:t>                ----------------- AND</a:t>
            </a:r>
            <a:br>
              <a:rPr lang="en" b="1">
                <a:latin typeface="Courier New"/>
                <a:ea typeface="Courier New"/>
                <a:cs typeface="Courier New"/>
                <a:sym typeface="Courier New"/>
              </a:rPr>
            </a:br>
            <a:r>
              <a:rPr lang="en" b="1">
                <a:latin typeface="Courier New"/>
                <a:ea typeface="Courier New"/>
                <a:cs typeface="Courier New"/>
                <a:sym typeface="Courier New"/>
              </a:rPr>
              <a:t>S = 0         =  0  0  0  0  0  0</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10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1000"/>
                                        <p:tgtEl>
                                          <p:spTgt spid="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Effect transition="in" filter="fade">
                                      <p:cBhvr>
                                        <p:cTn id="17" dur="1000"/>
                                        <p:tgtEl>
                                          <p:spTgt spid="1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Bitmask</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To clear/turn off the i-th item of the set, use the bitwise NOT and AND operations.</a:t>
            </a:r>
            <a:br>
              <a:rPr lang="en" b="1"/>
            </a:br>
            <a:r>
              <a:rPr lang="en" b="1"/>
              <a:t/>
            </a:r>
            <a:br>
              <a:rPr lang="en" b="1"/>
            </a:br>
            <a:r>
              <a:rPr lang="en" b="1">
                <a:latin typeface="Courier New"/>
                <a:ea typeface="Courier New"/>
                <a:cs typeface="Courier New"/>
                <a:sym typeface="Courier New"/>
              </a:rPr>
              <a:t>Power of 2   --&gt;   32 16  8  4  2  1</a:t>
            </a:r>
            <a:r>
              <a:rPr lang="en" b="1"/>
              <a:t/>
            </a:r>
            <a:br>
              <a:rPr lang="en" b="1"/>
            </a:br>
            <a:r>
              <a:rPr lang="en" b="1">
                <a:latin typeface="Courier New"/>
                <a:ea typeface="Courier New"/>
                <a:cs typeface="Courier New"/>
                <a:sym typeface="Courier New"/>
              </a:rPr>
              <a:t>S = 42           =  1  0  1  0  1  0</a:t>
            </a:r>
            <a:br>
              <a:rPr lang="en" b="1">
                <a:latin typeface="Courier New"/>
                <a:ea typeface="Courier New"/>
                <a:cs typeface="Courier New"/>
                <a:sym typeface="Courier New"/>
              </a:rPr>
            </a:br>
            <a:r>
              <a:rPr lang="en" b="1">
                <a:latin typeface="Courier New"/>
                <a:ea typeface="Courier New"/>
                <a:cs typeface="Courier New"/>
                <a:sym typeface="Courier New"/>
              </a:rPr>
              <a:t>i = 1, ~(1 &lt;&lt; i) =  1  1  1  1  0  1</a:t>
            </a:r>
            <a:br>
              <a:rPr lang="en" b="1">
                <a:latin typeface="Courier New"/>
                <a:ea typeface="Courier New"/>
                <a:cs typeface="Courier New"/>
                <a:sym typeface="Courier New"/>
              </a:rPr>
            </a:br>
            <a:r>
              <a:rPr lang="en" b="1">
                <a:latin typeface="Courier New"/>
                <a:ea typeface="Courier New"/>
                <a:cs typeface="Courier New"/>
                <a:sym typeface="Courier New"/>
              </a:rPr>
              <a:t>                   ----------------- AND</a:t>
            </a:r>
            <a:br>
              <a:rPr lang="en" b="1">
                <a:latin typeface="Courier New"/>
                <a:ea typeface="Courier New"/>
                <a:cs typeface="Courier New"/>
                <a:sym typeface="Courier New"/>
              </a:rPr>
            </a:br>
            <a:r>
              <a:rPr lang="en" b="1">
                <a:latin typeface="Courier New"/>
                <a:ea typeface="Courier New"/>
                <a:cs typeface="Courier New"/>
                <a:sym typeface="Courier New"/>
              </a:rPr>
              <a:t>S = 40           =  1  0  1  0  0  0</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Words>
  <Application>Microsoft Office PowerPoint</Application>
  <PresentationFormat>On-screen Show (16:9)</PresentationFormat>
  <Paragraphs>43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Proxima Nova</vt:lpstr>
      <vt:lpstr>Spearmint</vt:lpstr>
      <vt:lpstr>Data Structures &amp; Libraries Part II</vt:lpstr>
      <vt:lpstr>Linear Data Structures (Built-in Libraries)</vt:lpstr>
      <vt:lpstr>Linear Data Structures (Built-in Libraries)</vt:lpstr>
      <vt:lpstr>Linear Data Structures (Built-in Libraries)</vt:lpstr>
      <vt:lpstr>Bitmask</vt:lpstr>
      <vt:lpstr>Bitmask</vt:lpstr>
      <vt:lpstr>Bitmask</vt:lpstr>
      <vt:lpstr>Bitmask</vt:lpstr>
      <vt:lpstr>Bitmask</vt:lpstr>
      <vt:lpstr>Bitmask</vt:lpstr>
      <vt:lpstr>Bitmask</vt:lpstr>
      <vt:lpstr>Bitmask</vt:lpstr>
      <vt:lpstr>Qoutes</vt:lpstr>
      <vt:lpstr>Self Training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Libraries Part II</dc:title>
  <cp:lastModifiedBy>YOU</cp:lastModifiedBy>
  <cp:revision>1</cp:revision>
  <dcterms:modified xsi:type="dcterms:W3CDTF">2019-03-24T06:56:09Z</dcterms:modified>
</cp:coreProperties>
</file>